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4"/>
  </p:sldMasterIdLst>
  <p:sldIdLst>
    <p:sldId id="256" r:id="rId5"/>
    <p:sldId id="259" r:id="rId6"/>
    <p:sldId id="264" r:id="rId7"/>
    <p:sldId id="265" r:id="rId8"/>
    <p:sldId id="266" r:id="rId9"/>
    <p:sldId id="267" r:id="rId10"/>
    <p:sldId id="268" r:id="rId11"/>
    <p:sldId id="270" r:id="rId12"/>
    <p:sldId id="271" r:id="rId13"/>
    <p:sldId id="272" r:id="rId14"/>
    <p:sldId id="274" r:id="rId15"/>
    <p:sldId id="269" r:id="rId16"/>
    <p:sldId id="278" r:id="rId17"/>
    <p:sldId id="277" r:id="rId18"/>
    <p:sldId id="279" r:id="rId19"/>
    <p:sldId id="275" r:id="rId20"/>
    <p:sldId id="280" r:id="rId21"/>
    <p:sldId id="281" r:id="rId22"/>
    <p:sldId id="284" r:id="rId23"/>
    <p:sldId id="282" r:id="rId24"/>
    <p:sldId id="283" r:id="rId25"/>
    <p:sldId id="285" r:id="rId26"/>
    <p:sldId id="286" r:id="rId27"/>
    <p:sldId id="287" r:id="rId28"/>
    <p:sldId id="288" r:id="rId29"/>
    <p:sldId id="289" r:id="rId3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ászló Gaál" initials="LG" lastIdx="1" clrIdx="0">
    <p:extLst>
      <p:ext uri="{19B8F6BF-5375-455C-9EA6-DF929625EA0E}">
        <p15:presenceInfo xmlns:p15="http://schemas.microsoft.com/office/powerpoint/2012/main" userId="c7abc0ef18e61b03"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1CDC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Közepesen sötét stílus 2 – 1. jelölőszín">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105" d="100"/>
          <a:sy n="105" d="100"/>
        </p:scale>
        <p:origin x="138" y="25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commentAuthors" Target="commentAuthor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tableStyles" Target="tableStyles.xml"/><Relationship Id="rId8" Type="http://schemas.openxmlformats.org/officeDocument/2006/relationships/slide" Target="slides/slide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Címdia">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hu-HU"/>
              <a:t>Mintacím szerkesztése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hu-HU"/>
              <a:t>Kattintson ide az alcím mintájának szerkesztéséhez</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9/7/2020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Cím és képaláírás">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hu-HU"/>
              <a:t>Mintacím szerkesztése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hu-HU"/>
              <a:t>Mintaszöveg szerkesztése</a:t>
            </a:r>
          </a:p>
        </p:txBody>
      </p:sp>
      <p:sp>
        <p:nvSpPr>
          <p:cNvPr id="4" name="Date Placeholder 3"/>
          <p:cNvSpPr>
            <a:spLocks noGrp="1"/>
          </p:cNvSpPr>
          <p:nvPr>
            <p:ph type="dt" sz="half" idx="10"/>
          </p:nvPr>
        </p:nvSpPr>
        <p:spPr/>
        <p:txBody>
          <a:bodyPr/>
          <a:lstStyle/>
          <a:p>
            <a:fld id="{B61BEF0D-F0BB-DE4B-95CE-6DB70DBA9567}" type="datetimeFigureOut">
              <a:rPr lang="en-US" dirty="0"/>
              <a:pPr/>
              <a:t>9/7/2020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Idézet képaláírással">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hu-HU"/>
              <a:t>Mintacím szerkesztése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hu-HU"/>
              <a:t>Mintaszöveg szerkesztése</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hu-HU"/>
              <a:t>Mintaszöveg szerkesztése</a:t>
            </a:r>
          </a:p>
        </p:txBody>
      </p:sp>
      <p:sp>
        <p:nvSpPr>
          <p:cNvPr id="4" name="Date Placeholder 3"/>
          <p:cNvSpPr>
            <a:spLocks noGrp="1"/>
          </p:cNvSpPr>
          <p:nvPr>
            <p:ph type="dt" sz="half" idx="10"/>
          </p:nvPr>
        </p:nvSpPr>
        <p:spPr/>
        <p:txBody>
          <a:bodyPr/>
          <a:lstStyle/>
          <a:p>
            <a:fld id="{B61BEF0D-F0BB-DE4B-95CE-6DB70DBA9567}" type="datetimeFigureOut">
              <a:rPr lang="en-US" dirty="0"/>
              <a:pPr/>
              <a:t>9/7/2020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Névkártya">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hu-HU"/>
              <a:t>Mintacím szerkesztése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hu-HU"/>
              <a:t>Mintaszöveg szerkesztése</a:t>
            </a:r>
          </a:p>
        </p:txBody>
      </p:sp>
      <p:sp>
        <p:nvSpPr>
          <p:cNvPr id="5" name="Date Placeholder 4"/>
          <p:cNvSpPr>
            <a:spLocks noGrp="1"/>
          </p:cNvSpPr>
          <p:nvPr>
            <p:ph type="dt" sz="half" idx="10"/>
          </p:nvPr>
        </p:nvSpPr>
        <p:spPr/>
        <p:txBody>
          <a:bodyPr/>
          <a:lstStyle/>
          <a:p>
            <a:fld id="{B61BEF0D-F0BB-DE4B-95CE-6DB70DBA9567}" type="datetimeFigureOut">
              <a:rPr lang="en-US" dirty="0"/>
              <a:pPr/>
              <a:t>9/7/2020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Névkártya idézettel">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hu-HU"/>
              <a:t>Mintacím szerkesztése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hu-HU"/>
              <a:t>Mintaszöveg szerkesztése</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hu-HU"/>
              <a:t>Mintaszöveg szerkesztése</a:t>
            </a:r>
          </a:p>
        </p:txBody>
      </p:sp>
      <p:sp>
        <p:nvSpPr>
          <p:cNvPr id="5" name="Date Placeholder 4"/>
          <p:cNvSpPr>
            <a:spLocks noGrp="1"/>
          </p:cNvSpPr>
          <p:nvPr>
            <p:ph type="dt" sz="half" idx="10"/>
          </p:nvPr>
        </p:nvSpPr>
        <p:spPr/>
        <p:txBody>
          <a:bodyPr/>
          <a:lstStyle/>
          <a:p>
            <a:fld id="{B61BEF0D-F0BB-DE4B-95CE-6DB70DBA9567}" type="datetimeFigureOut">
              <a:rPr lang="en-US" dirty="0"/>
              <a:pPr/>
              <a:t>9/7/2020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p:cSld name="Igaz vagy hamis">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hu-HU"/>
              <a:t>Mintacím szerkesztése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hu-HU"/>
              <a:t>Mintaszöveg szerkesztése</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hu-HU"/>
              <a:t>Mintaszöveg szerkesztése</a:t>
            </a:r>
          </a:p>
        </p:txBody>
      </p:sp>
      <p:sp>
        <p:nvSpPr>
          <p:cNvPr id="5" name="Date Placeholder 4"/>
          <p:cNvSpPr>
            <a:spLocks noGrp="1"/>
          </p:cNvSpPr>
          <p:nvPr>
            <p:ph type="dt" sz="half" idx="10"/>
          </p:nvPr>
        </p:nvSpPr>
        <p:spPr/>
        <p:txBody>
          <a:bodyPr/>
          <a:lstStyle/>
          <a:p>
            <a:fld id="{B61BEF0D-F0BB-DE4B-95CE-6DB70DBA9567}" type="datetimeFigureOut">
              <a:rPr lang="en-US" dirty="0"/>
              <a:pPr/>
              <a:t>9/7/2020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vertTx" preserve="1">
  <p:cSld name="Cím és függőleges szöve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u-HU"/>
              <a:t>Mintacím szerkesztése</a:t>
            </a:r>
            <a:endParaRPr lang="en-US" dirty="0"/>
          </a:p>
        </p:txBody>
      </p:sp>
      <p:sp>
        <p:nvSpPr>
          <p:cNvPr id="3" name="Vertical Text Placeholder 2"/>
          <p:cNvSpPr>
            <a:spLocks noGrp="1"/>
          </p:cNvSpPr>
          <p:nvPr>
            <p:ph type="body" orient="vert" idx="1"/>
          </p:nvPr>
        </p:nvSpPr>
        <p:spPr/>
        <p:txBody>
          <a:bodyPr vert="eaVert" anchor="t"/>
          <a:lstStyle/>
          <a:p>
            <a:pPr lvl="0"/>
            <a:r>
              <a:rPr lang="hu-HU"/>
              <a:t>Mintaszöveg szerkesztése</a:t>
            </a:r>
          </a:p>
          <a:p>
            <a:pPr lvl="1"/>
            <a:r>
              <a:rPr lang="hu-HU"/>
              <a:t>Második szint</a:t>
            </a:r>
          </a:p>
          <a:p>
            <a:pPr lvl="2"/>
            <a:r>
              <a:rPr lang="hu-HU"/>
              <a:t>Harmadik szint</a:t>
            </a:r>
          </a:p>
          <a:p>
            <a:pPr lvl="3"/>
            <a:r>
              <a:rPr lang="hu-HU"/>
              <a:t>Negyedik szint</a:t>
            </a:r>
          </a:p>
          <a:p>
            <a:pPr lvl="4"/>
            <a:r>
              <a:rPr lang="hu-HU"/>
              <a:t>Ötödik szint</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9/7/2020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vertTitleAndTx" preserve="1">
  <p:cSld name="Függőleges cím és szöve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hu-HU"/>
              <a:t>Mintacím szerkesztése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hu-HU"/>
              <a:t>Mintaszöveg szerkesztése</a:t>
            </a:r>
          </a:p>
          <a:p>
            <a:pPr lvl="1"/>
            <a:r>
              <a:rPr lang="hu-HU"/>
              <a:t>Második szint</a:t>
            </a:r>
          </a:p>
          <a:p>
            <a:pPr lvl="2"/>
            <a:r>
              <a:rPr lang="hu-HU"/>
              <a:t>Harmadik szint</a:t>
            </a:r>
          </a:p>
          <a:p>
            <a:pPr lvl="3"/>
            <a:r>
              <a:rPr lang="hu-HU"/>
              <a:t>Negyedik szint</a:t>
            </a:r>
          </a:p>
          <a:p>
            <a:pPr lvl="4"/>
            <a:r>
              <a:rPr lang="hu-HU"/>
              <a:t>Ötödik szint</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9/7/2020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Cím és tartalom">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hu-HU"/>
              <a:t>Mintacím szerkesztése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hu-HU"/>
              <a:t>Mintaszöveg szerkesztése</a:t>
            </a:r>
          </a:p>
          <a:p>
            <a:pPr lvl="1"/>
            <a:r>
              <a:rPr lang="hu-HU"/>
              <a:t>Második szint</a:t>
            </a:r>
          </a:p>
          <a:p>
            <a:pPr lvl="2"/>
            <a:r>
              <a:rPr lang="hu-HU"/>
              <a:t>Harmadik szint</a:t>
            </a:r>
          </a:p>
          <a:p>
            <a:pPr lvl="3"/>
            <a:r>
              <a:rPr lang="hu-HU"/>
              <a:t>Negyedik szint</a:t>
            </a:r>
          </a:p>
          <a:p>
            <a:pPr lvl="4"/>
            <a:r>
              <a:rPr lang="hu-HU"/>
              <a:t>Ötödik szint</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9/7/2020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zakaszfejléc">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hu-HU"/>
              <a:t>Mintacím szerkesztése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hu-HU"/>
              <a:t>Mintaszöveg szerkesztése</a:t>
            </a:r>
          </a:p>
        </p:txBody>
      </p:sp>
      <p:sp>
        <p:nvSpPr>
          <p:cNvPr id="4" name="Date Placeholder 3"/>
          <p:cNvSpPr>
            <a:spLocks noGrp="1"/>
          </p:cNvSpPr>
          <p:nvPr>
            <p:ph type="dt" sz="half" idx="10"/>
          </p:nvPr>
        </p:nvSpPr>
        <p:spPr/>
        <p:txBody>
          <a:bodyPr/>
          <a:lstStyle/>
          <a:p>
            <a:fld id="{B61BEF0D-F0BB-DE4B-95CE-6DB70DBA9567}" type="datetimeFigureOut">
              <a:rPr lang="en-US" dirty="0"/>
              <a:pPr/>
              <a:t>9/7/2020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2 tartalomrész">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hu-HU"/>
              <a:t>Mintacím szerkesztése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hu-HU"/>
              <a:t>Mintaszöveg szerkesztése</a:t>
            </a:r>
          </a:p>
          <a:p>
            <a:pPr lvl="1"/>
            <a:r>
              <a:rPr lang="hu-HU"/>
              <a:t>Második szint</a:t>
            </a:r>
          </a:p>
          <a:p>
            <a:pPr lvl="2"/>
            <a:r>
              <a:rPr lang="hu-HU"/>
              <a:t>Harmadik szint</a:t>
            </a:r>
          </a:p>
          <a:p>
            <a:pPr lvl="3"/>
            <a:r>
              <a:rPr lang="hu-HU"/>
              <a:t>Negyedik szint</a:t>
            </a:r>
          </a:p>
          <a:p>
            <a:pPr lvl="4"/>
            <a:r>
              <a:rPr lang="hu-HU"/>
              <a:t>Ötödik szint</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hu-HU"/>
              <a:t>Mintaszöveg szerkesztése</a:t>
            </a:r>
          </a:p>
          <a:p>
            <a:pPr lvl="1"/>
            <a:r>
              <a:rPr lang="hu-HU"/>
              <a:t>Második szint</a:t>
            </a:r>
          </a:p>
          <a:p>
            <a:pPr lvl="2"/>
            <a:r>
              <a:rPr lang="hu-HU"/>
              <a:t>Harmadik szint</a:t>
            </a:r>
          </a:p>
          <a:p>
            <a:pPr lvl="3"/>
            <a:r>
              <a:rPr lang="hu-HU"/>
              <a:t>Negyedik szint</a:t>
            </a:r>
          </a:p>
          <a:p>
            <a:pPr lvl="4"/>
            <a:r>
              <a:rPr lang="hu-HU"/>
              <a:t>Ötödik szint</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9/7/2020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Összehasonlítás">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hu-HU"/>
              <a:t>Mintacím szerkesztése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u-HU"/>
              <a:t>Mintaszöveg szerkesztése</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hu-HU"/>
              <a:t>Mintaszöveg szerkesztése</a:t>
            </a:r>
          </a:p>
          <a:p>
            <a:pPr lvl="1"/>
            <a:r>
              <a:rPr lang="hu-HU"/>
              <a:t>Második szint</a:t>
            </a:r>
          </a:p>
          <a:p>
            <a:pPr lvl="2"/>
            <a:r>
              <a:rPr lang="hu-HU"/>
              <a:t>Harmadik szint</a:t>
            </a:r>
          </a:p>
          <a:p>
            <a:pPr lvl="3"/>
            <a:r>
              <a:rPr lang="hu-HU"/>
              <a:t>Negyedik szint</a:t>
            </a:r>
          </a:p>
          <a:p>
            <a:pPr lvl="4"/>
            <a:r>
              <a:rPr lang="hu-HU"/>
              <a:t>Ötödik szint</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u-HU"/>
              <a:t>Mintaszöveg szerkesztése</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hu-HU"/>
              <a:t>Mintaszöveg szerkesztése</a:t>
            </a:r>
          </a:p>
          <a:p>
            <a:pPr lvl="1"/>
            <a:r>
              <a:rPr lang="hu-HU"/>
              <a:t>Második szint</a:t>
            </a:r>
          </a:p>
          <a:p>
            <a:pPr lvl="2"/>
            <a:r>
              <a:rPr lang="hu-HU"/>
              <a:t>Harmadik szint</a:t>
            </a:r>
          </a:p>
          <a:p>
            <a:pPr lvl="3"/>
            <a:r>
              <a:rPr lang="hu-HU"/>
              <a:t>Negyedik szint</a:t>
            </a:r>
          </a:p>
          <a:p>
            <a:pPr lvl="4"/>
            <a:r>
              <a:rPr lang="hu-HU"/>
              <a:t>Ötödik szint</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9/7/2020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Csak cím">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u-HU"/>
              <a:t>Mintacím szerkesztése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9/7/2020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Üres">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9/7/2020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Tartalomrész képaláírással">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hu-HU"/>
              <a:t>Mintacím szerkesztése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hu-HU"/>
              <a:t>Mintaszöveg szerkesztése</a:t>
            </a:r>
          </a:p>
          <a:p>
            <a:pPr lvl="1"/>
            <a:r>
              <a:rPr lang="hu-HU"/>
              <a:t>Második szint</a:t>
            </a:r>
          </a:p>
          <a:p>
            <a:pPr lvl="2"/>
            <a:r>
              <a:rPr lang="hu-HU"/>
              <a:t>Harmadik szint</a:t>
            </a:r>
          </a:p>
          <a:p>
            <a:pPr lvl="3"/>
            <a:r>
              <a:rPr lang="hu-HU"/>
              <a:t>Negyedik szint</a:t>
            </a:r>
          </a:p>
          <a:p>
            <a:pPr lvl="4"/>
            <a:r>
              <a:rPr lang="hu-HU"/>
              <a:t>Ötödik szint</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hu-HU"/>
              <a:t>Mintaszöveg szerkesztése</a:t>
            </a:r>
          </a:p>
        </p:txBody>
      </p:sp>
      <p:sp>
        <p:nvSpPr>
          <p:cNvPr id="5" name="Date Placeholder 4"/>
          <p:cNvSpPr>
            <a:spLocks noGrp="1"/>
          </p:cNvSpPr>
          <p:nvPr>
            <p:ph type="dt" sz="half" idx="10"/>
          </p:nvPr>
        </p:nvSpPr>
        <p:spPr/>
        <p:txBody>
          <a:bodyPr/>
          <a:lstStyle/>
          <a:p>
            <a:fld id="{B61BEF0D-F0BB-DE4B-95CE-6DB70DBA9567}" type="datetimeFigureOut">
              <a:rPr lang="en-US" dirty="0"/>
              <a:pPr/>
              <a:t>9/7/2020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Kép képaláírással">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hu-HU"/>
              <a:t>Mintacím szerkesztése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hu-HU"/>
              <a:t>Kép beszúrásához kattintson az ikonra</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hu-HU"/>
              <a:t>Mintaszöveg szerkesztése</a:t>
            </a:r>
          </a:p>
        </p:txBody>
      </p:sp>
      <p:sp>
        <p:nvSpPr>
          <p:cNvPr id="5" name="Date Placeholder 4"/>
          <p:cNvSpPr>
            <a:spLocks noGrp="1"/>
          </p:cNvSpPr>
          <p:nvPr>
            <p:ph type="dt" sz="half" idx="10"/>
          </p:nvPr>
        </p:nvSpPr>
        <p:spPr/>
        <p:txBody>
          <a:bodyPr/>
          <a:lstStyle/>
          <a:p>
            <a:fld id="{B61BEF0D-F0BB-DE4B-95CE-6DB70DBA9567}" type="datetimeFigureOut">
              <a:rPr lang="en-US" dirty="0"/>
              <a:pPr/>
              <a:t>9/7/2020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hu-HU"/>
              <a:t>Mintacím szerkesztése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hu-HU"/>
              <a:t>Mintaszöveg szerkesztése</a:t>
            </a:r>
          </a:p>
          <a:p>
            <a:pPr lvl="1"/>
            <a:r>
              <a:rPr lang="hu-HU"/>
              <a:t>Második szint</a:t>
            </a:r>
          </a:p>
          <a:p>
            <a:pPr lvl="2"/>
            <a:r>
              <a:rPr lang="hu-HU"/>
              <a:t>Harmadik szint</a:t>
            </a:r>
          </a:p>
          <a:p>
            <a:pPr lvl="3"/>
            <a:r>
              <a:rPr lang="hu-HU"/>
              <a:t>Negyedik szint</a:t>
            </a:r>
          </a:p>
          <a:p>
            <a:pPr lvl="4"/>
            <a:r>
              <a:rPr lang="hu-HU"/>
              <a:t>Ötödik szint</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9/7/2020</a:t>
            </a:fld>
            <a:endParaRPr lang="en-US" dirty="0"/>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2" r:id="rId12"/>
    <p:sldLayoutId id="2147483663" r:id="rId13"/>
    <p:sldLayoutId id="2147483664" r:id="rId14"/>
    <p:sldLayoutId id="2147483658" r:id="rId15"/>
    <p:sldLayoutId id="2147483659"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image" Target="../media/image2.png"/><Relationship Id="rId7" Type="http://schemas.openxmlformats.org/officeDocument/2006/relationships/image" Target="../media/image17.pn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1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2.png"/><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3.png"/><Relationship Id="rId1" Type="http://schemas.openxmlformats.org/officeDocument/2006/relationships/slideLayout" Target="../slideLayouts/slideLayout2.xml"/><Relationship Id="rId5" Type="http://schemas.openxmlformats.org/officeDocument/2006/relationships/image" Target="../media/image24.png"/><Relationship Id="rId4" Type="http://schemas.openxmlformats.org/officeDocument/2006/relationships/image" Target="../media/image2.png"/></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25.png"/></Relationships>
</file>

<file path=ppt/slides/_rels/slide17.xml.rels><?xml version="1.0" encoding="UTF-8" standalone="yes"?>
<Relationships xmlns="http://schemas.openxmlformats.org/package/2006/relationships"><Relationship Id="rId8" Type="http://schemas.openxmlformats.org/officeDocument/2006/relationships/image" Target="../media/image30.png"/><Relationship Id="rId3" Type="http://schemas.openxmlformats.org/officeDocument/2006/relationships/image" Target="../media/image1.png"/><Relationship Id="rId7" Type="http://schemas.openxmlformats.org/officeDocument/2006/relationships/image" Target="../media/image29.png"/><Relationship Id="rId2" Type="http://schemas.openxmlformats.org/officeDocument/2006/relationships/image" Target="../media/image26.png"/><Relationship Id="rId1" Type="http://schemas.openxmlformats.org/officeDocument/2006/relationships/slideLayout" Target="../slideLayouts/slideLayout2.xml"/><Relationship Id="rId6" Type="http://schemas.openxmlformats.org/officeDocument/2006/relationships/image" Target="../media/image28.png"/><Relationship Id="rId5" Type="http://schemas.openxmlformats.org/officeDocument/2006/relationships/image" Target="../media/image27.png"/><Relationship Id="rId4" Type="http://schemas.openxmlformats.org/officeDocument/2006/relationships/image" Target="../media/image2.png"/></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31.png"/></Relationships>
</file>

<file path=ppt/slides/_rels/slide19.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33.png"/></Relationships>
</file>

<file path=ppt/slides/_rels/slide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34.png"/></Relationships>
</file>

<file path=ppt/slides/_rels/slide24.xml.rels><?xml version="1.0" encoding="UTF-8" standalone="yes"?>
<Relationships xmlns="http://schemas.openxmlformats.org/package/2006/relationships"><Relationship Id="rId8" Type="http://schemas.openxmlformats.org/officeDocument/2006/relationships/image" Target="../media/image39.png"/><Relationship Id="rId3" Type="http://schemas.openxmlformats.org/officeDocument/2006/relationships/image" Target="../media/image1.png"/><Relationship Id="rId7" Type="http://schemas.openxmlformats.org/officeDocument/2006/relationships/image" Target="../media/image38.png"/><Relationship Id="rId2" Type="http://schemas.openxmlformats.org/officeDocument/2006/relationships/image" Target="../media/image35.png"/><Relationship Id="rId1" Type="http://schemas.openxmlformats.org/officeDocument/2006/relationships/slideLayout" Target="../slideLayouts/slideLayout2.xml"/><Relationship Id="rId6" Type="http://schemas.openxmlformats.org/officeDocument/2006/relationships/image" Target="../media/image37.png"/><Relationship Id="rId5" Type="http://schemas.openxmlformats.org/officeDocument/2006/relationships/image" Target="../media/image36.png"/><Relationship Id="rId4" Type="http://schemas.openxmlformats.org/officeDocument/2006/relationships/image" Target="../media/image2.png"/></Relationships>
</file>

<file path=ppt/slides/_rels/slide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40.png"/></Relationships>
</file>

<file path=ppt/slides/_rels/slide2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2.png"/></Relationships>
</file>

<file path=ppt/slides/_rels/slide7.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1.png"/><Relationship Id="rId7" Type="http://schemas.openxmlformats.org/officeDocument/2006/relationships/image" Target="../media/image8.png"/><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2.png"/></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0000"/>
                <a:satMod val="92000"/>
                <a:lumMod val="120000"/>
              </a:schemeClr>
            </a:gs>
            <a:gs pos="100000">
              <a:schemeClr val="bg2">
                <a:shade val="98000"/>
                <a:satMod val="120000"/>
                <a:lumMod val="98000"/>
              </a:schemeClr>
            </a:gs>
          </a:gsLst>
          <a:path path="circle">
            <a:fillToRect l="50000" t="50000" r="100000" b="100000"/>
          </a:path>
        </a:gradFill>
        <a:effectLst/>
      </p:bgPr>
    </p:bg>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id="{7C816E0C-496C-4730-A595-DD89CB2B4518}"/>
              </a:ext>
            </a:extLst>
          </p:cNvPr>
          <p:cNvSpPr>
            <a:spLocks noGrp="1"/>
          </p:cNvSpPr>
          <p:nvPr>
            <p:ph type="ctrTitle"/>
          </p:nvPr>
        </p:nvSpPr>
        <p:spPr>
          <a:xfrm>
            <a:off x="1898690" y="844510"/>
            <a:ext cx="3710018" cy="4169749"/>
          </a:xfrm>
        </p:spPr>
        <p:txBody>
          <a:bodyPr anchor="ctr">
            <a:normAutofit/>
          </a:bodyPr>
          <a:lstStyle/>
          <a:p>
            <a:pPr algn="ctr"/>
            <a:r>
              <a:rPr lang="hu-HU" sz="3600" b="1" i="0" u="none" strike="noStrike" dirty="0">
                <a:solidFill>
                  <a:srgbClr val="000000"/>
                </a:solidFill>
                <a:effectLst/>
                <a:latin typeface="Arial" panose="020B0604020202020204" pitchFamily="34" charset="0"/>
              </a:rPr>
              <a:t>Szállítási, hozzárendelési és allokációs feladatok.</a:t>
            </a:r>
            <a:r>
              <a:rPr lang="hu-HU" sz="3600" b="1" dirty="0"/>
              <a:t> </a:t>
            </a:r>
          </a:p>
        </p:txBody>
      </p:sp>
      <p:sp>
        <p:nvSpPr>
          <p:cNvPr id="3" name="Alcím 2">
            <a:extLst>
              <a:ext uri="{FF2B5EF4-FFF2-40B4-BE49-F238E27FC236}">
                <a16:creationId xmlns:a16="http://schemas.microsoft.com/office/drawing/2014/main" id="{E753303A-C283-4EB4-B459-E6490B7C1455}"/>
              </a:ext>
            </a:extLst>
          </p:cNvPr>
          <p:cNvSpPr>
            <a:spLocks noGrp="1"/>
          </p:cNvSpPr>
          <p:nvPr>
            <p:ph type="subTitle" idx="1"/>
          </p:nvPr>
        </p:nvSpPr>
        <p:spPr>
          <a:xfrm>
            <a:off x="1898690" y="5097928"/>
            <a:ext cx="3710018" cy="915561"/>
          </a:xfrm>
        </p:spPr>
        <p:txBody>
          <a:bodyPr>
            <a:normAutofit/>
          </a:bodyPr>
          <a:lstStyle/>
          <a:p>
            <a:r>
              <a:rPr lang="hu-HU" dirty="0"/>
              <a:t>Készítette:	Gaál László</a:t>
            </a:r>
          </a:p>
        </p:txBody>
      </p:sp>
      <p:pic>
        <p:nvPicPr>
          <p:cNvPr id="6" name="Kép 5" descr="A képen férfi látható&#10;&#10;Automatikusan generált leírás">
            <a:extLst>
              <a:ext uri="{FF2B5EF4-FFF2-40B4-BE49-F238E27FC236}">
                <a16:creationId xmlns:a16="http://schemas.microsoft.com/office/drawing/2014/main" id="{237B5BA7-6C2C-40C1-9DB5-46C1FB1F2AA2}"/>
              </a:ext>
            </a:extLst>
          </p:cNvPr>
          <p:cNvPicPr>
            <a:picLocks noChangeAspect="1"/>
          </p:cNvPicPr>
          <p:nvPr/>
        </p:nvPicPr>
        <p:blipFill rotWithShape="1">
          <a:blip r:embed="rId2"/>
          <a:srcRect l="4483" r="6897" b="-2"/>
          <a:stretch/>
        </p:blipFill>
        <p:spPr>
          <a:xfrm>
            <a:off x="6095998" y="-20965"/>
            <a:ext cx="6096002" cy="6878965"/>
          </a:xfrm>
          <a:prstGeom prst="rect">
            <a:avLst/>
          </a:prstGeom>
        </p:spPr>
      </p:pic>
      <p:pic>
        <p:nvPicPr>
          <p:cNvPr id="31" name="Kép 30">
            <a:extLst>
              <a:ext uri="{FF2B5EF4-FFF2-40B4-BE49-F238E27FC236}">
                <a16:creationId xmlns:a16="http://schemas.microsoft.com/office/drawing/2014/main" id="{604C319A-96A9-4EB2-9DA5-937D238655A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095998" y="216426"/>
            <a:ext cx="3046662" cy="865618"/>
          </a:xfrm>
          <a:prstGeom prst="rect">
            <a:avLst/>
          </a:prstGeom>
        </p:spPr>
      </p:pic>
      <p:sp>
        <p:nvSpPr>
          <p:cNvPr id="32" name="Folyamatábra: Kézi adatbevitel 31">
            <a:extLst>
              <a:ext uri="{FF2B5EF4-FFF2-40B4-BE49-F238E27FC236}">
                <a16:creationId xmlns:a16="http://schemas.microsoft.com/office/drawing/2014/main" id="{49C9D3B0-452B-443D-8F36-9D2AC811C586}"/>
              </a:ext>
            </a:extLst>
          </p:cNvPr>
          <p:cNvSpPr/>
          <p:nvPr/>
        </p:nvSpPr>
        <p:spPr>
          <a:xfrm rot="10800000">
            <a:off x="-1066384" y="0"/>
            <a:ext cx="2804559" cy="7334250"/>
          </a:xfrm>
          <a:prstGeom prst="flowChartManualInput">
            <a:avLst/>
          </a:prstGeom>
          <a:solidFill>
            <a:schemeClr val="accent1">
              <a:lumMod val="75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u-HU" dirty="0"/>
          </a:p>
        </p:txBody>
      </p:sp>
      <p:sp>
        <p:nvSpPr>
          <p:cNvPr id="33" name="Folyamatábra: Kézi adatbevitel 32">
            <a:extLst>
              <a:ext uri="{FF2B5EF4-FFF2-40B4-BE49-F238E27FC236}">
                <a16:creationId xmlns:a16="http://schemas.microsoft.com/office/drawing/2014/main" id="{97CB92EA-4732-40F6-BD07-E9181E1D651E}"/>
              </a:ext>
            </a:extLst>
          </p:cNvPr>
          <p:cNvSpPr/>
          <p:nvPr/>
        </p:nvSpPr>
        <p:spPr>
          <a:xfrm rot="10800000">
            <a:off x="-1487000" y="-314836"/>
            <a:ext cx="2664519" cy="7040890"/>
          </a:xfrm>
          <a:prstGeom prst="flowChartManualInpu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u-HU" dirty="0"/>
          </a:p>
        </p:txBody>
      </p:sp>
    </p:spTree>
    <p:extLst>
      <p:ext uri="{BB962C8B-B14F-4D97-AF65-F5344CB8AC3E}">
        <p14:creationId xmlns:p14="http://schemas.microsoft.com/office/powerpoint/2010/main" val="357611370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id="{D1A9FD44-2580-46D7-BCF6-ED31803F7415}"/>
              </a:ext>
            </a:extLst>
          </p:cNvPr>
          <p:cNvSpPr>
            <a:spLocks noGrp="1"/>
          </p:cNvSpPr>
          <p:nvPr>
            <p:ph type="title"/>
          </p:nvPr>
        </p:nvSpPr>
        <p:spPr>
          <a:xfrm>
            <a:off x="2592925" y="624110"/>
            <a:ext cx="8911687" cy="703437"/>
          </a:xfrm>
        </p:spPr>
        <p:txBody>
          <a:bodyPr>
            <a:normAutofit fontScale="90000"/>
          </a:bodyPr>
          <a:lstStyle/>
          <a:p>
            <a:br>
              <a:rPr lang="hu-HU" b="1" dirty="0"/>
            </a:br>
            <a:endParaRPr lang="hu-HU" b="1" dirty="0"/>
          </a:p>
        </p:txBody>
      </p:sp>
      <p:sp>
        <p:nvSpPr>
          <p:cNvPr id="6" name="Tartalom helye 5">
            <a:extLst>
              <a:ext uri="{FF2B5EF4-FFF2-40B4-BE49-F238E27FC236}">
                <a16:creationId xmlns:a16="http://schemas.microsoft.com/office/drawing/2014/main" id="{1C809049-3246-4998-A7B4-FDD59E1A25EA}"/>
              </a:ext>
            </a:extLst>
          </p:cNvPr>
          <p:cNvSpPr>
            <a:spLocks noGrp="1"/>
          </p:cNvSpPr>
          <p:nvPr>
            <p:ph idx="1"/>
          </p:nvPr>
        </p:nvSpPr>
        <p:spPr>
          <a:xfrm>
            <a:off x="2311060" y="624110"/>
            <a:ext cx="9043083" cy="5313276"/>
          </a:xfrm>
        </p:spPr>
        <p:txBody>
          <a:bodyPr anchor="t">
            <a:normAutofit/>
          </a:bodyPr>
          <a:lstStyle/>
          <a:p>
            <a:r>
              <a:rPr lang="hu-HU" dirty="0"/>
              <a:t>Oldjuk meg a feladatot az Excel </a:t>
            </a:r>
            <a:r>
              <a:rPr lang="hu-HU" dirty="0" err="1"/>
              <a:t>Solver</a:t>
            </a:r>
            <a:r>
              <a:rPr lang="hu-HU" dirty="0"/>
              <a:t> segítségével!</a:t>
            </a:r>
          </a:p>
          <a:p>
            <a:r>
              <a:rPr lang="hu-HU" dirty="0"/>
              <a:t>Az adatok felvételét az Excel táblába, a számított cellák és a </a:t>
            </a:r>
            <a:r>
              <a:rPr lang="hu-HU" dirty="0" err="1"/>
              <a:t>solver</a:t>
            </a:r>
            <a:r>
              <a:rPr lang="hu-HU" dirty="0"/>
              <a:t> beállításait mutatja  következő ábra:</a:t>
            </a:r>
          </a:p>
          <a:p>
            <a:endParaRPr lang="hu-HU" b="0" dirty="0"/>
          </a:p>
          <a:p>
            <a:pPr marL="0" indent="0">
              <a:buNone/>
            </a:pPr>
            <a:endParaRPr lang="hu-HU" dirty="0"/>
          </a:p>
        </p:txBody>
      </p:sp>
      <p:pic>
        <p:nvPicPr>
          <p:cNvPr id="7" name="Tartalom helye 4" descr="A képen férfi látható&#10;&#10;Automatikusan generált leírás">
            <a:extLst>
              <a:ext uri="{FF2B5EF4-FFF2-40B4-BE49-F238E27FC236}">
                <a16:creationId xmlns:a16="http://schemas.microsoft.com/office/drawing/2014/main" id="{2AA0B0DF-ABC4-4A5A-9A08-8FC189C6C878}"/>
              </a:ext>
            </a:extLst>
          </p:cNvPr>
          <p:cNvPicPr>
            <a:picLocks noChangeAspect="1"/>
          </p:cNvPicPr>
          <p:nvPr/>
        </p:nvPicPr>
        <p:blipFill>
          <a:blip r:embed="rId2"/>
          <a:stretch>
            <a:fillRect/>
          </a:stretch>
        </p:blipFill>
        <p:spPr>
          <a:xfrm>
            <a:off x="109935" y="1327547"/>
            <a:ext cx="1154906" cy="1154906"/>
          </a:xfrm>
          <a:prstGeom prst="rect">
            <a:avLst/>
          </a:prstGeom>
        </p:spPr>
      </p:pic>
      <p:pic>
        <p:nvPicPr>
          <p:cNvPr id="8" name="Kép 7">
            <a:extLst>
              <a:ext uri="{FF2B5EF4-FFF2-40B4-BE49-F238E27FC236}">
                <a16:creationId xmlns:a16="http://schemas.microsoft.com/office/drawing/2014/main" id="{BB840403-E6B6-496F-A238-F0B03CBF58BF}"/>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r="71850"/>
          <a:stretch/>
        </p:blipFill>
        <p:spPr>
          <a:xfrm>
            <a:off x="11302837" y="6003188"/>
            <a:ext cx="631142" cy="637018"/>
          </a:xfrm>
          <a:prstGeom prst="rect">
            <a:avLst/>
          </a:prstGeom>
        </p:spPr>
      </p:pic>
      <p:cxnSp>
        <p:nvCxnSpPr>
          <p:cNvPr id="17" name="Egyenes összekötő 16">
            <a:extLst>
              <a:ext uri="{FF2B5EF4-FFF2-40B4-BE49-F238E27FC236}">
                <a16:creationId xmlns:a16="http://schemas.microsoft.com/office/drawing/2014/main" id="{895F029C-E105-4801-8D18-A972635F9C5D}"/>
              </a:ext>
            </a:extLst>
          </p:cNvPr>
          <p:cNvCxnSpPr/>
          <p:nvPr/>
        </p:nvCxnSpPr>
        <p:spPr>
          <a:xfrm>
            <a:off x="4840941" y="4455459"/>
            <a:ext cx="599981" cy="349323"/>
          </a:xfrm>
          <a:prstGeom prst="line">
            <a:avLst/>
          </a:prstGeom>
          <a:ln>
            <a:solidFill>
              <a:schemeClr val="bg1"/>
            </a:solidFill>
          </a:ln>
        </p:spPr>
        <p:style>
          <a:lnRef idx="1">
            <a:schemeClr val="dk1"/>
          </a:lnRef>
          <a:fillRef idx="0">
            <a:schemeClr val="dk1"/>
          </a:fillRef>
          <a:effectRef idx="0">
            <a:schemeClr val="dk1"/>
          </a:effectRef>
          <a:fontRef idx="minor">
            <a:schemeClr val="tx1"/>
          </a:fontRef>
        </p:style>
      </p:cxnSp>
      <p:pic>
        <p:nvPicPr>
          <p:cNvPr id="10" name="Kép 9">
            <a:extLst>
              <a:ext uri="{FF2B5EF4-FFF2-40B4-BE49-F238E27FC236}">
                <a16:creationId xmlns:a16="http://schemas.microsoft.com/office/drawing/2014/main" id="{271F15F2-EA9B-453D-9A4C-7AC1D2750109}"/>
              </a:ext>
            </a:extLst>
          </p:cNvPr>
          <p:cNvPicPr>
            <a:picLocks noChangeAspect="1"/>
          </p:cNvPicPr>
          <p:nvPr/>
        </p:nvPicPr>
        <p:blipFill>
          <a:blip r:embed="rId4"/>
          <a:stretch>
            <a:fillRect/>
          </a:stretch>
        </p:blipFill>
        <p:spPr>
          <a:xfrm>
            <a:off x="3396957" y="5085294"/>
            <a:ext cx="3753374" cy="285790"/>
          </a:xfrm>
          <a:prstGeom prst="rect">
            <a:avLst/>
          </a:prstGeom>
          <a:ln>
            <a:solidFill>
              <a:schemeClr val="tx1">
                <a:lumMod val="75000"/>
                <a:lumOff val="25000"/>
              </a:schemeClr>
            </a:solidFill>
          </a:ln>
        </p:spPr>
      </p:pic>
      <p:pic>
        <p:nvPicPr>
          <p:cNvPr id="11" name="Kép 10">
            <a:extLst>
              <a:ext uri="{FF2B5EF4-FFF2-40B4-BE49-F238E27FC236}">
                <a16:creationId xmlns:a16="http://schemas.microsoft.com/office/drawing/2014/main" id="{A49C4511-69A9-416F-9175-870B8BF484D0}"/>
              </a:ext>
            </a:extLst>
          </p:cNvPr>
          <p:cNvPicPr>
            <a:picLocks noChangeAspect="1"/>
          </p:cNvPicPr>
          <p:nvPr/>
        </p:nvPicPr>
        <p:blipFill>
          <a:blip r:embed="rId5"/>
          <a:stretch>
            <a:fillRect/>
          </a:stretch>
        </p:blipFill>
        <p:spPr>
          <a:xfrm>
            <a:off x="2458256" y="3924133"/>
            <a:ext cx="1762371" cy="285790"/>
          </a:xfrm>
          <a:prstGeom prst="rect">
            <a:avLst/>
          </a:prstGeom>
          <a:ln>
            <a:solidFill>
              <a:schemeClr val="tx1">
                <a:lumMod val="75000"/>
                <a:lumOff val="25000"/>
              </a:schemeClr>
            </a:solidFill>
          </a:ln>
        </p:spPr>
      </p:pic>
      <p:pic>
        <p:nvPicPr>
          <p:cNvPr id="12" name="Kép 11">
            <a:extLst>
              <a:ext uri="{FF2B5EF4-FFF2-40B4-BE49-F238E27FC236}">
                <a16:creationId xmlns:a16="http://schemas.microsoft.com/office/drawing/2014/main" id="{D14DBA5C-4633-4E74-827E-C2844F78609E}"/>
              </a:ext>
            </a:extLst>
          </p:cNvPr>
          <p:cNvPicPr>
            <a:picLocks noChangeAspect="1"/>
          </p:cNvPicPr>
          <p:nvPr/>
        </p:nvPicPr>
        <p:blipFill>
          <a:blip r:embed="rId6"/>
          <a:stretch>
            <a:fillRect/>
          </a:stretch>
        </p:blipFill>
        <p:spPr>
          <a:xfrm>
            <a:off x="4544760" y="3916015"/>
            <a:ext cx="1667108" cy="342948"/>
          </a:xfrm>
          <a:prstGeom prst="rect">
            <a:avLst/>
          </a:prstGeom>
          <a:ln>
            <a:solidFill>
              <a:schemeClr val="tx1">
                <a:lumMod val="75000"/>
                <a:lumOff val="25000"/>
              </a:schemeClr>
            </a:solidFill>
          </a:ln>
        </p:spPr>
      </p:pic>
      <p:pic>
        <p:nvPicPr>
          <p:cNvPr id="15" name="Kép 14">
            <a:extLst>
              <a:ext uri="{FF2B5EF4-FFF2-40B4-BE49-F238E27FC236}">
                <a16:creationId xmlns:a16="http://schemas.microsoft.com/office/drawing/2014/main" id="{2D40A754-B181-4A2D-9845-ECE455D159EA}"/>
              </a:ext>
            </a:extLst>
          </p:cNvPr>
          <p:cNvPicPr>
            <a:picLocks noChangeAspect="1"/>
          </p:cNvPicPr>
          <p:nvPr/>
        </p:nvPicPr>
        <p:blipFill>
          <a:blip r:embed="rId7"/>
          <a:stretch>
            <a:fillRect/>
          </a:stretch>
        </p:blipFill>
        <p:spPr>
          <a:xfrm>
            <a:off x="2458256" y="1758401"/>
            <a:ext cx="7507224" cy="1726760"/>
          </a:xfrm>
          <a:prstGeom prst="rect">
            <a:avLst/>
          </a:prstGeom>
          <a:ln>
            <a:solidFill>
              <a:schemeClr val="tx1">
                <a:lumMod val="75000"/>
                <a:lumOff val="25000"/>
              </a:schemeClr>
            </a:solidFill>
          </a:ln>
        </p:spPr>
      </p:pic>
      <p:pic>
        <p:nvPicPr>
          <p:cNvPr id="14" name="Kép 13">
            <a:extLst>
              <a:ext uri="{FF2B5EF4-FFF2-40B4-BE49-F238E27FC236}">
                <a16:creationId xmlns:a16="http://schemas.microsoft.com/office/drawing/2014/main" id="{20DC715D-2B71-4381-87A0-55500F2EBC97}"/>
              </a:ext>
            </a:extLst>
          </p:cNvPr>
          <p:cNvPicPr>
            <a:picLocks noChangeAspect="1"/>
          </p:cNvPicPr>
          <p:nvPr/>
        </p:nvPicPr>
        <p:blipFill>
          <a:blip r:embed="rId8"/>
          <a:stretch>
            <a:fillRect/>
          </a:stretch>
        </p:blipFill>
        <p:spPr>
          <a:xfrm>
            <a:off x="7507343" y="2649631"/>
            <a:ext cx="3753375" cy="3951616"/>
          </a:xfrm>
          <a:prstGeom prst="rect">
            <a:avLst/>
          </a:prstGeom>
          <a:ln>
            <a:solidFill>
              <a:schemeClr val="tx1">
                <a:lumMod val="75000"/>
                <a:lumOff val="25000"/>
              </a:schemeClr>
            </a:solidFill>
          </a:ln>
        </p:spPr>
      </p:pic>
      <p:cxnSp>
        <p:nvCxnSpPr>
          <p:cNvPr id="4" name="Egyenes összekötő nyíllal 3">
            <a:extLst>
              <a:ext uri="{FF2B5EF4-FFF2-40B4-BE49-F238E27FC236}">
                <a16:creationId xmlns:a16="http://schemas.microsoft.com/office/drawing/2014/main" id="{D81C43D6-DD8A-4E3D-8D43-0FA40976C2B3}"/>
              </a:ext>
            </a:extLst>
          </p:cNvPr>
          <p:cNvCxnSpPr/>
          <p:nvPr/>
        </p:nvCxnSpPr>
        <p:spPr>
          <a:xfrm flipV="1">
            <a:off x="6492240" y="3280748"/>
            <a:ext cx="340361" cy="1804546"/>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9" name="Egyenes összekötő nyíllal 8">
            <a:extLst>
              <a:ext uri="{FF2B5EF4-FFF2-40B4-BE49-F238E27FC236}">
                <a16:creationId xmlns:a16="http://schemas.microsoft.com/office/drawing/2014/main" id="{A70DA19F-78C4-448A-B065-A8BDEF518505}"/>
              </a:ext>
            </a:extLst>
          </p:cNvPr>
          <p:cNvCxnSpPr>
            <a:stCxn id="11" idx="0"/>
          </p:cNvCxnSpPr>
          <p:nvPr/>
        </p:nvCxnSpPr>
        <p:spPr>
          <a:xfrm flipV="1">
            <a:off x="3339442" y="3191256"/>
            <a:ext cx="610766" cy="73287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8" name="Egyenes összekötő nyíllal 17">
            <a:extLst>
              <a:ext uri="{FF2B5EF4-FFF2-40B4-BE49-F238E27FC236}">
                <a16:creationId xmlns:a16="http://schemas.microsoft.com/office/drawing/2014/main" id="{D3E8799C-A3B8-44F7-9825-7A7211E7D350}"/>
              </a:ext>
            </a:extLst>
          </p:cNvPr>
          <p:cNvCxnSpPr>
            <a:cxnSpLocks/>
            <a:stCxn id="12" idx="0"/>
          </p:cNvCxnSpPr>
          <p:nvPr/>
        </p:nvCxnSpPr>
        <p:spPr>
          <a:xfrm flipV="1">
            <a:off x="5378314" y="2295144"/>
            <a:ext cx="1508296" cy="162087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5211551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id="{D1A9FD44-2580-46D7-BCF6-ED31803F7415}"/>
              </a:ext>
            </a:extLst>
          </p:cNvPr>
          <p:cNvSpPr>
            <a:spLocks noGrp="1"/>
          </p:cNvSpPr>
          <p:nvPr>
            <p:ph type="title"/>
          </p:nvPr>
        </p:nvSpPr>
        <p:spPr>
          <a:xfrm>
            <a:off x="2592925" y="624110"/>
            <a:ext cx="8911687" cy="703437"/>
          </a:xfrm>
        </p:spPr>
        <p:txBody>
          <a:bodyPr>
            <a:normAutofit fontScale="90000"/>
          </a:bodyPr>
          <a:lstStyle/>
          <a:p>
            <a:br>
              <a:rPr lang="hu-HU" b="1" dirty="0"/>
            </a:br>
            <a:endParaRPr lang="hu-HU" b="1" dirty="0"/>
          </a:p>
        </p:txBody>
      </p:sp>
      <p:sp>
        <p:nvSpPr>
          <p:cNvPr id="6" name="Tartalom helye 5">
            <a:extLst>
              <a:ext uri="{FF2B5EF4-FFF2-40B4-BE49-F238E27FC236}">
                <a16:creationId xmlns:a16="http://schemas.microsoft.com/office/drawing/2014/main" id="{1C809049-3246-4998-A7B4-FDD59E1A25EA}"/>
              </a:ext>
            </a:extLst>
          </p:cNvPr>
          <p:cNvSpPr>
            <a:spLocks noGrp="1"/>
          </p:cNvSpPr>
          <p:nvPr>
            <p:ph idx="1"/>
          </p:nvPr>
        </p:nvSpPr>
        <p:spPr>
          <a:xfrm>
            <a:off x="2311060" y="624110"/>
            <a:ext cx="9043083" cy="5313276"/>
          </a:xfrm>
        </p:spPr>
        <p:txBody>
          <a:bodyPr anchor="t">
            <a:normAutofit/>
          </a:bodyPr>
          <a:lstStyle/>
          <a:p>
            <a:r>
              <a:rPr lang="hu-HU" dirty="0"/>
              <a:t>A </a:t>
            </a:r>
            <a:r>
              <a:rPr lang="hu-HU" dirty="0" err="1"/>
              <a:t>Solver</a:t>
            </a:r>
            <a:r>
              <a:rPr lang="hu-HU" dirty="0"/>
              <a:t> futtatása után megoldást talált, amit a zöld és kék mezőkben láthatunk.</a:t>
            </a:r>
          </a:p>
          <a:p>
            <a:endParaRPr lang="hu-HU" dirty="0"/>
          </a:p>
          <a:p>
            <a:endParaRPr lang="hu-HU" b="0" dirty="0"/>
          </a:p>
        </p:txBody>
      </p:sp>
      <p:pic>
        <p:nvPicPr>
          <p:cNvPr id="7" name="Tartalom helye 4" descr="A képen férfi látható&#10;&#10;Automatikusan generált leírás">
            <a:extLst>
              <a:ext uri="{FF2B5EF4-FFF2-40B4-BE49-F238E27FC236}">
                <a16:creationId xmlns:a16="http://schemas.microsoft.com/office/drawing/2014/main" id="{2AA0B0DF-ABC4-4A5A-9A08-8FC189C6C878}"/>
              </a:ext>
            </a:extLst>
          </p:cNvPr>
          <p:cNvPicPr>
            <a:picLocks noChangeAspect="1"/>
          </p:cNvPicPr>
          <p:nvPr/>
        </p:nvPicPr>
        <p:blipFill>
          <a:blip r:embed="rId2"/>
          <a:stretch>
            <a:fillRect/>
          </a:stretch>
        </p:blipFill>
        <p:spPr>
          <a:xfrm>
            <a:off x="109935" y="1327547"/>
            <a:ext cx="1154906" cy="1154906"/>
          </a:xfrm>
          <a:prstGeom prst="rect">
            <a:avLst/>
          </a:prstGeom>
        </p:spPr>
      </p:pic>
      <p:pic>
        <p:nvPicPr>
          <p:cNvPr id="8" name="Kép 7">
            <a:extLst>
              <a:ext uri="{FF2B5EF4-FFF2-40B4-BE49-F238E27FC236}">
                <a16:creationId xmlns:a16="http://schemas.microsoft.com/office/drawing/2014/main" id="{BB840403-E6B6-496F-A238-F0B03CBF58BF}"/>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r="71850"/>
          <a:stretch/>
        </p:blipFill>
        <p:spPr>
          <a:xfrm>
            <a:off x="11302837" y="6003188"/>
            <a:ext cx="631142" cy="637018"/>
          </a:xfrm>
          <a:prstGeom prst="rect">
            <a:avLst/>
          </a:prstGeom>
        </p:spPr>
      </p:pic>
      <p:cxnSp>
        <p:nvCxnSpPr>
          <p:cNvPr id="17" name="Egyenes összekötő 16">
            <a:extLst>
              <a:ext uri="{FF2B5EF4-FFF2-40B4-BE49-F238E27FC236}">
                <a16:creationId xmlns:a16="http://schemas.microsoft.com/office/drawing/2014/main" id="{895F029C-E105-4801-8D18-A972635F9C5D}"/>
              </a:ext>
            </a:extLst>
          </p:cNvPr>
          <p:cNvCxnSpPr/>
          <p:nvPr/>
        </p:nvCxnSpPr>
        <p:spPr>
          <a:xfrm>
            <a:off x="4840941" y="4455459"/>
            <a:ext cx="599981" cy="349323"/>
          </a:xfrm>
          <a:prstGeom prst="line">
            <a:avLst/>
          </a:prstGeom>
          <a:ln>
            <a:solidFill>
              <a:schemeClr val="bg1"/>
            </a:solidFill>
          </a:ln>
        </p:spPr>
        <p:style>
          <a:lnRef idx="1">
            <a:schemeClr val="dk1"/>
          </a:lnRef>
          <a:fillRef idx="0">
            <a:schemeClr val="dk1"/>
          </a:fillRef>
          <a:effectRef idx="0">
            <a:schemeClr val="dk1"/>
          </a:effectRef>
          <a:fontRef idx="minor">
            <a:schemeClr val="tx1"/>
          </a:fontRef>
        </p:style>
      </p:cxnSp>
      <p:pic>
        <p:nvPicPr>
          <p:cNvPr id="4" name="Kép 3">
            <a:extLst>
              <a:ext uri="{FF2B5EF4-FFF2-40B4-BE49-F238E27FC236}">
                <a16:creationId xmlns:a16="http://schemas.microsoft.com/office/drawing/2014/main" id="{4EBABCBE-440D-44E5-8C05-049E298D4271}"/>
              </a:ext>
            </a:extLst>
          </p:cNvPr>
          <p:cNvPicPr>
            <a:picLocks noChangeAspect="1"/>
          </p:cNvPicPr>
          <p:nvPr/>
        </p:nvPicPr>
        <p:blipFill>
          <a:blip r:embed="rId4"/>
          <a:stretch>
            <a:fillRect/>
          </a:stretch>
        </p:blipFill>
        <p:spPr>
          <a:xfrm>
            <a:off x="2730413" y="1573711"/>
            <a:ext cx="8436697" cy="2234878"/>
          </a:xfrm>
          <a:prstGeom prst="rect">
            <a:avLst/>
          </a:prstGeom>
          <a:ln>
            <a:solidFill>
              <a:schemeClr val="tx1">
                <a:lumMod val="75000"/>
                <a:lumOff val="25000"/>
              </a:schemeClr>
            </a:solidFill>
          </a:ln>
        </p:spPr>
      </p:pic>
      <p:sp>
        <p:nvSpPr>
          <p:cNvPr id="5" name="Szövegdoboz 4">
            <a:extLst>
              <a:ext uri="{FF2B5EF4-FFF2-40B4-BE49-F238E27FC236}">
                <a16:creationId xmlns:a16="http://schemas.microsoft.com/office/drawing/2014/main" id="{8EED9011-B6C1-4D5A-9F93-07EFD5579874}"/>
              </a:ext>
            </a:extLst>
          </p:cNvPr>
          <p:cNvSpPr txBox="1"/>
          <p:nvPr/>
        </p:nvSpPr>
        <p:spPr>
          <a:xfrm>
            <a:off x="2651760" y="4123944"/>
            <a:ext cx="8651077" cy="923330"/>
          </a:xfrm>
          <a:prstGeom prst="rect">
            <a:avLst/>
          </a:prstGeom>
          <a:noFill/>
        </p:spPr>
        <p:txBody>
          <a:bodyPr wrap="square" rtlCol="0">
            <a:spAutoFit/>
          </a:bodyPr>
          <a:lstStyle/>
          <a:p>
            <a:pPr algn="just">
              <a:spcBef>
                <a:spcPts val="1000"/>
              </a:spcBef>
              <a:buClr>
                <a:schemeClr val="accent1"/>
              </a:buClr>
            </a:pPr>
            <a:r>
              <a:rPr lang="hu-HU" dirty="0">
                <a:solidFill>
                  <a:schemeClr val="tx1">
                    <a:lumMod val="75000"/>
                    <a:lumOff val="25000"/>
                  </a:schemeClr>
                </a:solidFill>
              </a:rPr>
              <a:t>Tehát a szállítás minimális költsége 1300 pénzegység, ami megvalósítható, ha mindkét raktárban marad 50 egység áru, R1-ből F2-be 250 egységet, R2-ből F1-be 150 egységet szállítunk.</a:t>
            </a:r>
          </a:p>
        </p:txBody>
      </p:sp>
    </p:spTree>
    <p:extLst>
      <p:ext uri="{BB962C8B-B14F-4D97-AF65-F5344CB8AC3E}">
        <p14:creationId xmlns:p14="http://schemas.microsoft.com/office/powerpoint/2010/main" val="111308655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id="{D7D9F755-90B5-4587-82D9-2D575D866CDC}"/>
              </a:ext>
            </a:extLst>
          </p:cNvPr>
          <p:cNvSpPr>
            <a:spLocks noGrp="1"/>
          </p:cNvSpPr>
          <p:nvPr>
            <p:ph type="title"/>
          </p:nvPr>
        </p:nvSpPr>
        <p:spPr>
          <a:xfrm>
            <a:off x="2592925" y="624110"/>
            <a:ext cx="8911687" cy="861790"/>
          </a:xfrm>
        </p:spPr>
        <p:txBody>
          <a:bodyPr/>
          <a:lstStyle/>
          <a:p>
            <a:r>
              <a:rPr lang="hu-HU" dirty="0"/>
              <a:t>A szállítási feladat általános alakja</a:t>
            </a:r>
          </a:p>
        </p:txBody>
      </p:sp>
      <mc:AlternateContent xmlns:mc="http://schemas.openxmlformats.org/markup-compatibility/2006" xmlns:a14="http://schemas.microsoft.com/office/drawing/2010/main">
        <mc:Choice Requires="a14">
          <p:sp>
            <p:nvSpPr>
              <p:cNvPr id="3" name="Tartalom helye 2">
                <a:extLst>
                  <a:ext uri="{FF2B5EF4-FFF2-40B4-BE49-F238E27FC236}">
                    <a16:creationId xmlns:a16="http://schemas.microsoft.com/office/drawing/2014/main" id="{395D1265-7846-42B1-8232-047E4E720845}"/>
                  </a:ext>
                </a:extLst>
              </p:cNvPr>
              <p:cNvSpPr>
                <a:spLocks noGrp="1"/>
              </p:cNvSpPr>
              <p:nvPr>
                <p:ph idx="1"/>
              </p:nvPr>
            </p:nvSpPr>
            <p:spPr>
              <a:xfrm>
                <a:off x="2592925" y="1485900"/>
                <a:ext cx="8231285" cy="3061568"/>
              </a:xfrm>
            </p:spPr>
            <p:txBody>
              <a:bodyPr/>
              <a:lstStyle/>
              <a:p>
                <a14:m>
                  <m:oMath xmlns:m="http://schemas.openxmlformats.org/officeDocument/2006/math">
                    <m:sSub>
                      <m:sSubPr>
                        <m:ctrlPr>
                          <a:rPr kumimoji="0" lang="hu-HU" sz="1200" b="0" i="1" u="none" strike="noStrike" kern="1200" cap="none" spc="0" normalizeH="0" baseline="0" noProof="0" smtClean="0">
                            <a:ln>
                              <a:noFill/>
                            </a:ln>
                            <a:solidFill>
                              <a:prstClr val="black">
                                <a:lumMod val="75000"/>
                                <a:lumOff val="25000"/>
                              </a:prstClr>
                            </a:solidFill>
                            <a:effectLst/>
                            <a:uLnTx/>
                            <a:uFillTx/>
                            <a:latin typeface="Cambria Math" panose="02040503050406030204" pitchFamily="18" charset="0"/>
                          </a:rPr>
                        </m:ctrlPr>
                      </m:sSubPr>
                      <m:e>
                        <m:r>
                          <a:rPr kumimoji="0" lang="hu-HU" sz="1200" b="0" i="1" u="none" strike="noStrike" kern="1200" cap="none" spc="0" normalizeH="0" baseline="0" noProof="0" smtClean="0">
                            <a:ln>
                              <a:noFill/>
                            </a:ln>
                            <a:solidFill>
                              <a:prstClr val="black">
                                <a:lumMod val="75000"/>
                                <a:lumOff val="25000"/>
                              </a:prstClr>
                            </a:solidFill>
                            <a:effectLst/>
                            <a:uLnTx/>
                            <a:uFillTx/>
                            <a:latin typeface="Cambria Math" panose="02040503050406030204" pitchFamily="18" charset="0"/>
                          </a:rPr>
                          <m:t>𝑅</m:t>
                        </m:r>
                      </m:e>
                      <m:sub>
                        <m:r>
                          <a:rPr kumimoji="0" lang="hu-HU" sz="1200" b="0" i="1" u="none" strike="noStrike" kern="1200" cap="none" spc="0" normalizeH="0" baseline="0" noProof="0">
                            <a:ln>
                              <a:noFill/>
                            </a:ln>
                            <a:solidFill>
                              <a:prstClr val="black">
                                <a:lumMod val="75000"/>
                                <a:lumOff val="25000"/>
                              </a:prstClr>
                            </a:solidFill>
                            <a:effectLst/>
                            <a:uLnTx/>
                            <a:uFillTx/>
                            <a:latin typeface="Cambria Math" panose="02040503050406030204" pitchFamily="18" charset="0"/>
                          </a:rPr>
                          <m:t>𝑖</m:t>
                        </m:r>
                      </m:sub>
                    </m:sSub>
                  </m:oMath>
                </a14:m>
                <a:r>
                  <a:rPr lang="hu-HU" sz="1200" dirty="0"/>
                  <a:t> jelentse a raktárakat, </a:t>
                </a:r>
                <a14:m>
                  <m:oMath xmlns:m="http://schemas.openxmlformats.org/officeDocument/2006/math">
                    <m:sSub>
                      <m:sSubPr>
                        <m:ctrlPr>
                          <a:rPr lang="hu-HU" sz="1200" i="1" smtClean="0">
                            <a:solidFill>
                              <a:prstClr val="black">
                                <a:lumMod val="75000"/>
                                <a:lumOff val="25000"/>
                              </a:prstClr>
                            </a:solidFill>
                            <a:latin typeface="Cambria Math" panose="02040503050406030204" pitchFamily="18" charset="0"/>
                          </a:rPr>
                        </m:ctrlPr>
                      </m:sSubPr>
                      <m:e>
                        <m:r>
                          <a:rPr lang="hu-HU" sz="1200" b="0" i="1" smtClean="0">
                            <a:solidFill>
                              <a:prstClr val="black">
                                <a:lumMod val="75000"/>
                                <a:lumOff val="25000"/>
                              </a:prstClr>
                            </a:solidFill>
                            <a:latin typeface="Cambria Math" panose="02040503050406030204" pitchFamily="18" charset="0"/>
                          </a:rPr>
                          <m:t>𝑟</m:t>
                        </m:r>
                      </m:e>
                      <m:sub>
                        <m:r>
                          <a:rPr lang="hu-HU" sz="1200" i="1">
                            <a:solidFill>
                              <a:prstClr val="black">
                                <a:lumMod val="75000"/>
                                <a:lumOff val="25000"/>
                              </a:prstClr>
                            </a:solidFill>
                            <a:latin typeface="Cambria Math" panose="02040503050406030204" pitchFamily="18" charset="0"/>
                          </a:rPr>
                          <m:t>𝑖</m:t>
                        </m:r>
                      </m:sub>
                    </m:sSub>
                  </m:oMath>
                </a14:m>
                <a:r>
                  <a:rPr lang="hu-HU" sz="1200" dirty="0"/>
                  <a:t> a raktárkészletet</a:t>
                </a:r>
              </a:p>
              <a:p>
                <a14:m>
                  <m:oMath xmlns:m="http://schemas.openxmlformats.org/officeDocument/2006/math">
                    <m:sSub>
                      <m:sSubPr>
                        <m:ctrlPr>
                          <a:rPr kumimoji="0" lang="hu-HU" sz="1200" b="0" i="1" u="none" strike="noStrike" kern="1200" cap="none" spc="0" normalizeH="0" baseline="0" noProof="0" smtClean="0">
                            <a:ln>
                              <a:noFill/>
                            </a:ln>
                            <a:solidFill>
                              <a:prstClr val="black">
                                <a:lumMod val="75000"/>
                                <a:lumOff val="25000"/>
                              </a:prstClr>
                            </a:solidFill>
                            <a:effectLst/>
                            <a:uLnTx/>
                            <a:uFillTx/>
                            <a:latin typeface="Cambria Math" panose="02040503050406030204" pitchFamily="18" charset="0"/>
                          </a:rPr>
                        </m:ctrlPr>
                      </m:sSubPr>
                      <m:e>
                        <m:r>
                          <a:rPr kumimoji="0" lang="hu-HU" sz="1200" b="0" i="1" u="none" strike="noStrike" kern="1200" cap="none" spc="0" normalizeH="0" baseline="0" noProof="0" smtClean="0">
                            <a:ln>
                              <a:noFill/>
                            </a:ln>
                            <a:solidFill>
                              <a:prstClr val="black">
                                <a:lumMod val="75000"/>
                                <a:lumOff val="25000"/>
                              </a:prstClr>
                            </a:solidFill>
                            <a:effectLst/>
                            <a:uLnTx/>
                            <a:uFillTx/>
                            <a:latin typeface="Cambria Math" panose="02040503050406030204" pitchFamily="18" charset="0"/>
                          </a:rPr>
                          <m:t>𝐹</m:t>
                        </m:r>
                      </m:e>
                      <m:sub>
                        <m:r>
                          <a:rPr kumimoji="0" lang="hu-HU" sz="1200" b="0" i="1" u="none" strike="noStrike" kern="1200" cap="none" spc="0" normalizeH="0" baseline="0" noProof="0">
                            <a:ln>
                              <a:noFill/>
                            </a:ln>
                            <a:solidFill>
                              <a:prstClr val="black">
                                <a:lumMod val="75000"/>
                                <a:lumOff val="25000"/>
                              </a:prstClr>
                            </a:solidFill>
                            <a:effectLst/>
                            <a:uLnTx/>
                            <a:uFillTx/>
                            <a:latin typeface="Cambria Math" panose="02040503050406030204" pitchFamily="18" charset="0"/>
                          </a:rPr>
                          <m:t>𝑗</m:t>
                        </m:r>
                      </m:sub>
                    </m:sSub>
                  </m:oMath>
                </a14:m>
                <a:r>
                  <a:rPr lang="hu-HU" sz="1200" dirty="0"/>
                  <a:t> jelentse a felvevőhelyeket, </a:t>
                </a:r>
                <a14:m>
                  <m:oMath xmlns:m="http://schemas.openxmlformats.org/officeDocument/2006/math">
                    <m:sSub>
                      <m:sSubPr>
                        <m:ctrlPr>
                          <a:rPr lang="hu-HU" sz="1200" i="1">
                            <a:solidFill>
                              <a:prstClr val="black">
                                <a:lumMod val="75000"/>
                                <a:lumOff val="25000"/>
                              </a:prstClr>
                            </a:solidFill>
                            <a:latin typeface="Cambria Math" panose="02040503050406030204" pitchFamily="18" charset="0"/>
                          </a:rPr>
                        </m:ctrlPr>
                      </m:sSubPr>
                      <m:e>
                        <m:r>
                          <a:rPr lang="hu-HU" sz="1200" b="0" i="1" smtClean="0">
                            <a:solidFill>
                              <a:prstClr val="black">
                                <a:lumMod val="75000"/>
                                <a:lumOff val="25000"/>
                              </a:prstClr>
                            </a:solidFill>
                            <a:latin typeface="Cambria Math" panose="02040503050406030204" pitchFamily="18" charset="0"/>
                          </a:rPr>
                          <m:t>𝑓</m:t>
                        </m:r>
                      </m:e>
                      <m:sub>
                        <m:r>
                          <a:rPr lang="hu-HU" sz="1200" i="1">
                            <a:solidFill>
                              <a:prstClr val="black">
                                <a:lumMod val="75000"/>
                                <a:lumOff val="25000"/>
                              </a:prstClr>
                            </a:solidFill>
                            <a:latin typeface="Cambria Math" panose="02040503050406030204" pitchFamily="18" charset="0"/>
                          </a:rPr>
                          <m:t>𝑗</m:t>
                        </m:r>
                      </m:sub>
                    </m:sSub>
                  </m:oMath>
                </a14:m>
                <a:r>
                  <a:rPr lang="hu-HU" sz="1200" dirty="0"/>
                  <a:t> a felvevőhelyek igényeit</a:t>
                </a:r>
              </a:p>
              <a:p>
                <a14:m>
                  <m:oMath xmlns:m="http://schemas.openxmlformats.org/officeDocument/2006/math">
                    <m:sSub>
                      <m:sSubPr>
                        <m:ctrlPr>
                          <a:rPr kumimoji="0" lang="hu-HU" sz="1200" b="0" i="1" u="none" strike="noStrike" kern="1200" cap="none" spc="0" normalizeH="0" baseline="0" noProof="0" smtClean="0">
                            <a:ln>
                              <a:noFill/>
                            </a:ln>
                            <a:solidFill>
                              <a:prstClr val="black">
                                <a:lumMod val="75000"/>
                                <a:lumOff val="25000"/>
                              </a:prstClr>
                            </a:solidFill>
                            <a:effectLst/>
                            <a:uLnTx/>
                            <a:uFillTx/>
                            <a:latin typeface="Cambria Math" panose="02040503050406030204" pitchFamily="18" charset="0"/>
                          </a:rPr>
                        </m:ctrlPr>
                      </m:sSubPr>
                      <m:e>
                        <m:r>
                          <a:rPr kumimoji="0" lang="hu-HU" sz="1200" b="0" i="1" u="none" strike="noStrike" kern="1200" cap="none" spc="0" normalizeH="0" baseline="0" noProof="0" smtClean="0">
                            <a:ln>
                              <a:noFill/>
                            </a:ln>
                            <a:solidFill>
                              <a:prstClr val="black">
                                <a:lumMod val="75000"/>
                                <a:lumOff val="25000"/>
                              </a:prstClr>
                            </a:solidFill>
                            <a:effectLst/>
                            <a:uLnTx/>
                            <a:uFillTx/>
                            <a:latin typeface="Cambria Math" panose="02040503050406030204" pitchFamily="18" charset="0"/>
                          </a:rPr>
                          <m:t>𝑐</m:t>
                        </m:r>
                      </m:e>
                      <m:sub>
                        <m:r>
                          <a:rPr kumimoji="0" lang="hu-HU" sz="1200" b="0" i="1" u="none" strike="noStrike" kern="1200" cap="none" spc="0" normalizeH="0" baseline="0" noProof="0">
                            <a:ln>
                              <a:noFill/>
                            </a:ln>
                            <a:solidFill>
                              <a:prstClr val="black">
                                <a:lumMod val="75000"/>
                                <a:lumOff val="25000"/>
                              </a:prstClr>
                            </a:solidFill>
                            <a:effectLst/>
                            <a:uLnTx/>
                            <a:uFillTx/>
                            <a:latin typeface="Cambria Math" panose="02040503050406030204" pitchFamily="18" charset="0"/>
                          </a:rPr>
                          <m:t>𝑖𝑗</m:t>
                        </m:r>
                      </m:sub>
                    </m:sSub>
                  </m:oMath>
                </a14:m>
                <a:r>
                  <a:rPr lang="hu-HU" sz="1200" dirty="0"/>
                  <a:t> jelentse az i-</a:t>
                </a:r>
                <a:r>
                  <a:rPr lang="hu-HU" sz="1200" dirty="0" err="1"/>
                  <a:t>edik</a:t>
                </a:r>
                <a:r>
                  <a:rPr lang="hu-HU" sz="1200" dirty="0"/>
                  <a:t> raktárból a j-</a:t>
                </a:r>
                <a:r>
                  <a:rPr lang="hu-HU" sz="1200" dirty="0" err="1"/>
                  <a:t>edik</a:t>
                </a:r>
                <a:r>
                  <a:rPr lang="hu-HU" sz="1200" dirty="0"/>
                  <a:t> felvevőhelyre az egy egységnyi áru szállítási költségét</a:t>
                </a:r>
              </a:p>
              <a:p>
                <a14:m>
                  <m:oMath xmlns:m="http://schemas.openxmlformats.org/officeDocument/2006/math">
                    <m:sSub>
                      <m:sSubPr>
                        <m:ctrlPr>
                          <a:rPr kumimoji="0" lang="hu-HU" sz="1200" b="0" i="1" u="none" strike="noStrike" kern="1200" cap="none" spc="0" normalizeH="0" baseline="0" noProof="0" smtClean="0">
                            <a:ln>
                              <a:noFill/>
                            </a:ln>
                            <a:solidFill>
                              <a:prstClr val="black">
                                <a:lumMod val="75000"/>
                                <a:lumOff val="25000"/>
                              </a:prstClr>
                            </a:solidFill>
                            <a:effectLst/>
                            <a:uLnTx/>
                            <a:uFillTx/>
                            <a:latin typeface="Cambria Math" panose="02040503050406030204" pitchFamily="18" charset="0"/>
                          </a:rPr>
                        </m:ctrlPr>
                      </m:sSubPr>
                      <m:e>
                        <m:r>
                          <a:rPr kumimoji="0" lang="hu-HU" sz="1200" b="0" i="1" u="none" strike="noStrike" kern="1200" cap="none" spc="0" normalizeH="0" baseline="0" noProof="0" smtClean="0">
                            <a:ln>
                              <a:noFill/>
                            </a:ln>
                            <a:solidFill>
                              <a:prstClr val="black">
                                <a:lumMod val="75000"/>
                                <a:lumOff val="25000"/>
                              </a:prstClr>
                            </a:solidFill>
                            <a:effectLst/>
                            <a:uLnTx/>
                            <a:uFillTx/>
                            <a:latin typeface="Cambria Math" panose="02040503050406030204" pitchFamily="18" charset="0"/>
                          </a:rPr>
                          <m:t>𝑥</m:t>
                        </m:r>
                      </m:e>
                      <m:sub>
                        <m:r>
                          <a:rPr kumimoji="0" lang="hu-HU" sz="1200" b="0" i="1" u="none" strike="noStrike" kern="1200" cap="none" spc="0" normalizeH="0" baseline="0" noProof="0">
                            <a:ln>
                              <a:noFill/>
                            </a:ln>
                            <a:solidFill>
                              <a:prstClr val="black">
                                <a:lumMod val="75000"/>
                                <a:lumOff val="25000"/>
                              </a:prstClr>
                            </a:solidFill>
                            <a:effectLst/>
                            <a:uLnTx/>
                            <a:uFillTx/>
                            <a:latin typeface="Cambria Math" panose="02040503050406030204" pitchFamily="18" charset="0"/>
                          </a:rPr>
                          <m:t>𝑖𝑗</m:t>
                        </m:r>
                      </m:sub>
                    </m:sSub>
                  </m:oMath>
                </a14:m>
                <a:r>
                  <a:rPr lang="hu-HU" sz="1200" dirty="0"/>
                  <a:t> jelentse az i-</a:t>
                </a:r>
                <a:r>
                  <a:rPr lang="hu-HU" sz="1200" dirty="0" err="1"/>
                  <a:t>edik</a:t>
                </a:r>
                <a:r>
                  <a:rPr lang="hu-HU" sz="1200" dirty="0"/>
                  <a:t> raktárból a j-</a:t>
                </a:r>
                <a:r>
                  <a:rPr lang="hu-HU" sz="1200" dirty="0" err="1"/>
                  <a:t>edik</a:t>
                </a:r>
                <a:r>
                  <a:rPr lang="hu-HU" sz="1200" dirty="0"/>
                  <a:t> felvevőhelyre szállítandó áru mennyiségét</a:t>
                </a:r>
              </a:p>
              <a:p>
                <a:r>
                  <a:rPr lang="hu-HU" sz="1200" dirty="0"/>
                  <a:t>ahol </a:t>
                </a:r>
                <a14:m>
                  <m:oMath xmlns:m="http://schemas.openxmlformats.org/officeDocument/2006/math">
                    <m:r>
                      <a:rPr lang="hu-HU" sz="1200" i="1">
                        <a:latin typeface="Cambria Math" panose="02040503050406030204" pitchFamily="18" charset="0"/>
                      </a:rPr>
                      <m:t>𝑖</m:t>
                    </m:r>
                    <m:r>
                      <a:rPr lang="hu-HU" sz="1200" i="1">
                        <a:latin typeface="Cambria Math" panose="02040503050406030204" pitchFamily="18" charset="0"/>
                        <a:ea typeface="Cambria Math" panose="02040503050406030204" pitchFamily="18" charset="0"/>
                      </a:rPr>
                      <m:t>∈</m:t>
                    </m:r>
                    <m:d>
                      <m:dPr>
                        <m:begChr m:val="{"/>
                        <m:endChr m:val="}"/>
                        <m:ctrlPr>
                          <a:rPr lang="hu-HU" sz="1200" i="1">
                            <a:latin typeface="Cambria Math" panose="02040503050406030204" pitchFamily="18" charset="0"/>
                            <a:ea typeface="Cambria Math" panose="02040503050406030204" pitchFamily="18" charset="0"/>
                          </a:rPr>
                        </m:ctrlPr>
                      </m:dPr>
                      <m:e>
                        <m:r>
                          <a:rPr lang="hu-HU" sz="1200" i="1">
                            <a:latin typeface="Cambria Math" panose="02040503050406030204" pitchFamily="18" charset="0"/>
                            <a:ea typeface="Cambria Math" panose="02040503050406030204" pitchFamily="18" charset="0"/>
                          </a:rPr>
                          <m:t>1;</m:t>
                        </m:r>
                        <m:r>
                          <a:rPr lang="hu-HU" sz="1200" b="0" i="1" smtClean="0">
                            <a:latin typeface="Cambria Math" panose="02040503050406030204" pitchFamily="18" charset="0"/>
                            <a:ea typeface="Cambria Math" panose="02040503050406030204" pitchFamily="18" charset="0"/>
                          </a:rPr>
                          <m:t>…;</m:t>
                        </m:r>
                        <m:r>
                          <a:rPr lang="hu-HU" sz="1200" b="0" i="1" smtClean="0">
                            <a:latin typeface="Cambria Math" panose="02040503050406030204" pitchFamily="18" charset="0"/>
                            <a:ea typeface="Cambria Math" panose="02040503050406030204" pitchFamily="18" charset="0"/>
                          </a:rPr>
                          <m:t>𝑛</m:t>
                        </m:r>
                      </m:e>
                    </m:d>
                  </m:oMath>
                </a14:m>
                <a:r>
                  <a:rPr lang="hu-HU" sz="1200" dirty="0"/>
                  <a:t>	 és j</a:t>
                </a:r>
                <a14:m>
                  <m:oMath xmlns:m="http://schemas.openxmlformats.org/officeDocument/2006/math">
                    <m:r>
                      <a:rPr lang="hu-HU" sz="1200" i="1">
                        <a:latin typeface="Cambria Math" panose="02040503050406030204" pitchFamily="18" charset="0"/>
                        <a:ea typeface="Cambria Math" panose="02040503050406030204" pitchFamily="18" charset="0"/>
                      </a:rPr>
                      <m:t>∈</m:t>
                    </m:r>
                    <m:d>
                      <m:dPr>
                        <m:begChr m:val="{"/>
                        <m:endChr m:val="}"/>
                        <m:ctrlPr>
                          <a:rPr lang="hu-HU" sz="1200" i="1">
                            <a:latin typeface="Cambria Math" panose="02040503050406030204" pitchFamily="18" charset="0"/>
                            <a:ea typeface="Cambria Math" panose="02040503050406030204" pitchFamily="18" charset="0"/>
                          </a:rPr>
                        </m:ctrlPr>
                      </m:dPr>
                      <m:e>
                        <m:r>
                          <a:rPr lang="hu-HU" sz="1200" i="1">
                            <a:latin typeface="Cambria Math" panose="02040503050406030204" pitchFamily="18" charset="0"/>
                            <a:ea typeface="Cambria Math" panose="02040503050406030204" pitchFamily="18" charset="0"/>
                          </a:rPr>
                          <m:t>1;</m:t>
                        </m:r>
                        <m:r>
                          <a:rPr lang="hu-HU" sz="1200" b="0" i="1" smtClean="0">
                            <a:latin typeface="Cambria Math" panose="02040503050406030204" pitchFamily="18" charset="0"/>
                            <a:ea typeface="Cambria Math" panose="02040503050406030204" pitchFamily="18" charset="0"/>
                          </a:rPr>
                          <m:t>…</m:t>
                        </m:r>
                        <m:r>
                          <a:rPr lang="hu-HU" sz="1200" i="1">
                            <a:latin typeface="Cambria Math" panose="02040503050406030204" pitchFamily="18" charset="0"/>
                            <a:ea typeface="Cambria Math" panose="02040503050406030204" pitchFamily="18" charset="0"/>
                          </a:rPr>
                          <m:t>;</m:t>
                        </m:r>
                        <m:r>
                          <a:rPr lang="hu-HU" sz="1200" b="0" i="1" smtClean="0">
                            <a:latin typeface="Cambria Math" panose="02040503050406030204" pitchFamily="18" charset="0"/>
                            <a:ea typeface="Cambria Math" panose="02040503050406030204" pitchFamily="18" charset="0"/>
                          </a:rPr>
                          <m:t>𝑚</m:t>
                        </m:r>
                      </m:e>
                    </m:d>
                  </m:oMath>
                </a14:m>
                <a:endParaRPr lang="hu-HU" sz="1200" dirty="0"/>
              </a:p>
              <a:p>
                <a:r>
                  <a:rPr lang="hu-HU" sz="1200" dirty="0"/>
                  <a:t>A feladat matematikai modellje:</a:t>
                </a:r>
              </a:p>
              <a:p>
                <a:pPr marL="0" indent="0">
                  <a:buNone/>
                </a:pPr>
                <a:endParaRPr lang="hu-HU" dirty="0"/>
              </a:p>
            </p:txBody>
          </p:sp>
        </mc:Choice>
        <mc:Fallback xmlns="">
          <p:sp>
            <p:nvSpPr>
              <p:cNvPr id="3" name="Tartalom helye 2">
                <a:extLst>
                  <a:ext uri="{FF2B5EF4-FFF2-40B4-BE49-F238E27FC236}">
                    <a16:creationId xmlns:a16="http://schemas.microsoft.com/office/drawing/2014/main" id="{395D1265-7846-42B1-8232-047E4E720845}"/>
                  </a:ext>
                </a:extLst>
              </p:cNvPr>
              <p:cNvSpPr>
                <a:spLocks noGrp="1" noRot="1" noChangeAspect="1" noMove="1" noResize="1" noEditPoints="1" noAdjustHandles="1" noChangeArrowheads="1" noChangeShapeType="1" noTextEdit="1"/>
              </p:cNvSpPr>
              <p:nvPr>
                <p:ph idx="1"/>
              </p:nvPr>
            </p:nvSpPr>
            <p:spPr>
              <a:xfrm>
                <a:off x="2592925" y="1485900"/>
                <a:ext cx="8231285" cy="3061568"/>
              </a:xfrm>
              <a:blipFill>
                <a:blip r:embed="rId2"/>
                <a:stretch>
                  <a:fillRect t="-199"/>
                </a:stretch>
              </a:blipFill>
            </p:spPr>
            <p:txBody>
              <a:bodyPr/>
              <a:lstStyle/>
              <a:p>
                <a:r>
                  <a:rPr lang="hu-HU">
                    <a:noFill/>
                  </a:rPr>
                  <a:t> </a:t>
                </a:r>
              </a:p>
            </p:txBody>
          </p:sp>
        </mc:Fallback>
      </mc:AlternateContent>
      <p:grpSp>
        <p:nvGrpSpPr>
          <p:cNvPr id="10" name="Csoportba foglalás 9">
            <a:extLst>
              <a:ext uri="{FF2B5EF4-FFF2-40B4-BE49-F238E27FC236}">
                <a16:creationId xmlns:a16="http://schemas.microsoft.com/office/drawing/2014/main" id="{B0F4511D-275A-4CD2-89EC-2D6A2E3ADB47}"/>
              </a:ext>
            </a:extLst>
          </p:cNvPr>
          <p:cNvGrpSpPr/>
          <p:nvPr/>
        </p:nvGrpSpPr>
        <p:grpSpPr>
          <a:xfrm>
            <a:off x="2999173" y="3429000"/>
            <a:ext cx="5241857" cy="3232552"/>
            <a:chOff x="6028123" y="3429000"/>
            <a:chExt cx="5241857" cy="3232552"/>
          </a:xfrm>
        </p:grpSpPr>
        <mc:AlternateContent xmlns:mc="http://schemas.openxmlformats.org/markup-compatibility/2006" xmlns:a14="http://schemas.microsoft.com/office/drawing/2010/main">
          <mc:Choice Requires="a14">
            <p:sp>
              <p:nvSpPr>
                <p:cNvPr id="5" name="Szövegdoboz 4">
                  <a:extLst>
                    <a:ext uri="{FF2B5EF4-FFF2-40B4-BE49-F238E27FC236}">
                      <a16:creationId xmlns:a16="http://schemas.microsoft.com/office/drawing/2014/main" id="{F09CA65C-5FE3-4AE5-BCAB-4D702B0BAD7F}"/>
                    </a:ext>
                  </a:extLst>
                </p:cNvPr>
                <p:cNvSpPr txBox="1"/>
                <p:nvPr/>
              </p:nvSpPr>
              <p:spPr>
                <a:xfrm>
                  <a:off x="6028123" y="3429000"/>
                  <a:ext cx="5241857" cy="323255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marL="354013" lvl="0">
                    <a:spcBef>
                      <a:spcPts val="1000"/>
                    </a:spcBef>
                    <a:buClr>
                      <a:srgbClr val="A53010"/>
                    </a:buClr>
                  </a:pPr>
                  <a14:m>
                    <m:oMath xmlns:m="http://schemas.openxmlformats.org/officeDocument/2006/math">
                      <m:sSub>
                        <m:sSubPr>
                          <m:ctrlPr>
                            <a:rPr kumimoji="0" lang="hu-HU" sz="1800" b="0" i="1" u="none" strike="noStrike" kern="1200" cap="none" spc="0" normalizeH="0" baseline="0" noProof="0" smtClean="0">
                              <a:ln>
                                <a:noFill/>
                              </a:ln>
                              <a:solidFill>
                                <a:prstClr val="black">
                                  <a:lumMod val="75000"/>
                                  <a:lumOff val="25000"/>
                                </a:prstClr>
                              </a:solidFill>
                              <a:effectLst/>
                              <a:uLnTx/>
                              <a:uFillTx/>
                              <a:latin typeface="Cambria Math" panose="02040503050406030204" pitchFamily="18" charset="0"/>
                              <a:ea typeface="+mn-ea"/>
                              <a:cs typeface="+mn-cs"/>
                            </a:rPr>
                          </m:ctrlPr>
                        </m:sSubPr>
                        <m:e>
                          <m:r>
                            <a:rPr kumimoji="0" lang="hu-HU" sz="1800" b="0" i="1" u="none" strike="noStrike" kern="1200" cap="none" spc="0" normalizeH="0" baseline="0" noProof="0">
                              <a:ln>
                                <a:noFill/>
                              </a:ln>
                              <a:solidFill>
                                <a:prstClr val="black">
                                  <a:lumMod val="75000"/>
                                  <a:lumOff val="25000"/>
                                </a:prstClr>
                              </a:solidFill>
                              <a:effectLst/>
                              <a:uLnTx/>
                              <a:uFillTx/>
                              <a:latin typeface="Cambria Math" panose="02040503050406030204" pitchFamily="18" charset="0"/>
                              <a:ea typeface="+mn-ea"/>
                              <a:cs typeface="+mn-cs"/>
                            </a:rPr>
                            <m:t>𝑥</m:t>
                          </m:r>
                        </m:e>
                        <m:sub>
                          <m:r>
                            <a:rPr kumimoji="0" lang="hu-HU" sz="1800" b="0" i="1" u="none" strike="noStrike" kern="1200" cap="none" spc="0" normalizeH="0" baseline="0" noProof="0">
                              <a:ln>
                                <a:noFill/>
                              </a:ln>
                              <a:solidFill>
                                <a:prstClr val="black">
                                  <a:lumMod val="75000"/>
                                  <a:lumOff val="25000"/>
                                </a:prstClr>
                              </a:solidFill>
                              <a:effectLst/>
                              <a:uLnTx/>
                              <a:uFillTx/>
                              <a:latin typeface="Cambria Math" panose="02040503050406030204" pitchFamily="18" charset="0"/>
                              <a:ea typeface="+mn-ea"/>
                              <a:cs typeface="+mn-cs"/>
                            </a:rPr>
                            <m:t>𝑖𝑗</m:t>
                          </m:r>
                        </m:sub>
                      </m:sSub>
                      <m:r>
                        <a:rPr kumimoji="0" lang="hu-HU" sz="1800" b="0" i="1" u="none" strike="noStrike" kern="1200" cap="none" spc="0" normalizeH="0" baseline="0" noProof="0" smtClean="0">
                          <a:ln>
                            <a:noFill/>
                          </a:ln>
                          <a:solidFill>
                            <a:prstClr val="black">
                              <a:lumMod val="75000"/>
                              <a:lumOff val="25000"/>
                            </a:prstClr>
                          </a:solidFill>
                          <a:effectLst/>
                          <a:uLnTx/>
                          <a:uFillTx/>
                          <a:latin typeface="Cambria Math" panose="02040503050406030204" pitchFamily="18" charset="0"/>
                          <a:ea typeface="Cambria Math" panose="02040503050406030204" pitchFamily="18" charset="0"/>
                          <a:cs typeface="+mn-cs"/>
                        </a:rPr>
                        <m:t>≥0</m:t>
                      </m:r>
                    </m:oMath>
                  </a14:m>
                  <a:r>
                    <a:rPr kumimoji="0" lang="hu-HU" sz="1800" b="0" i="0" u="none" strike="noStrike" kern="1200" cap="none" spc="0" normalizeH="0" baseline="0" noProof="0" dirty="0">
                      <a:ln>
                        <a:noFill/>
                      </a:ln>
                      <a:solidFill>
                        <a:prstClr val="black">
                          <a:lumMod val="75000"/>
                          <a:lumOff val="25000"/>
                        </a:prstClr>
                      </a:solidFill>
                      <a:effectLst/>
                      <a:uLnTx/>
                      <a:uFillTx/>
                      <a:latin typeface="Century Gothic" panose="020B0502020202020204"/>
                      <a:ea typeface="+mn-ea"/>
                      <a:cs typeface="+mn-cs"/>
                    </a:rPr>
                    <a:t>, </a:t>
                  </a:r>
                  <a:r>
                    <a:rPr lang="hu-HU" dirty="0">
                      <a:solidFill>
                        <a:prstClr val="black">
                          <a:lumMod val="75000"/>
                          <a:lumOff val="25000"/>
                        </a:prstClr>
                      </a:solidFill>
                    </a:rPr>
                    <a:t>ahol </a:t>
                  </a:r>
                  <a14:m>
                    <m:oMath xmlns:m="http://schemas.openxmlformats.org/officeDocument/2006/math">
                      <m:r>
                        <a:rPr lang="hu-HU" i="1">
                          <a:solidFill>
                            <a:prstClr val="black">
                              <a:lumMod val="75000"/>
                              <a:lumOff val="25000"/>
                            </a:prstClr>
                          </a:solidFill>
                          <a:latin typeface="Cambria Math" panose="02040503050406030204" pitchFamily="18" charset="0"/>
                        </a:rPr>
                        <m:t>𝑖</m:t>
                      </m:r>
                      <m:r>
                        <a:rPr lang="hu-HU" i="1">
                          <a:solidFill>
                            <a:prstClr val="black">
                              <a:lumMod val="75000"/>
                              <a:lumOff val="25000"/>
                            </a:prstClr>
                          </a:solidFill>
                          <a:latin typeface="Cambria Math" panose="02040503050406030204" pitchFamily="18" charset="0"/>
                          <a:ea typeface="Cambria Math" panose="02040503050406030204" pitchFamily="18" charset="0"/>
                        </a:rPr>
                        <m:t>∈</m:t>
                      </m:r>
                      <m:d>
                        <m:dPr>
                          <m:begChr m:val="{"/>
                          <m:endChr m:val="}"/>
                          <m:ctrlPr>
                            <a:rPr lang="hu-HU" i="1">
                              <a:solidFill>
                                <a:prstClr val="black">
                                  <a:lumMod val="75000"/>
                                  <a:lumOff val="25000"/>
                                </a:prstClr>
                              </a:solidFill>
                              <a:latin typeface="Cambria Math" panose="02040503050406030204" pitchFamily="18" charset="0"/>
                              <a:ea typeface="Cambria Math" panose="02040503050406030204" pitchFamily="18" charset="0"/>
                            </a:rPr>
                          </m:ctrlPr>
                        </m:dPr>
                        <m:e>
                          <m:r>
                            <a:rPr lang="hu-HU" i="1">
                              <a:solidFill>
                                <a:prstClr val="black">
                                  <a:lumMod val="75000"/>
                                  <a:lumOff val="25000"/>
                                </a:prstClr>
                              </a:solidFill>
                              <a:latin typeface="Cambria Math" panose="02040503050406030204" pitchFamily="18" charset="0"/>
                              <a:ea typeface="Cambria Math" panose="02040503050406030204" pitchFamily="18" charset="0"/>
                            </a:rPr>
                            <m:t>1;…;</m:t>
                          </m:r>
                          <m:r>
                            <a:rPr lang="hu-HU" i="1">
                              <a:solidFill>
                                <a:prstClr val="black">
                                  <a:lumMod val="75000"/>
                                  <a:lumOff val="25000"/>
                                </a:prstClr>
                              </a:solidFill>
                              <a:latin typeface="Cambria Math" panose="02040503050406030204" pitchFamily="18" charset="0"/>
                              <a:ea typeface="Cambria Math" panose="02040503050406030204" pitchFamily="18" charset="0"/>
                            </a:rPr>
                            <m:t>𝑛</m:t>
                          </m:r>
                        </m:e>
                      </m:d>
                    </m:oMath>
                  </a14:m>
                  <a:r>
                    <a:rPr lang="hu-HU" dirty="0">
                      <a:solidFill>
                        <a:prstClr val="black">
                          <a:lumMod val="75000"/>
                          <a:lumOff val="25000"/>
                        </a:prstClr>
                      </a:solidFill>
                    </a:rPr>
                    <a:t>	 és j</a:t>
                  </a:r>
                  <a14:m>
                    <m:oMath xmlns:m="http://schemas.openxmlformats.org/officeDocument/2006/math">
                      <m:r>
                        <a:rPr lang="hu-HU" i="1">
                          <a:solidFill>
                            <a:prstClr val="black">
                              <a:lumMod val="75000"/>
                              <a:lumOff val="25000"/>
                            </a:prstClr>
                          </a:solidFill>
                          <a:latin typeface="Cambria Math" panose="02040503050406030204" pitchFamily="18" charset="0"/>
                          <a:ea typeface="Cambria Math" panose="02040503050406030204" pitchFamily="18" charset="0"/>
                        </a:rPr>
                        <m:t>∈</m:t>
                      </m:r>
                      <m:d>
                        <m:dPr>
                          <m:begChr m:val="{"/>
                          <m:endChr m:val="}"/>
                          <m:ctrlPr>
                            <a:rPr lang="hu-HU" i="1">
                              <a:solidFill>
                                <a:prstClr val="black">
                                  <a:lumMod val="75000"/>
                                  <a:lumOff val="25000"/>
                                </a:prstClr>
                              </a:solidFill>
                              <a:latin typeface="Cambria Math" panose="02040503050406030204" pitchFamily="18" charset="0"/>
                              <a:ea typeface="Cambria Math" panose="02040503050406030204" pitchFamily="18" charset="0"/>
                            </a:rPr>
                          </m:ctrlPr>
                        </m:dPr>
                        <m:e>
                          <m:r>
                            <a:rPr lang="hu-HU" i="1">
                              <a:solidFill>
                                <a:prstClr val="black">
                                  <a:lumMod val="75000"/>
                                  <a:lumOff val="25000"/>
                                </a:prstClr>
                              </a:solidFill>
                              <a:latin typeface="Cambria Math" panose="02040503050406030204" pitchFamily="18" charset="0"/>
                              <a:ea typeface="Cambria Math" panose="02040503050406030204" pitchFamily="18" charset="0"/>
                            </a:rPr>
                            <m:t>1;…;</m:t>
                          </m:r>
                          <m:r>
                            <a:rPr lang="hu-HU" i="1">
                              <a:solidFill>
                                <a:prstClr val="black">
                                  <a:lumMod val="75000"/>
                                  <a:lumOff val="25000"/>
                                </a:prstClr>
                              </a:solidFill>
                              <a:latin typeface="Cambria Math" panose="02040503050406030204" pitchFamily="18" charset="0"/>
                              <a:ea typeface="Cambria Math" panose="02040503050406030204" pitchFamily="18" charset="0"/>
                            </a:rPr>
                            <m:t>𝑚</m:t>
                          </m:r>
                        </m:e>
                      </m:d>
                    </m:oMath>
                  </a14:m>
                  <a:endParaRPr kumimoji="0" lang="hu-HU" sz="1800" b="0" i="1" u="none" strike="noStrike" kern="1200" cap="none" spc="0" normalizeH="0" baseline="0" noProof="0" dirty="0">
                    <a:ln>
                      <a:noFill/>
                    </a:ln>
                    <a:solidFill>
                      <a:prstClr val="black">
                        <a:lumMod val="75000"/>
                        <a:lumOff val="25000"/>
                      </a:prstClr>
                    </a:solidFill>
                    <a:effectLst/>
                    <a:uLnTx/>
                    <a:uFillTx/>
                    <a:latin typeface="Cambria Math" panose="02040503050406030204" pitchFamily="18" charset="0"/>
                    <a:ea typeface="+mn-ea"/>
                    <a:cs typeface="+mn-cs"/>
                  </a:endParaRPr>
                </a:p>
                <a:p>
                  <a:pPr marL="354013" fontAlgn="ctr">
                    <a:lnSpc>
                      <a:spcPct val="107000"/>
                    </a:lnSpc>
                    <a:spcAft>
                      <a:spcPts val="800"/>
                    </a:spcAft>
                  </a:pPr>
                  <a14:m>
                    <m:oMathPara xmlns:m="http://schemas.openxmlformats.org/officeDocument/2006/math">
                      <m:oMathParaPr>
                        <m:jc m:val="left"/>
                      </m:oMathParaPr>
                      <m:oMath xmlns:m="http://schemas.openxmlformats.org/officeDocument/2006/math">
                        <m:nary>
                          <m:naryPr>
                            <m:chr m:val="∑"/>
                            <m:ctrlPr>
                              <a:rPr lang="hu-HU" i="1">
                                <a:solidFill>
                                  <a:prstClr val="black">
                                    <a:lumMod val="75000"/>
                                    <a:lumOff val="25000"/>
                                  </a:prstClr>
                                </a:solidFill>
                                <a:latin typeface="Cambria Math" panose="02040503050406030204" pitchFamily="18" charset="0"/>
                              </a:rPr>
                            </m:ctrlPr>
                          </m:naryPr>
                          <m:sub>
                            <m:r>
                              <m:rPr>
                                <m:brk m:alnAt="23"/>
                              </m:rPr>
                              <a:rPr lang="hu-HU" i="1">
                                <a:solidFill>
                                  <a:prstClr val="black">
                                    <a:lumMod val="75000"/>
                                    <a:lumOff val="25000"/>
                                  </a:prstClr>
                                </a:solidFill>
                                <a:latin typeface="Cambria Math" panose="02040503050406030204" pitchFamily="18" charset="0"/>
                              </a:rPr>
                              <m:t>𝑗</m:t>
                            </m:r>
                            <m:r>
                              <a:rPr lang="hu-HU" i="1">
                                <a:solidFill>
                                  <a:prstClr val="black">
                                    <a:lumMod val="75000"/>
                                    <a:lumOff val="25000"/>
                                  </a:prstClr>
                                </a:solidFill>
                                <a:latin typeface="Cambria Math" panose="02040503050406030204" pitchFamily="18" charset="0"/>
                              </a:rPr>
                              <m:t>=1</m:t>
                            </m:r>
                          </m:sub>
                          <m:sup>
                            <m:r>
                              <a:rPr lang="hu-HU" i="1">
                                <a:solidFill>
                                  <a:prstClr val="black">
                                    <a:lumMod val="75000"/>
                                    <a:lumOff val="25000"/>
                                  </a:prstClr>
                                </a:solidFill>
                                <a:latin typeface="Cambria Math" panose="02040503050406030204" pitchFamily="18" charset="0"/>
                              </a:rPr>
                              <m:t>𝑚</m:t>
                            </m:r>
                          </m:sup>
                          <m:e>
                            <m:sSub>
                              <m:sSubPr>
                                <m:ctrlPr>
                                  <a:rPr lang="hu-HU" i="1">
                                    <a:solidFill>
                                      <a:prstClr val="black">
                                        <a:lumMod val="75000"/>
                                        <a:lumOff val="25000"/>
                                      </a:prstClr>
                                    </a:solidFill>
                                    <a:latin typeface="Cambria Math" panose="02040503050406030204" pitchFamily="18" charset="0"/>
                                  </a:rPr>
                                </m:ctrlPr>
                              </m:sSubPr>
                              <m:e>
                                <m:r>
                                  <a:rPr lang="hu-HU" i="1">
                                    <a:solidFill>
                                      <a:prstClr val="black">
                                        <a:lumMod val="75000"/>
                                        <a:lumOff val="25000"/>
                                      </a:prstClr>
                                    </a:solidFill>
                                    <a:latin typeface="Cambria Math" panose="02040503050406030204" pitchFamily="18" charset="0"/>
                                  </a:rPr>
                                  <m:t>𝑥</m:t>
                                </m:r>
                              </m:e>
                              <m:sub>
                                <m:r>
                                  <a:rPr lang="hu-HU" i="1">
                                    <a:solidFill>
                                      <a:prstClr val="black">
                                        <a:lumMod val="75000"/>
                                        <a:lumOff val="25000"/>
                                      </a:prstClr>
                                    </a:solidFill>
                                    <a:latin typeface="Cambria Math" panose="02040503050406030204" pitchFamily="18" charset="0"/>
                                  </a:rPr>
                                  <m:t>𝑖𝑗</m:t>
                                </m:r>
                              </m:sub>
                            </m:sSub>
                          </m:e>
                        </m:nary>
                        <m:r>
                          <a:rPr lang="hu-HU" b="0" i="0" smtClean="0">
                            <a:solidFill>
                              <a:prstClr val="black">
                                <a:lumMod val="75000"/>
                                <a:lumOff val="25000"/>
                              </a:prstClr>
                            </a:solidFill>
                            <a:latin typeface="Cambria Math" panose="02040503050406030204" pitchFamily="18" charset="0"/>
                          </a:rPr>
                          <m:t>=</m:t>
                        </m:r>
                        <m:sSub>
                          <m:sSubPr>
                            <m:ctrlPr>
                              <a:rPr lang="hu-HU" i="1">
                                <a:solidFill>
                                  <a:prstClr val="black">
                                    <a:lumMod val="75000"/>
                                    <a:lumOff val="25000"/>
                                  </a:prstClr>
                                </a:solidFill>
                                <a:latin typeface="Cambria Math" panose="02040503050406030204" pitchFamily="18" charset="0"/>
                              </a:rPr>
                            </m:ctrlPr>
                          </m:sSubPr>
                          <m:e>
                            <m:r>
                              <a:rPr lang="hu-HU" i="1">
                                <a:solidFill>
                                  <a:prstClr val="black">
                                    <a:lumMod val="75000"/>
                                    <a:lumOff val="25000"/>
                                  </a:prstClr>
                                </a:solidFill>
                                <a:latin typeface="Cambria Math" panose="02040503050406030204" pitchFamily="18" charset="0"/>
                              </a:rPr>
                              <m:t>𝑟</m:t>
                            </m:r>
                          </m:e>
                          <m:sub>
                            <m:r>
                              <a:rPr lang="hu-HU" i="1">
                                <a:solidFill>
                                  <a:prstClr val="black">
                                    <a:lumMod val="75000"/>
                                    <a:lumOff val="25000"/>
                                  </a:prstClr>
                                </a:solidFill>
                                <a:latin typeface="Cambria Math" panose="02040503050406030204" pitchFamily="18" charset="0"/>
                              </a:rPr>
                              <m:t>𝑖</m:t>
                            </m:r>
                          </m:sub>
                        </m:sSub>
                        <m:r>
                          <a:rPr lang="hu-HU" b="0" i="1" smtClean="0">
                            <a:solidFill>
                              <a:prstClr val="black">
                                <a:lumMod val="75000"/>
                                <a:lumOff val="25000"/>
                              </a:prstClr>
                            </a:solidFill>
                            <a:latin typeface="Cambria Math" panose="02040503050406030204" pitchFamily="18" charset="0"/>
                          </a:rPr>
                          <m:t>           </m:t>
                        </m:r>
                        <m:r>
                          <a:rPr lang="hu-HU" i="1">
                            <a:solidFill>
                              <a:prstClr val="black">
                                <a:lumMod val="75000"/>
                                <a:lumOff val="25000"/>
                              </a:prstClr>
                            </a:solidFill>
                            <a:latin typeface="Cambria Math" panose="02040503050406030204" pitchFamily="18" charset="0"/>
                          </a:rPr>
                          <m:t>𝑖</m:t>
                        </m:r>
                        <m:r>
                          <a:rPr lang="hu-HU" i="1">
                            <a:solidFill>
                              <a:prstClr val="black">
                                <a:lumMod val="75000"/>
                                <a:lumOff val="25000"/>
                              </a:prstClr>
                            </a:solidFill>
                            <a:latin typeface="Cambria Math" panose="02040503050406030204" pitchFamily="18" charset="0"/>
                            <a:ea typeface="Cambria Math" panose="02040503050406030204" pitchFamily="18" charset="0"/>
                          </a:rPr>
                          <m:t>∈</m:t>
                        </m:r>
                        <m:d>
                          <m:dPr>
                            <m:begChr m:val="{"/>
                            <m:endChr m:val="}"/>
                            <m:ctrlPr>
                              <a:rPr lang="hu-HU" i="1">
                                <a:solidFill>
                                  <a:prstClr val="black">
                                    <a:lumMod val="75000"/>
                                    <a:lumOff val="25000"/>
                                  </a:prstClr>
                                </a:solidFill>
                                <a:latin typeface="Cambria Math" panose="02040503050406030204" pitchFamily="18" charset="0"/>
                                <a:ea typeface="Cambria Math" panose="02040503050406030204" pitchFamily="18" charset="0"/>
                              </a:rPr>
                            </m:ctrlPr>
                          </m:dPr>
                          <m:e>
                            <m:r>
                              <a:rPr lang="hu-HU" i="1">
                                <a:solidFill>
                                  <a:prstClr val="black">
                                    <a:lumMod val="75000"/>
                                    <a:lumOff val="25000"/>
                                  </a:prstClr>
                                </a:solidFill>
                                <a:latin typeface="Cambria Math" panose="02040503050406030204" pitchFamily="18" charset="0"/>
                                <a:ea typeface="Cambria Math" panose="02040503050406030204" pitchFamily="18" charset="0"/>
                              </a:rPr>
                              <m:t>1;…;</m:t>
                            </m:r>
                            <m:r>
                              <a:rPr lang="hu-HU" i="1">
                                <a:solidFill>
                                  <a:prstClr val="black">
                                    <a:lumMod val="75000"/>
                                    <a:lumOff val="25000"/>
                                  </a:prstClr>
                                </a:solidFill>
                                <a:latin typeface="Cambria Math" panose="02040503050406030204" pitchFamily="18" charset="0"/>
                                <a:ea typeface="Cambria Math" panose="02040503050406030204" pitchFamily="18" charset="0"/>
                              </a:rPr>
                              <m:t>𝑛</m:t>
                            </m:r>
                          </m:e>
                        </m:d>
                      </m:oMath>
                    </m:oMathPara>
                  </a14:m>
                  <a:endParaRPr lang="hu-HU" sz="1200" b="0" i="0" u="none" strike="noStrike" dirty="0">
                    <a:effectLst/>
                    <a:latin typeface="Arial" panose="020B0604020202020204" pitchFamily="34" charset="0"/>
                  </a:endParaRPr>
                </a:p>
                <a:p>
                  <a:pPr marL="354013" fontAlgn="ctr">
                    <a:lnSpc>
                      <a:spcPct val="107000"/>
                    </a:lnSpc>
                    <a:spcAft>
                      <a:spcPts val="800"/>
                    </a:spcAft>
                  </a:pPr>
                  <a14:m>
                    <m:oMathPara xmlns:m="http://schemas.openxmlformats.org/officeDocument/2006/math">
                      <m:oMathParaPr>
                        <m:jc m:val="left"/>
                      </m:oMathParaPr>
                      <m:oMath xmlns:m="http://schemas.openxmlformats.org/officeDocument/2006/math">
                        <m:nary>
                          <m:naryPr>
                            <m:chr m:val="∑"/>
                            <m:ctrlPr>
                              <a:rPr lang="hu-HU" i="1">
                                <a:solidFill>
                                  <a:prstClr val="black">
                                    <a:lumMod val="75000"/>
                                    <a:lumOff val="25000"/>
                                  </a:prstClr>
                                </a:solidFill>
                                <a:latin typeface="Cambria Math" panose="02040503050406030204" pitchFamily="18" charset="0"/>
                              </a:rPr>
                            </m:ctrlPr>
                          </m:naryPr>
                          <m:sub>
                            <m:r>
                              <a:rPr lang="hu-HU" b="0" i="1" smtClean="0">
                                <a:solidFill>
                                  <a:prstClr val="black">
                                    <a:lumMod val="75000"/>
                                    <a:lumOff val="25000"/>
                                  </a:prstClr>
                                </a:solidFill>
                                <a:latin typeface="Cambria Math" panose="02040503050406030204" pitchFamily="18" charset="0"/>
                              </a:rPr>
                              <m:t>𝑖</m:t>
                            </m:r>
                            <m:r>
                              <a:rPr lang="hu-HU" i="1">
                                <a:solidFill>
                                  <a:prstClr val="black">
                                    <a:lumMod val="75000"/>
                                    <a:lumOff val="25000"/>
                                  </a:prstClr>
                                </a:solidFill>
                                <a:latin typeface="Cambria Math" panose="02040503050406030204" pitchFamily="18" charset="0"/>
                              </a:rPr>
                              <m:t>=1</m:t>
                            </m:r>
                          </m:sub>
                          <m:sup>
                            <m:r>
                              <a:rPr lang="hu-HU" b="0" i="1" smtClean="0">
                                <a:solidFill>
                                  <a:prstClr val="black">
                                    <a:lumMod val="75000"/>
                                    <a:lumOff val="25000"/>
                                  </a:prstClr>
                                </a:solidFill>
                                <a:latin typeface="Cambria Math" panose="02040503050406030204" pitchFamily="18" charset="0"/>
                              </a:rPr>
                              <m:t>𝑛</m:t>
                            </m:r>
                          </m:sup>
                          <m:e>
                            <m:sSub>
                              <m:sSubPr>
                                <m:ctrlPr>
                                  <a:rPr lang="hu-HU" i="1">
                                    <a:solidFill>
                                      <a:prstClr val="black">
                                        <a:lumMod val="75000"/>
                                        <a:lumOff val="25000"/>
                                      </a:prstClr>
                                    </a:solidFill>
                                    <a:latin typeface="Cambria Math" panose="02040503050406030204" pitchFamily="18" charset="0"/>
                                  </a:rPr>
                                </m:ctrlPr>
                              </m:sSubPr>
                              <m:e>
                                <m:r>
                                  <a:rPr lang="hu-HU" i="1">
                                    <a:solidFill>
                                      <a:prstClr val="black">
                                        <a:lumMod val="75000"/>
                                        <a:lumOff val="25000"/>
                                      </a:prstClr>
                                    </a:solidFill>
                                    <a:latin typeface="Cambria Math" panose="02040503050406030204" pitchFamily="18" charset="0"/>
                                  </a:rPr>
                                  <m:t>𝑥</m:t>
                                </m:r>
                              </m:e>
                              <m:sub>
                                <m:r>
                                  <a:rPr lang="hu-HU" i="1">
                                    <a:solidFill>
                                      <a:prstClr val="black">
                                        <a:lumMod val="75000"/>
                                        <a:lumOff val="25000"/>
                                      </a:prstClr>
                                    </a:solidFill>
                                    <a:latin typeface="Cambria Math" panose="02040503050406030204" pitchFamily="18" charset="0"/>
                                  </a:rPr>
                                  <m:t>𝑖𝑗</m:t>
                                </m:r>
                              </m:sub>
                            </m:sSub>
                          </m:e>
                        </m:nary>
                        <m:r>
                          <a:rPr lang="hu-HU">
                            <a:solidFill>
                              <a:prstClr val="black">
                                <a:lumMod val="75000"/>
                                <a:lumOff val="25000"/>
                              </a:prstClr>
                            </a:solidFill>
                            <a:latin typeface="Cambria Math" panose="02040503050406030204" pitchFamily="18" charset="0"/>
                          </a:rPr>
                          <m:t>=</m:t>
                        </m:r>
                        <m:sSub>
                          <m:sSubPr>
                            <m:ctrlPr>
                              <a:rPr lang="hu-HU" i="1">
                                <a:solidFill>
                                  <a:prstClr val="black">
                                    <a:lumMod val="75000"/>
                                    <a:lumOff val="25000"/>
                                  </a:prstClr>
                                </a:solidFill>
                                <a:latin typeface="Cambria Math" panose="02040503050406030204" pitchFamily="18" charset="0"/>
                              </a:rPr>
                            </m:ctrlPr>
                          </m:sSubPr>
                          <m:e>
                            <m:r>
                              <a:rPr lang="hu-HU" b="0" i="1" smtClean="0">
                                <a:solidFill>
                                  <a:prstClr val="black">
                                    <a:lumMod val="75000"/>
                                    <a:lumOff val="25000"/>
                                  </a:prstClr>
                                </a:solidFill>
                                <a:latin typeface="Cambria Math" panose="02040503050406030204" pitchFamily="18" charset="0"/>
                              </a:rPr>
                              <m:t>𝑓</m:t>
                            </m:r>
                          </m:e>
                          <m:sub>
                            <m:r>
                              <a:rPr lang="hu-HU" b="0" i="1" smtClean="0">
                                <a:solidFill>
                                  <a:prstClr val="black">
                                    <a:lumMod val="75000"/>
                                    <a:lumOff val="25000"/>
                                  </a:prstClr>
                                </a:solidFill>
                                <a:latin typeface="Cambria Math" panose="02040503050406030204" pitchFamily="18" charset="0"/>
                              </a:rPr>
                              <m:t>𝑗</m:t>
                            </m:r>
                          </m:sub>
                        </m:sSub>
                        <m:r>
                          <m:rPr>
                            <m:nor/>
                          </m:rPr>
                          <a:rPr lang="hu-HU" b="0" i="0" smtClean="0">
                            <a:solidFill>
                              <a:prstClr val="black">
                                <a:lumMod val="75000"/>
                                <a:lumOff val="25000"/>
                              </a:prstClr>
                            </a:solidFill>
                            <a:latin typeface="Cambria Math" panose="02040503050406030204" pitchFamily="18" charset="0"/>
                          </a:rPr>
                          <m:t>           </m:t>
                        </m:r>
                        <m:r>
                          <a:rPr lang="hu-HU" b="0" i="1" smtClean="0">
                            <a:solidFill>
                              <a:prstClr val="black">
                                <a:lumMod val="75000"/>
                                <a:lumOff val="25000"/>
                              </a:prstClr>
                            </a:solidFill>
                            <a:latin typeface="Cambria Math" panose="02040503050406030204" pitchFamily="18" charset="0"/>
                          </a:rPr>
                          <m:t>𝑗</m:t>
                        </m:r>
                        <m:r>
                          <a:rPr lang="hu-HU" i="1">
                            <a:solidFill>
                              <a:prstClr val="black">
                                <a:lumMod val="75000"/>
                                <a:lumOff val="25000"/>
                              </a:prstClr>
                            </a:solidFill>
                            <a:latin typeface="Cambria Math" panose="02040503050406030204" pitchFamily="18" charset="0"/>
                            <a:ea typeface="Cambria Math" panose="02040503050406030204" pitchFamily="18" charset="0"/>
                          </a:rPr>
                          <m:t>∈</m:t>
                        </m:r>
                        <m:d>
                          <m:dPr>
                            <m:begChr m:val="{"/>
                            <m:endChr m:val="}"/>
                            <m:ctrlPr>
                              <a:rPr lang="hu-HU" i="1">
                                <a:solidFill>
                                  <a:prstClr val="black">
                                    <a:lumMod val="75000"/>
                                    <a:lumOff val="25000"/>
                                  </a:prstClr>
                                </a:solidFill>
                                <a:latin typeface="Cambria Math" panose="02040503050406030204" pitchFamily="18" charset="0"/>
                                <a:ea typeface="Cambria Math" panose="02040503050406030204" pitchFamily="18" charset="0"/>
                              </a:rPr>
                            </m:ctrlPr>
                          </m:dPr>
                          <m:e>
                            <m:r>
                              <a:rPr lang="hu-HU" i="1">
                                <a:solidFill>
                                  <a:prstClr val="black">
                                    <a:lumMod val="75000"/>
                                    <a:lumOff val="25000"/>
                                  </a:prstClr>
                                </a:solidFill>
                                <a:latin typeface="Cambria Math" panose="02040503050406030204" pitchFamily="18" charset="0"/>
                                <a:ea typeface="Cambria Math" panose="02040503050406030204" pitchFamily="18" charset="0"/>
                              </a:rPr>
                              <m:t>1;…;</m:t>
                            </m:r>
                            <m:r>
                              <a:rPr lang="hu-HU" i="1">
                                <a:solidFill>
                                  <a:prstClr val="black">
                                    <a:lumMod val="75000"/>
                                    <a:lumOff val="25000"/>
                                  </a:prstClr>
                                </a:solidFill>
                                <a:latin typeface="Cambria Math" panose="02040503050406030204" pitchFamily="18" charset="0"/>
                                <a:ea typeface="Cambria Math" panose="02040503050406030204" pitchFamily="18" charset="0"/>
                              </a:rPr>
                              <m:t>𝑚</m:t>
                            </m:r>
                          </m:e>
                        </m:d>
                      </m:oMath>
                    </m:oMathPara>
                  </a14:m>
                  <a:endParaRPr lang="hu-HU" sz="1200" b="0" i="0" u="none" strike="noStrike" dirty="0">
                    <a:effectLst/>
                    <a:latin typeface="Arial" panose="020B0604020202020204" pitchFamily="34" charset="0"/>
                  </a:endParaRPr>
                </a:p>
                <a:p>
                  <a:pPr marL="446088" fontAlgn="ctr">
                    <a:lnSpc>
                      <a:spcPct val="107000"/>
                    </a:lnSpc>
                    <a:spcAft>
                      <a:spcPts val="800"/>
                    </a:spcAft>
                  </a:pPr>
                  <a14:m>
                    <m:oMathPara xmlns:m="http://schemas.openxmlformats.org/officeDocument/2006/math">
                      <m:oMathParaPr>
                        <m:jc m:val="left"/>
                      </m:oMathParaPr>
                      <m:oMath xmlns:m="http://schemas.openxmlformats.org/officeDocument/2006/math">
                        <m:r>
                          <m:rPr>
                            <m:sty m:val="p"/>
                          </m:rPr>
                          <a:rPr lang="hu-HU" b="0" i="0" smtClean="0">
                            <a:solidFill>
                              <a:prstClr val="black">
                                <a:lumMod val="75000"/>
                                <a:lumOff val="25000"/>
                              </a:prstClr>
                            </a:solidFill>
                            <a:latin typeface="Cambria Math" panose="02040503050406030204" pitchFamily="18" charset="0"/>
                            <a:ea typeface="Cambria Math" panose="02040503050406030204" pitchFamily="18" charset="0"/>
                          </a:rPr>
                          <m:t>z</m:t>
                        </m:r>
                        <m:r>
                          <a:rPr lang="hu-HU" b="0" i="0" smtClean="0">
                            <a:solidFill>
                              <a:prstClr val="black">
                                <a:lumMod val="75000"/>
                                <a:lumOff val="25000"/>
                              </a:prstClr>
                            </a:solidFill>
                            <a:latin typeface="Cambria Math" panose="02040503050406030204" pitchFamily="18" charset="0"/>
                            <a:ea typeface="Cambria Math" panose="02040503050406030204" pitchFamily="18" charset="0"/>
                          </a:rPr>
                          <m:t>=</m:t>
                        </m:r>
                        <m:nary>
                          <m:naryPr>
                            <m:chr m:val="∑"/>
                            <m:ctrlPr>
                              <a:rPr lang="hu-HU" i="1">
                                <a:solidFill>
                                  <a:prstClr val="black">
                                    <a:lumMod val="75000"/>
                                    <a:lumOff val="25000"/>
                                  </a:prstClr>
                                </a:solidFill>
                                <a:latin typeface="Cambria Math" panose="02040503050406030204" pitchFamily="18" charset="0"/>
                              </a:rPr>
                            </m:ctrlPr>
                          </m:naryPr>
                          <m:sub>
                            <m:r>
                              <a:rPr lang="hu-HU" b="0" i="1" smtClean="0">
                                <a:solidFill>
                                  <a:prstClr val="black">
                                    <a:lumMod val="75000"/>
                                    <a:lumOff val="25000"/>
                                  </a:prstClr>
                                </a:solidFill>
                                <a:latin typeface="Cambria Math" panose="02040503050406030204" pitchFamily="18" charset="0"/>
                              </a:rPr>
                              <m:t>𝑖</m:t>
                            </m:r>
                            <m:r>
                              <a:rPr lang="hu-HU" i="1">
                                <a:solidFill>
                                  <a:prstClr val="black">
                                    <a:lumMod val="75000"/>
                                    <a:lumOff val="25000"/>
                                  </a:prstClr>
                                </a:solidFill>
                                <a:latin typeface="Cambria Math" panose="02040503050406030204" pitchFamily="18" charset="0"/>
                              </a:rPr>
                              <m:t>=1</m:t>
                            </m:r>
                          </m:sub>
                          <m:sup>
                            <m:r>
                              <a:rPr lang="hu-HU" b="0" i="1" smtClean="0">
                                <a:solidFill>
                                  <a:prstClr val="black">
                                    <a:lumMod val="75000"/>
                                    <a:lumOff val="25000"/>
                                  </a:prstClr>
                                </a:solidFill>
                                <a:latin typeface="Cambria Math" panose="02040503050406030204" pitchFamily="18" charset="0"/>
                              </a:rPr>
                              <m:t>𝑛</m:t>
                            </m:r>
                          </m:sup>
                          <m:e>
                            <m:sSub>
                              <m:sSubPr>
                                <m:ctrlPr>
                                  <a:rPr lang="hu-HU" i="1">
                                    <a:solidFill>
                                      <a:prstClr val="black">
                                        <a:lumMod val="75000"/>
                                        <a:lumOff val="25000"/>
                                      </a:prstClr>
                                    </a:solidFill>
                                    <a:latin typeface="Cambria Math" panose="02040503050406030204" pitchFamily="18" charset="0"/>
                                  </a:rPr>
                                </m:ctrlPr>
                              </m:sSubPr>
                              <m:e>
                                <m:nary>
                                  <m:naryPr>
                                    <m:chr m:val="∑"/>
                                    <m:ctrlPr>
                                      <a:rPr lang="hu-HU" i="1">
                                        <a:solidFill>
                                          <a:prstClr val="black">
                                            <a:lumMod val="75000"/>
                                            <a:lumOff val="25000"/>
                                          </a:prstClr>
                                        </a:solidFill>
                                        <a:latin typeface="Cambria Math" panose="02040503050406030204" pitchFamily="18" charset="0"/>
                                      </a:rPr>
                                    </m:ctrlPr>
                                  </m:naryPr>
                                  <m:sub>
                                    <m:r>
                                      <m:rPr>
                                        <m:brk m:alnAt="23"/>
                                      </m:rPr>
                                      <a:rPr lang="hu-HU" i="1">
                                        <a:solidFill>
                                          <a:prstClr val="black">
                                            <a:lumMod val="75000"/>
                                            <a:lumOff val="25000"/>
                                          </a:prstClr>
                                        </a:solidFill>
                                        <a:latin typeface="Cambria Math" panose="02040503050406030204" pitchFamily="18" charset="0"/>
                                      </a:rPr>
                                      <m:t>𝑗</m:t>
                                    </m:r>
                                    <m:r>
                                      <a:rPr lang="hu-HU" i="1">
                                        <a:solidFill>
                                          <a:prstClr val="black">
                                            <a:lumMod val="75000"/>
                                            <a:lumOff val="25000"/>
                                          </a:prstClr>
                                        </a:solidFill>
                                        <a:latin typeface="Cambria Math" panose="02040503050406030204" pitchFamily="18" charset="0"/>
                                      </a:rPr>
                                      <m:t>=1</m:t>
                                    </m:r>
                                  </m:sub>
                                  <m:sup>
                                    <m:r>
                                      <a:rPr lang="hu-HU" i="1">
                                        <a:solidFill>
                                          <a:prstClr val="black">
                                            <a:lumMod val="75000"/>
                                            <a:lumOff val="25000"/>
                                          </a:prstClr>
                                        </a:solidFill>
                                        <a:latin typeface="Cambria Math" panose="02040503050406030204" pitchFamily="18" charset="0"/>
                                      </a:rPr>
                                      <m:t>𝑚</m:t>
                                    </m:r>
                                  </m:sup>
                                  <m:e>
                                    <m:sSub>
                                      <m:sSubPr>
                                        <m:ctrlPr>
                                          <a:rPr lang="hu-HU" i="1">
                                            <a:solidFill>
                                              <a:prstClr val="black">
                                                <a:lumMod val="75000"/>
                                                <a:lumOff val="25000"/>
                                              </a:prstClr>
                                            </a:solidFill>
                                            <a:latin typeface="Cambria Math" panose="02040503050406030204" pitchFamily="18" charset="0"/>
                                          </a:rPr>
                                        </m:ctrlPr>
                                      </m:sSubPr>
                                      <m:e>
                                        <m:sSub>
                                          <m:sSubPr>
                                            <m:ctrlPr>
                                              <a:rPr lang="hu-HU" i="1">
                                                <a:solidFill>
                                                  <a:prstClr val="black">
                                                    <a:lumMod val="75000"/>
                                                    <a:lumOff val="25000"/>
                                                  </a:prstClr>
                                                </a:solidFill>
                                                <a:latin typeface="Cambria Math" panose="02040503050406030204" pitchFamily="18" charset="0"/>
                                              </a:rPr>
                                            </m:ctrlPr>
                                          </m:sSubPr>
                                          <m:e>
                                            <m:r>
                                              <a:rPr lang="hu-HU" i="1">
                                                <a:solidFill>
                                                  <a:prstClr val="black">
                                                    <a:lumMod val="75000"/>
                                                    <a:lumOff val="25000"/>
                                                  </a:prstClr>
                                                </a:solidFill>
                                                <a:latin typeface="Cambria Math" panose="02040503050406030204" pitchFamily="18" charset="0"/>
                                              </a:rPr>
                                              <m:t>𝑐</m:t>
                                            </m:r>
                                          </m:e>
                                          <m:sub>
                                            <m:r>
                                              <a:rPr lang="hu-HU" i="1">
                                                <a:solidFill>
                                                  <a:prstClr val="black">
                                                    <a:lumMod val="75000"/>
                                                    <a:lumOff val="25000"/>
                                                  </a:prstClr>
                                                </a:solidFill>
                                                <a:latin typeface="Cambria Math" panose="02040503050406030204" pitchFamily="18" charset="0"/>
                                              </a:rPr>
                                              <m:t>𝑖𝑗</m:t>
                                            </m:r>
                                          </m:sub>
                                        </m:sSub>
                                        <m:r>
                                          <a:rPr lang="hu-HU" i="1">
                                            <a:solidFill>
                                              <a:prstClr val="black">
                                                <a:lumMod val="75000"/>
                                                <a:lumOff val="25000"/>
                                              </a:prstClr>
                                            </a:solidFill>
                                            <a:latin typeface="Cambria Math" panose="02040503050406030204" pitchFamily="18" charset="0"/>
                                          </a:rPr>
                                          <m:t>𝑥</m:t>
                                        </m:r>
                                      </m:e>
                                      <m:sub>
                                        <m:r>
                                          <a:rPr lang="hu-HU" i="1">
                                            <a:solidFill>
                                              <a:prstClr val="black">
                                                <a:lumMod val="75000"/>
                                                <a:lumOff val="25000"/>
                                              </a:prstClr>
                                            </a:solidFill>
                                            <a:latin typeface="Cambria Math" panose="02040503050406030204" pitchFamily="18" charset="0"/>
                                          </a:rPr>
                                          <m:t>𝑖𝑗</m:t>
                                        </m:r>
                                      </m:sub>
                                    </m:sSub>
                                  </m:e>
                                </m:nary>
                              </m:e>
                              <m:sub/>
                            </m:sSub>
                          </m:e>
                        </m:nary>
                        <m:r>
                          <a:rPr lang="hu-HU">
                            <a:solidFill>
                              <a:prstClr val="black">
                                <a:lumMod val="75000"/>
                                <a:lumOff val="25000"/>
                              </a:prstClr>
                            </a:solidFill>
                            <a:latin typeface="Cambria Math" panose="02040503050406030204" pitchFamily="18" charset="0"/>
                            <a:ea typeface="Cambria Math" panose="02040503050406030204" pitchFamily="18" charset="0"/>
                          </a:rPr>
                          <m:t>→</m:t>
                        </m:r>
                        <m:r>
                          <m:rPr>
                            <m:sty m:val="p"/>
                          </m:rPr>
                          <a:rPr lang="hu-HU" b="0" i="0" smtClean="0">
                            <a:solidFill>
                              <a:prstClr val="black">
                                <a:lumMod val="75000"/>
                                <a:lumOff val="25000"/>
                              </a:prstClr>
                            </a:solidFill>
                            <a:latin typeface="Cambria Math" panose="02040503050406030204" pitchFamily="18" charset="0"/>
                            <a:ea typeface="Cambria Math" panose="02040503050406030204" pitchFamily="18" charset="0"/>
                          </a:rPr>
                          <m:t>min</m:t>
                        </m:r>
                      </m:oMath>
                    </m:oMathPara>
                  </a14:m>
                  <a:endParaRPr lang="hu-HU" sz="1200" b="0" i="0" u="none" strike="noStrike" dirty="0">
                    <a:effectLst/>
                    <a:latin typeface="Arial" panose="020B0604020202020204" pitchFamily="34" charset="0"/>
                  </a:endParaRPr>
                </a:p>
              </p:txBody>
            </p:sp>
          </mc:Choice>
          <mc:Fallback xmlns="">
            <p:sp>
              <p:nvSpPr>
                <p:cNvPr id="5" name="Szövegdoboz 4">
                  <a:extLst>
                    <a:ext uri="{FF2B5EF4-FFF2-40B4-BE49-F238E27FC236}">
                      <a16:creationId xmlns:a16="http://schemas.microsoft.com/office/drawing/2014/main" id="{F09CA65C-5FE3-4AE5-BCAB-4D702B0BAD7F}"/>
                    </a:ext>
                  </a:extLst>
                </p:cNvPr>
                <p:cNvSpPr txBox="1">
                  <a:spLocks noRot="1" noChangeAspect="1" noMove="1" noResize="1" noEditPoints="1" noAdjustHandles="1" noChangeArrowheads="1" noChangeShapeType="1" noTextEdit="1"/>
                </p:cNvSpPr>
                <p:nvPr/>
              </p:nvSpPr>
              <p:spPr>
                <a:xfrm>
                  <a:off x="6028123" y="3429000"/>
                  <a:ext cx="5241857" cy="3232552"/>
                </a:xfrm>
                <a:prstGeom prst="rect">
                  <a:avLst/>
                </a:prstGeom>
                <a:blipFill>
                  <a:blip r:embed="rId3"/>
                  <a:stretch>
                    <a:fillRect t="-1126"/>
                  </a:stretch>
                </a:blipFill>
              </p:spPr>
              <p:txBody>
                <a:bodyPr/>
                <a:lstStyle/>
                <a:p>
                  <a:r>
                    <a:rPr lang="hu-HU">
                      <a:noFill/>
                    </a:rPr>
                    <a:t> </a:t>
                  </a:r>
                </a:p>
              </p:txBody>
            </p:sp>
          </mc:Fallback>
        </mc:AlternateContent>
        <p:grpSp>
          <p:nvGrpSpPr>
            <p:cNvPr id="9" name="Csoportba foglalás 8">
              <a:extLst>
                <a:ext uri="{FF2B5EF4-FFF2-40B4-BE49-F238E27FC236}">
                  <a16:creationId xmlns:a16="http://schemas.microsoft.com/office/drawing/2014/main" id="{3069C5A7-4839-4F0B-A2EB-7572B593DA49}"/>
                </a:ext>
              </a:extLst>
            </p:cNvPr>
            <p:cNvGrpSpPr/>
            <p:nvPr/>
          </p:nvGrpSpPr>
          <p:grpSpPr>
            <a:xfrm>
              <a:off x="6480810" y="3829050"/>
              <a:ext cx="4423410" cy="1752600"/>
              <a:chOff x="6480810" y="3829050"/>
              <a:chExt cx="4423410" cy="1752600"/>
            </a:xfrm>
          </p:grpSpPr>
          <p:cxnSp>
            <p:nvCxnSpPr>
              <p:cNvPr id="7" name="Egyenes összekötő 6">
                <a:extLst>
                  <a:ext uri="{FF2B5EF4-FFF2-40B4-BE49-F238E27FC236}">
                    <a16:creationId xmlns:a16="http://schemas.microsoft.com/office/drawing/2014/main" id="{7E2A5528-C05B-4C2E-89D5-8D3758B3D2CF}"/>
                  </a:ext>
                </a:extLst>
              </p:cNvPr>
              <p:cNvCxnSpPr/>
              <p:nvPr/>
            </p:nvCxnSpPr>
            <p:spPr>
              <a:xfrm>
                <a:off x="6480810" y="3829050"/>
                <a:ext cx="4423410" cy="0"/>
              </a:xfrm>
              <a:prstGeom prst="line">
                <a:avLst/>
              </a:prstGeom>
            </p:spPr>
            <p:style>
              <a:lnRef idx="1">
                <a:schemeClr val="dk1"/>
              </a:lnRef>
              <a:fillRef idx="0">
                <a:schemeClr val="dk1"/>
              </a:fillRef>
              <a:effectRef idx="0">
                <a:schemeClr val="dk1"/>
              </a:effectRef>
              <a:fontRef idx="minor">
                <a:schemeClr val="tx1"/>
              </a:fontRef>
            </p:style>
          </p:cxnSp>
          <p:cxnSp>
            <p:nvCxnSpPr>
              <p:cNvPr id="8" name="Egyenes összekötő 7">
                <a:extLst>
                  <a:ext uri="{FF2B5EF4-FFF2-40B4-BE49-F238E27FC236}">
                    <a16:creationId xmlns:a16="http://schemas.microsoft.com/office/drawing/2014/main" id="{783C01DC-53A2-42C8-AAE5-FAB6A7EE8470}"/>
                  </a:ext>
                </a:extLst>
              </p:cNvPr>
              <p:cNvCxnSpPr/>
              <p:nvPr/>
            </p:nvCxnSpPr>
            <p:spPr>
              <a:xfrm>
                <a:off x="6480810" y="5581650"/>
                <a:ext cx="4423410" cy="0"/>
              </a:xfrm>
              <a:prstGeom prst="line">
                <a:avLst/>
              </a:prstGeom>
            </p:spPr>
            <p:style>
              <a:lnRef idx="1">
                <a:schemeClr val="dk1"/>
              </a:lnRef>
              <a:fillRef idx="0">
                <a:schemeClr val="dk1"/>
              </a:fillRef>
              <a:effectRef idx="0">
                <a:schemeClr val="dk1"/>
              </a:effectRef>
              <a:fontRef idx="minor">
                <a:schemeClr val="tx1"/>
              </a:fontRef>
            </p:style>
          </p:cxnSp>
        </p:grpSp>
      </p:grpSp>
    </p:spTree>
    <p:extLst>
      <p:ext uri="{BB962C8B-B14F-4D97-AF65-F5344CB8AC3E}">
        <p14:creationId xmlns:p14="http://schemas.microsoft.com/office/powerpoint/2010/main" val="272365880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id="{D1A9FD44-2580-46D7-BCF6-ED31803F7415}"/>
              </a:ext>
            </a:extLst>
          </p:cNvPr>
          <p:cNvSpPr>
            <a:spLocks noGrp="1"/>
          </p:cNvSpPr>
          <p:nvPr>
            <p:ph type="title"/>
          </p:nvPr>
        </p:nvSpPr>
        <p:spPr/>
        <p:txBody>
          <a:bodyPr/>
          <a:lstStyle/>
          <a:p>
            <a:r>
              <a:rPr kumimoji="0" lang="hu-HU" sz="3600" b="1" i="0" u="none" strike="noStrike" kern="1200" cap="none" spc="0" normalizeH="0" baseline="0" noProof="0" dirty="0">
                <a:ln>
                  <a:noFill/>
                </a:ln>
                <a:solidFill>
                  <a:prstClr val="black">
                    <a:lumMod val="85000"/>
                    <a:lumOff val="15000"/>
                  </a:prstClr>
                </a:solidFill>
                <a:effectLst/>
                <a:uLnTx/>
                <a:uFillTx/>
                <a:latin typeface="Century Gothic" panose="020B0502020202020204"/>
                <a:ea typeface="+mj-ea"/>
                <a:cs typeface="+mj-cs"/>
              </a:rPr>
              <a:t>A hozzárendelési feladat</a:t>
            </a:r>
            <a:br>
              <a:rPr lang="hu-HU" b="1" dirty="0"/>
            </a:br>
            <a:endParaRPr lang="hu-HU" b="1" dirty="0"/>
          </a:p>
        </p:txBody>
      </p:sp>
      <mc:AlternateContent xmlns:mc="http://schemas.openxmlformats.org/markup-compatibility/2006" xmlns:a14="http://schemas.microsoft.com/office/drawing/2010/main">
        <mc:Choice Requires="a14">
          <p:sp>
            <p:nvSpPr>
              <p:cNvPr id="6" name="Tartalom helye 5">
                <a:extLst>
                  <a:ext uri="{FF2B5EF4-FFF2-40B4-BE49-F238E27FC236}">
                    <a16:creationId xmlns:a16="http://schemas.microsoft.com/office/drawing/2014/main" id="{1C809049-3246-4998-A7B4-FDD59E1A25EA}"/>
                  </a:ext>
                </a:extLst>
              </p:cNvPr>
              <p:cNvSpPr>
                <a:spLocks noGrp="1"/>
              </p:cNvSpPr>
              <p:nvPr>
                <p:ph idx="1"/>
              </p:nvPr>
            </p:nvSpPr>
            <p:spPr>
              <a:xfrm>
                <a:off x="2589212" y="2133600"/>
                <a:ext cx="7414324" cy="3777622"/>
              </a:xfrm>
            </p:spPr>
            <p:txBody>
              <a:bodyPr anchor="ctr"/>
              <a:lstStyle/>
              <a:p>
                <a:r>
                  <a:rPr lang="hu-HU" dirty="0"/>
                  <a:t>Felfoghatjuk egy speciális szállítási feladatnak, amelyben a raktárak és a felvevőhelyek száma megegyezik, az összes igény és készlet 1, továbbá </a:t>
                </a:r>
                <a14:m>
                  <m:oMath xmlns:m="http://schemas.openxmlformats.org/officeDocument/2006/math">
                    <m:sSub>
                      <m:sSubPr>
                        <m:ctrlPr>
                          <a:rPr kumimoji="0" lang="hu-HU" sz="1800" b="0" i="1" u="none" strike="noStrike" kern="1200" cap="none" spc="0" normalizeH="0" baseline="0" noProof="0" smtClean="0">
                            <a:ln>
                              <a:noFill/>
                            </a:ln>
                            <a:solidFill>
                              <a:prstClr val="black">
                                <a:lumMod val="75000"/>
                                <a:lumOff val="25000"/>
                              </a:prstClr>
                            </a:solidFill>
                            <a:effectLst/>
                            <a:uLnTx/>
                            <a:uFillTx/>
                            <a:latin typeface="Cambria Math" panose="02040503050406030204" pitchFamily="18" charset="0"/>
                            <a:ea typeface="+mn-ea"/>
                            <a:cs typeface="+mn-cs"/>
                          </a:rPr>
                        </m:ctrlPr>
                      </m:sSubPr>
                      <m:e>
                        <m:r>
                          <a:rPr kumimoji="0" lang="hu-HU" sz="1800" b="0" i="1" u="none" strike="noStrike" kern="1200" cap="none" spc="0" normalizeH="0" baseline="0" noProof="0">
                            <a:ln>
                              <a:noFill/>
                            </a:ln>
                            <a:solidFill>
                              <a:prstClr val="black">
                                <a:lumMod val="75000"/>
                                <a:lumOff val="25000"/>
                              </a:prstClr>
                            </a:solidFill>
                            <a:effectLst/>
                            <a:uLnTx/>
                            <a:uFillTx/>
                            <a:latin typeface="Cambria Math" panose="02040503050406030204" pitchFamily="18" charset="0"/>
                            <a:ea typeface="+mn-ea"/>
                            <a:cs typeface="+mn-cs"/>
                          </a:rPr>
                          <m:t>𝑥</m:t>
                        </m:r>
                      </m:e>
                      <m:sub>
                        <m:r>
                          <a:rPr kumimoji="0" lang="hu-HU" sz="1800" b="0" i="1" u="none" strike="noStrike" kern="1200" cap="none" spc="0" normalizeH="0" baseline="0" noProof="0">
                            <a:ln>
                              <a:noFill/>
                            </a:ln>
                            <a:solidFill>
                              <a:prstClr val="black">
                                <a:lumMod val="75000"/>
                                <a:lumOff val="25000"/>
                              </a:prstClr>
                            </a:solidFill>
                            <a:effectLst/>
                            <a:uLnTx/>
                            <a:uFillTx/>
                            <a:latin typeface="Cambria Math" panose="02040503050406030204" pitchFamily="18" charset="0"/>
                            <a:ea typeface="+mn-ea"/>
                            <a:cs typeface="+mn-cs"/>
                          </a:rPr>
                          <m:t>𝑖𝑗</m:t>
                        </m:r>
                      </m:sub>
                    </m:sSub>
                  </m:oMath>
                </a14:m>
                <a:r>
                  <a:rPr lang="hu-HU" dirty="0"/>
                  <a:t> változók mindegyike bináris.</a:t>
                </a:r>
              </a:p>
            </p:txBody>
          </p:sp>
        </mc:Choice>
        <mc:Fallback xmlns="">
          <p:sp>
            <p:nvSpPr>
              <p:cNvPr id="6" name="Tartalom helye 5">
                <a:extLst>
                  <a:ext uri="{FF2B5EF4-FFF2-40B4-BE49-F238E27FC236}">
                    <a16:creationId xmlns:a16="http://schemas.microsoft.com/office/drawing/2014/main" id="{1C809049-3246-4998-A7B4-FDD59E1A25EA}"/>
                  </a:ext>
                </a:extLst>
              </p:cNvPr>
              <p:cNvSpPr>
                <a:spLocks noGrp="1" noRot="1" noChangeAspect="1" noMove="1" noResize="1" noEditPoints="1" noAdjustHandles="1" noChangeArrowheads="1" noChangeShapeType="1" noTextEdit="1"/>
              </p:cNvSpPr>
              <p:nvPr>
                <p:ph idx="1"/>
              </p:nvPr>
            </p:nvSpPr>
            <p:spPr>
              <a:xfrm>
                <a:off x="2589212" y="2133600"/>
                <a:ext cx="7414324" cy="3777622"/>
              </a:xfrm>
              <a:blipFill>
                <a:blip r:embed="rId2"/>
                <a:stretch>
                  <a:fillRect l="-576"/>
                </a:stretch>
              </a:blipFill>
            </p:spPr>
            <p:txBody>
              <a:bodyPr/>
              <a:lstStyle/>
              <a:p>
                <a:r>
                  <a:rPr lang="hu-HU">
                    <a:noFill/>
                  </a:rPr>
                  <a:t> </a:t>
                </a:r>
              </a:p>
            </p:txBody>
          </p:sp>
        </mc:Fallback>
      </mc:AlternateContent>
      <p:pic>
        <p:nvPicPr>
          <p:cNvPr id="7" name="Tartalom helye 4" descr="A képen férfi látható&#10;&#10;Automatikusan generált leírás">
            <a:extLst>
              <a:ext uri="{FF2B5EF4-FFF2-40B4-BE49-F238E27FC236}">
                <a16:creationId xmlns:a16="http://schemas.microsoft.com/office/drawing/2014/main" id="{2AA0B0DF-ABC4-4A5A-9A08-8FC189C6C878}"/>
              </a:ext>
            </a:extLst>
          </p:cNvPr>
          <p:cNvPicPr>
            <a:picLocks noChangeAspect="1"/>
          </p:cNvPicPr>
          <p:nvPr/>
        </p:nvPicPr>
        <p:blipFill>
          <a:blip r:embed="rId3"/>
          <a:stretch>
            <a:fillRect/>
          </a:stretch>
        </p:blipFill>
        <p:spPr>
          <a:xfrm>
            <a:off x="109935" y="1327547"/>
            <a:ext cx="1154906" cy="1154906"/>
          </a:xfrm>
          <a:prstGeom prst="rect">
            <a:avLst/>
          </a:prstGeom>
        </p:spPr>
      </p:pic>
      <p:pic>
        <p:nvPicPr>
          <p:cNvPr id="8" name="Kép 7">
            <a:extLst>
              <a:ext uri="{FF2B5EF4-FFF2-40B4-BE49-F238E27FC236}">
                <a16:creationId xmlns:a16="http://schemas.microsoft.com/office/drawing/2014/main" id="{BB840403-E6B6-496F-A238-F0B03CBF58BF}"/>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r="71850"/>
          <a:stretch/>
        </p:blipFill>
        <p:spPr>
          <a:xfrm>
            <a:off x="11302837" y="6003188"/>
            <a:ext cx="631142" cy="637018"/>
          </a:xfrm>
          <a:prstGeom prst="rect">
            <a:avLst/>
          </a:prstGeom>
        </p:spPr>
      </p:pic>
    </p:spTree>
    <p:extLst>
      <p:ext uri="{BB962C8B-B14F-4D97-AF65-F5344CB8AC3E}">
        <p14:creationId xmlns:p14="http://schemas.microsoft.com/office/powerpoint/2010/main" val="356538751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id="{D1A9FD44-2580-46D7-BCF6-ED31803F7415}"/>
              </a:ext>
            </a:extLst>
          </p:cNvPr>
          <p:cNvSpPr>
            <a:spLocks noGrp="1"/>
          </p:cNvSpPr>
          <p:nvPr>
            <p:ph type="title"/>
          </p:nvPr>
        </p:nvSpPr>
        <p:spPr>
          <a:xfrm>
            <a:off x="2914727" y="624110"/>
            <a:ext cx="8589885" cy="703437"/>
          </a:xfrm>
        </p:spPr>
        <p:txBody>
          <a:bodyPr>
            <a:normAutofit fontScale="90000"/>
          </a:bodyPr>
          <a:lstStyle/>
          <a:p>
            <a:r>
              <a:rPr lang="hu-HU" dirty="0"/>
              <a:t>Példa</a:t>
            </a:r>
            <a:br>
              <a:rPr lang="hu-HU" b="1" dirty="0"/>
            </a:br>
            <a:endParaRPr lang="hu-HU" b="1" dirty="0"/>
          </a:p>
        </p:txBody>
      </p:sp>
      <p:sp>
        <p:nvSpPr>
          <p:cNvPr id="6" name="Tartalom helye 5">
            <a:extLst>
              <a:ext uri="{FF2B5EF4-FFF2-40B4-BE49-F238E27FC236}">
                <a16:creationId xmlns:a16="http://schemas.microsoft.com/office/drawing/2014/main" id="{1C809049-3246-4998-A7B4-FDD59E1A25EA}"/>
              </a:ext>
            </a:extLst>
          </p:cNvPr>
          <p:cNvSpPr>
            <a:spLocks noGrp="1"/>
          </p:cNvSpPr>
          <p:nvPr>
            <p:ph idx="1"/>
          </p:nvPr>
        </p:nvSpPr>
        <p:spPr>
          <a:xfrm>
            <a:off x="2592925" y="1709382"/>
            <a:ext cx="8911688" cy="4583675"/>
          </a:xfrm>
        </p:spPr>
        <p:txBody>
          <a:bodyPr anchor="t">
            <a:normAutofit/>
          </a:bodyPr>
          <a:lstStyle/>
          <a:p>
            <a:pPr algn="just"/>
            <a:r>
              <a:rPr lang="hu-HU" dirty="0"/>
              <a:t>Egy vállalkozó 3 alvállalkozójával 3 egyidőben végzendő munkát akar elvégeztetni. az alábbi táblázatban látható, hogy az egyes alvállalkozók milyen árakon vállalják az egyes munkákat (ezer forintban megadva).</a:t>
            </a:r>
          </a:p>
          <a:p>
            <a:pPr marL="0" indent="0">
              <a:buNone/>
            </a:pPr>
            <a:r>
              <a:rPr lang="hu-HU" dirty="0"/>
              <a:t>	 </a:t>
            </a:r>
          </a:p>
          <a:p>
            <a:endParaRPr lang="hu-HU" dirty="0"/>
          </a:p>
          <a:p>
            <a:endParaRPr lang="hu-HU" dirty="0"/>
          </a:p>
        </p:txBody>
      </p:sp>
      <p:pic>
        <p:nvPicPr>
          <p:cNvPr id="7" name="Tartalom helye 4" descr="A képen férfi látható&#10;&#10;Automatikusan generált leírás">
            <a:extLst>
              <a:ext uri="{FF2B5EF4-FFF2-40B4-BE49-F238E27FC236}">
                <a16:creationId xmlns:a16="http://schemas.microsoft.com/office/drawing/2014/main" id="{2AA0B0DF-ABC4-4A5A-9A08-8FC189C6C878}"/>
              </a:ext>
            </a:extLst>
          </p:cNvPr>
          <p:cNvPicPr>
            <a:picLocks noChangeAspect="1"/>
          </p:cNvPicPr>
          <p:nvPr/>
        </p:nvPicPr>
        <p:blipFill>
          <a:blip r:embed="rId2"/>
          <a:stretch>
            <a:fillRect/>
          </a:stretch>
        </p:blipFill>
        <p:spPr>
          <a:xfrm>
            <a:off x="109935" y="1327547"/>
            <a:ext cx="1154906" cy="1154906"/>
          </a:xfrm>
          <a:prstGeom prst="rect">
            <a:avLst/>
          </a:prstGeom>
        </p:spPr>
      </p:pic>
      <p:pic>
        <p:nvPicPr>
          <p:cNvPr id="8" name="Kép 7">
            <a:extLst>
              <a:ext uri="{FF2B5EF4-FFF2-40B4-BE49-F238E27FC236}">
                <a16:creationId xmlns:a16="http://schemas.microsoft.com/office/drawing/2014/main" id="{BB840403-E6B6-496F-A238-F0B03CBF58BF}"/>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r="71850"/>
          <a:stretch/>
        </p:blipFill>
        <p:spPr>
          <a:xfrm>
            <a:off x="11302837" y="6003188"/>
            <a:ext cx="631142" cy="637018"/>
          </a:xfrm>
          <a:prstGeom prst="rect">
            <a:avLst/>
          </a:prstGeom>
        </p:spPr>
      </p:pic>
      <p:graphicFrame>
        <p:nvGraphicFramePr>
          <p:cNvPr id="3" name="Táblázat 2">
            <a:extLst>
              <a:ext uri="{FF2B5EF4-FFF2-40B4-BE49-F238E27FC236}">
                <a16:creationId xmlns:a16="http://schemas.microsoft.com/office/drawing/2014/main" id="{CD4D58EC-EE59-4FD4-B408-C6B79B561A13}"/>
              </a:ext>
            </a:extLst>
          </p:cNvPr>
          <p:cNvGraphicFramePr>
            <a:graphicFrameLocks noGrp="1"/>
          </p:cNvGraphicFramePr>
          <p:nvPr>
            <p:extLst>
              <p:ext uri="{D42A27DB-BD31-4B8C-83A1-F6EECF244321}">
                <p14:modId xmlns:p14="http://schemas.microsoft.com/office/powerpoint/2010/main" val="2932627915"/>
              </p:ext>
            </p:extLst>
          </p:nvPr>
        </p:nvGraphicFramePr>
        <p:xfrm>
          <a:off x="2914727" y="3182726"/>
          <a:ext cx="3512152" cy="1636986"/>
        </p:xfrm>
        <a:graphic>
          <a:graphicData uri="http://schemas.openxmlformats.org/drawingml/2006/table">
            <a:tbl>
              <a:tblPr firstRow="1" firstCol="1" bandRow="1">
                <a:tableStyleId>{5C22544A-7EE6-4342-B048-85BDC9FD1C3A}</a:tableStyleId>
              </a:tblPr>
              <a:tblGrid>
                <a:gridCol w="878038">
                  <a:extLst>
                    <a:ext uri="{9D8B030D-6E8A-4147-A177-3AD203B41FA5}">
                      <a16:colId xmlns:a16="http://schemas.microsoft.com/office/drawing/2014/main" val="3156328958"/>
                    </a:ext>
                  </a:extLst>
                </a:gridCol>
                <a:gridCol w="878038">
                  <a:extLst>
                    <a:ext uri="{9D8B030D-6E8A-4147-A177-3AD203B41FA5}">
                      <a16:colId xmlns:a16="http://schemas.microsoft.com/office/drawing/2014/main" val="3682287756"/>
                    </a:ext>
                  </a:extLst>
                </a:gridCol>
                <a:gridCol w="878038">
                  <a:extLst>
                    <a:ext uri="{9D8B030D-6E8A-4147-A177-3AD203B41FA5}">
                      <a16:colId xmlns:a16="http://schemas.microsoft.com/office/drawing/2014/main" val="632203440"/>
                    </a:ext>
                  </a:extLst>
                </a:gridCol>
                <a:gridCol w="878038">
                  <a:extLst>
                    <a:ext uri="{9D8B030D-6E8A-4147-A177-3AD203B41FA5}">
                      <a16:colId xmlns:a16="http://schemas.microsoft.com/office/drawing/2014/main" val="4254208627"/>
                    </a:ext>
                  </a:extLst>
                </a:gridCol>
              </a:tblGrid>
              <a:tr h="419229">
                <a:tc>
                  <a:txBody>
                    <a:bodyPr/>
                    <a:lstStyle/>
                    <a:p>
                      <a:pPr algn="ctr" fontAlgn="ctr"/>
                      <a:r>
                        <a:rPr lang="hu-HU" sz="1100" b="0" i="0" u="none" strike="noStrike" dirty="0">
                          <a:solidFill>
                            <a:schemeClr val="bg1"/>
                          </a:solidFill>
                          <a:effectLst/>
                          <a:latin typeface="Calibri" panose="020F0502020204030204" pitchFamily="34" charset="0"/>
                        </a:rPr>
                        <a:t> </a:t>
                      </a:r>
                    </a:p>
                  </a:txBody>
                  <a:tcPr marL="9525" marR="9525" marT="9525" marB="0" anchor="ctr"/>
                </a:tc>
                <a:tc>
                  <a:txBody>
                    <a:bodyPr/>
                    <a:lstStyle/>
                    <a:p>
                      <a:pPr algn="ctr" fontAlgn="ctr"/>
                      <a:r>
                        <a:rPr lang="hu-HU" sz="1100" b="1" i="0" u="none" strike="noStrike" dirty="0">
                          <a:solidFill>
                            <a:schemeClr val="bg1"/>
                          </a:solidFill>
                          <a:effectLst/>
                          <a:latin typeface="Calibri" panose="020F0502020204030204" pitchFamily="34" charset="0"/>
                        </a:rPr>
                        <a:t>1. munka</a:t>
                      </a:r>
                    </a:p>
                  </a:txBody>
                  <a:tcPr marL="9525" marR="9525" marT="9525" marB="0" anchor="ctr">
                    <a:lnB w="38100" cmpd="sng">
                      <a:noFill/>
                    </a:lnB>
                  </a:tcPr>
                </a:tc>
                <a:tc>
                  <a:txBody>
                    <a:bodyPr/>
                    <a:lstStyle/>
                    <a:p>
                      <a:pPr algn="ctr" fontAlgn="ctr"/>
                      <a:r>
                        <a:rPr lang="hu-HU" sz="1100" b="1" i="0" u="none" strike="noStrike" dirty="0">
                          <a:solidFill>
                            <a:schemeClr val="bg1"/>
                          </a:solidFill>
                          <a:effectLst/>
                          <a:latin typeface="Calibri" panose="020F0502020204030204" pitchFamily="34" charset="0"/>
                        </a:rPr>
                        <a:t>2.</a:t>
                      </a:r>
                      <a:r>
                        <a:rPr lang="hu-HU" sz="700" b="1" i="0" u="none" strike="noStrike" dirty="0">
                          <a:solidFill>
                            <a:schemeClr val="bg1"/>
                          </a:solidFill>
                          <a:effectLst/>
                          <a:latin typeface="Times New Roman" panose="02020603050405020304" pitchFamily="18" charset="0"/>
                        </a:rPr>
                        <a:t> </a:t>
                      </a:r>
                      <a:r>
                        <a:rPr lang="hu-HU" sz="1100" b="1" i="0" u="none" strike="noStrike" dirty="0">
                          <a:solidFill>
                            <a:schemeClr val="bg1"/>
                          </a:solidFill>
                          <a:effectLst/>
                          <a:latin typeface="Calibri" panose="020F0502020204030204" pitchFamily="34" charset="0"/>
                        </a:rPr>
                        <a:t>munka</a:t>
                      </a:r>
                    </a:p>
                  </a:txBody>
                  <a:tcPr marL="9525" marR="9525" marT="9525" marB="0" anchor="ctr">
                    <a:lnB w="38100" cmpd="sng">
                      <a:noFill/>
                    </a:lnB>
                  </a:tcPr>
                </a:tc>
                <a:tc>
                  <a:txBody>
                    <a:bodyPr/>
                    <a:lstStyle/>
                    <a:p>
                      <a:pPr algn="ctr" fontAlgn="ctr"/>
                      <a:r>
                        <a:rPr lang="hu-HU" sz="1100" b="1" i="0" u="none" strike="noStrike" dirty="0">
                          <a:solidFill>
                            <a:schemeClr val="bg1"/>
                          </a:solidFill>
                          <a:effectLst/>
                          <a:latin typeface="Calibri" panose="020F0502020204030204" pitchFamily="34" charset="0"/>
                        </a:rPr>
                        <a:t>3.</a:t>
                      </a:r>
                      <a:r>
                        <a:rPr lang="hu-HU" sz="700" b="1" i="0" u="none" strike="noStrike" dirty="0">
                          <a:solidFill>
                            <a:schemeClr val="bg1"/>
                          </a:solidFill>
                          <a:effectLst/>
                          <a:latin typeface="Times New Roman" panose="02020603050405020304" pitchFamily="18" charset="0"/>
                        </a:rPr>
                        <a:t> </a:t>
                      </a:r>
                      <a:r>
                        <a:rPr lang="hu-HU" sz="1100" b="1" i="0" u="none" strike="noStrike" dirty="0">
                          <a:solidFill>
                            <a:schemeClr val="bg1"/>
                          </a:solidFill>
                          <a:effectLst/>
                          <a:latin typeface="Calibri" panose="020F0502020204030204" pitchFamily="34" charset="0"/>
                        </a:rPr>
                        <a:t>munka</a:t>
                      </a:r>
                    </a:p>
                  </a:txBody>
                  <a:tcPr marL="9525" marR="9525" marT="9525" marB="0" anchor="ctr">
                    <a:lnB w="38100" cmpd="sng">
                      <a:noFill/>
                    </a:lnB>
                  </a:tcPr>
                </a:tc>
                <a:extLst>
                  <a:ext uri="{0D108BD9-81ED-4DB2-BD59-A6C34878D82A}">
                    <a16:rowId xmlns:a16="http://schemas.microsoft.com/office/drawing/2014/main" val="2735319385"/>
                  </a:ext>
                </a:extLst>
              </a:tr>
              <a:tr h="399264">
                <a:tc>
                  <a:txBody>
                    <a:bodyPr/>
                    <a:lstStyle/>
                    <a:p>
                      <a:pPr algn="ctr" fontAlgn="ctr"/>
                      <a:r>
                        <a:rPr lang="hu-HU" sz="1100" b="1" i="0" u="none" strike="noStrike" dirty="0">
                          <a:solidFill>
                            <a:schemeClr val="bg1"/>
                          </a:solidFill>
                          <a:effectLst/>
                          <a:latin typeface="Calibri" panose="020F0502020204030204" pitchFamily="34" charset="0"/>
                        </a:rPr>
                        <a:t>1.</a:t>
                      </a:r>
                      <a:r>
                        <a:rPr lang="hu-HU" sz="700" b="1" i="0" u="none" strike="noStrike" dirty="0">
                          <a:solidFill>
                            <a:schemeClr val="bg1"/>
                          </a:solidFill>
                          <a:effectLst/>
                          <a:latin typeface="Times New Roman" panose="02020603050405020304" pitchFamily="18" charset="0"/>
                        </a:rPr>
                        <a:t>  </a:t>
                      </a:r>
                      <a:r>
                        <a:rPr lang="hu-HU" sz="1100" b="1" i="0" u="none" strike="noStrike" dirty="0">
                          <a:solidFill>
                            <a:schemeClr val="bg1"/>
                          </a:solidFill>
                          <a:effectLst/>
                          <a:latin typeface="Calibri" panose="020F0502020204030204" pitchFamily="34" charset="0"/>
                        </a:rPr>
                        <a:t>alvállalkozó</a:t>
                      </a:r>
                    </a:p>
                  </a:txBody>
                  <a:tcPr marL="9525" marR="9525" marT="9525" marB="0" anchor="ctr">
                    <a:lnR w="12700" cmpd="sng">
                      <a:noFill/>
                    </a:lnR>
                  </a:tcPr>
                </a:tc>
                <a:tc>
                  <a:txBody>
                    <a:bodyPr/>
                    <a:lstStyle/>
                    <a:p>
                      <a:pPr algn="ctr" rtl="0" fontAlgn="ctr"/>
                      <a:r>
                        <a:rPr lang="hu-HU" sz="1100" b="0" i="0" u="none" strike="noStrike" dirty="0">
                          <a:solidFill>
                            <a:srgbClr val="000000"/>
                          </a:solidFill>
                          <a:effectLst/>
                          <a:latin typeface="Calibri" panose="020F0502020204030204" pitchFamily="34" charset="0"/>
                        </a:rPr>
                        <a:t>40</a:t>
                      </a:r>
                    </a:p>
                  </a:txBody>
                  <a:tcPr marL="9525" marR="9525" marT="9525" marB="0" anchor="ctr">
                    <a:lnL w="12700" cmpd="sng">
                      <a:noFill/>
                    </a:lnL>
                    <a:lnR w="12700" cmpd="sng">
                      <a:noFill/>
                    </a:lnR>
                    <a:lnT w="38100" cmpd="sng">
                      <a:noFill/>
                    </a:lnT>
                    <a:lnB w="12700" cmpd="sng">
                      <a:noFill/>
                    </a:lnB>
                    <a:lnTlToBr w="12700" cmpd="sng">
                      <a:noFill/>
                      <a:prstDash val="solid"/>
                    </a:lnTlToBr>
                    <a:lnBlToTr w="12700" cmpd="sng">
                      <a:noFill/>
                      <a:prstDash val="solid"/>
                    </a:lnBlToTr>
                    <a:solidFill>
                      <a:schemeClr val="accent1">
                        <a:lumMod val="20000"/>
                        <a:lumOff val="80000"/>
                      </a:schemeClr>
                    </a:solidFill>
                  </a:tcPr>
                </a:tc>
                <a:tc>
                  <a:txBody>
                    <a:bodyPr/>
                    <a:lstStyle/>
                    <a:p>
                      <a:pPr algn="ctr" rtl="0" fontAlgn="ctr"/>
                      <a:r>
                        <a:rPr lang="hu-HU" sz="1100" b="0" i="0" u="none" strike="noStrike" dirty="0">
                          <a:solidFill>
                            <a:srgbClr val="000000"/>
                          </a:solidFill>
                          <a:effectLst/>
                          <a:latin typeface="Calibri" panose="020F0502020204030204" pitchFamily="34" charset="0"/>
                        </a:rPr>
                        <a:t>42</a:t>
                      </a:r>
                    </a:p>
                  </a:txBody>
                  <a:tcPr marL="9525" marR="9525" marT="9525" marB="0" anchor="ctr">
                    <a:lnL w="12700" cmpd="sng">
                      <a:noFill/>
                    </a:lnL>
                    <a:lnR w="12700" cap="flat" cmpd="sng" algn="ctr">
                      <a:noFill/>
                      <a:prstDash val="solid"/>
                      <a:round/>
                      <a:headEnd type="none" w="med" len="med"/>
                      <a:tailEnd type="none" w="med" len="med"/>
                    </a:lnR>
                    <a:lnT w="38100" cmpd="sng">
                      <a:noFill/>
                    </a:lnT>
                    <a:lnB w="12700" cmpd="sng">
                      <a:noFill/>
                    </a:lnB>
                    <a:lnTlToBr w="12700" cmpd="sng">
                      <a:noFill/>
                      <a:prstDash val="solid"/>
                    </a:lnTlToBr>
                    <a:lnBlToTr w="12700" cmpd="sng">
                      <a:noFill/>
                      <a:prstDash val="solid"/>
                    </a:lnBlToTr>
                    <a:solidFill>
                      <a:schemeClr val="accent1">
                        <a:lumMod val="20000"/>
                        <a:lumOff val="80000"/>
                      </a:schemeClr>
                    </a:solidFill>
                  </a:tcPr>
                </a:tc>
                <a:tc>
                  <a:txBody>
                    <a:bodyPr/>
                    <a:lstStyle/>
                    <a:p>
                      <a:pPr algn="ctr" rtl="0" fontAlgn="ctr"/>
                      <a:r>
                        <a:rPr lang="hu-HU" sz="1100" b="0" i="0" u="none" strike="noStrike">
                          <a:solidFill>
                            <a:srgbClr val="000000"/>
                          </a:solidFill>
                          <a:effectLst/>
                          <a:latin typeface="Calibri" panose="020F0502020204030204" pitchFamily="34" charset="0"/>
                        </a:rPr>
                        <a:t>35</a:t>
                      </a:r>
                    </a:p>
                  </a:txBody>
                  <a:tcPr marL="9525" marR="9525" marT="9525" marB="0" anchor="ctr">
                    <a:lnL w="12700" cap="flat" cmpd="sng" algn="ctr">
                      <a:noFill/>
                      <a:prstDash val="solid"/>
                      <a:round/>
                      <a:headEnd type="none" w="med" len="med"/>
                      <a:tailEnd type="none" w="med" len="med"/>
                    </a:lnL>
                    <a:lnR w="12700" cmpd="sng">
                      <a:noFill/>
                    </a:lnR>
                    <a:lnT w="38100" cmpd="sng">
                      <a:noFill/>
                    </a:lnT>
                    <a:lnB w="12700" cmpd="sng">
                      <a:noFill/>
                    </a:lnB>
                    <a:lnTlToBr w="12700" cmpd="sng">
                      <a:noFill/>
                      <a:prstDash val="solid"/>
                    </a:lnTlToBr>
                    <a:lnBlToTr w="12700" cmpd="sng">
                      <a:noFill/>
                      <a:prstDash val="solid"/>
                    </a:lnBlToTr>
                    <a:solidFill>
                      <a:schemeClr val="accent1">
                        <a:lumMod val="20000"/>
                        <a:lumOff val="80000"/>
                      </a:schemeClr>
                    </a:solidFill>
                  </a:tcPr>
                </a:tc>
                <a:extLst>
                  <a:ext uri="{0D108BD9-81ED-4DB2-BD59-A6C34878D82A}">
                    <a16:rowId xmlns:a16="http://schemas.microsoft.com/office/drawing/2014/main" val="1377332884"/>
                  </a:ext>
                </a:extLst>
              </a:tr>
              <a:tr h="399264">
                <a:tc>
                  <a:txBody>
                    <a:bodyPr/>
                    <a:lstStyle/>
                    <a:p>
                      <a:pPr algn="ctr" fontAlgn="ctr"/>
                      <a:r>
                        <a:rPr lang="hu-HU" sz="1100" b="1" i="0" u="none" strike="noStrike" dirty="0">
                          <a:solidFill>
                            <a:schemeClr val="bg1"/>
                          </a:solidFill>
                          <a:effectLst/>
                          <a:latin typeface="Calibri" panose="020F0502020204030204" pitchFamily="34" charset="0"/>
                        </a:rPr>
                        <a:t>2.</a:t>
                      </a:r>
                      <a:r>
                        <a:rPr lang="hu-HU" sz="700" b="1" i="0" u="none" strike="noStrike" dirty="0">
                          <a:solidFill>
                            <a:schemeClr val="bg1"/>
                          </a:solidFill>
                          <a:effectLst/>
                          <a:latin typeface="Times New Roman" panose="02020603050405020304" pitchFamily="18" charset="0"/>
                        </a:rPr>
                        <a:t>  </a:t>
                      </a:r>
                      <a:r>
                        <a:rPr lang="hu-HU" sz="1100" b="1" i="0" u="none" strike="noStrike" dirty="0">
                          <a:solidFill>
                            <a:schemeClr val="bg1"/>
                          </a:solidFill>
                          <a:effectLst/>
                          <a:latin typeface="Calibri" panose="020F0502020204030204" pitchFamily="34" charset="0"/>
                        </a:rPr>
                        <a:t>alvállalkozó</a:t>
                      </a:r>
                    </a:p>
                  </a:txBody>
                  <a:tcPr marL="9525" marR="9525" marT="9525" marB="0" anchor="ctr">
                    <a:lnR w="12700" cmpd="sng">
                      <a:noFill/>
                    </a:lnR>
                  </a:tcPr>
                </a:tc>
                <a:tc>
                  <a:txBody>
                    <a:bodyPr/>
                    <a:lstStyle/>
                    <a:p>
                      <a:pPr algn="ctr" rtl="0" fontAlgn="ctr"/>
                      <a:r>
                        <a:rPr lang="hu-HU" sz="1100" b="0" i="0" u="none" strike="noStrike" dirty="0">
                          <a:solidFill>
                            <a:srgbClr val="000000"/>
                          </a:solidFill>
                          <a:effectLst/>
                          <a:latin typeface="Calibri" panose="020F0502020204030204" pitchFamily="34" charset="0"/>
                        </a:rPr>
                        <a:t>35</a:t>
                      </a:r>
                    </a:p>
                  </a:txBody>
                  <a:tcPr marL="9525" marR="9525" marT="9525" marB="0" anchor="ctr">
                    <a:lnL w="12700" cmpd="sng">
                      <a:noFill/>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algn="ctr" rtl="0" fontAlgn="ctr"/>
                      <a:r>
                        <a:rPr lang="hu-HU" sz="1100" b="0" i="0" u="none" strike="noStrike" dirty="0">
                          <a:solidFill>
                            <a:srgbClr val="000000"/>
                          </a:solidFill>
                          <a:effectLst/>
                          <a:latin typeface="Calibri" panose="020F0502020204030204" pitchFamily="34" charset="0"/>
                        </a:rPr>
                        <a:t>37</a:t>
                      </a:r>
                    </a:p>
                  </a:txBody>
                  <a:tcPr marL="9525" marR="9525" marT="9525" marB="0" anchor="ctr">
                    <a:lnL w="12700" cmpd="sng">
                      <a:noFill/>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algn="ctr" rtl="0" fontAlgn="ctr"/>
                      <a:r>
                        <a:rPr lang="hu-HU" sz="1100" b="0" i="0" u="none" strike="noStrike" dirty="0">
                          <a:solidFill>
                            <a:srgbClr val="000000"/>
                          </a:solidFill>
                          <a:effectLst/>
                          <a:latin typeface="Calibri" panose="020F0502020204030204" pitchFamily="34" charset="0"/>
                        </a:rPr>
                        <a:t>38</a:t>
                      </a:r>
                    </a:p>
                  </a:txBody>
                  <a:tcPr marL="9525" marR="9525" marT="9525" marB="0" anchor="ctr">
                    <a:lnL w="12700" cap="flat" cmpd="sng" algn="ctr">
                      <a:noFill/>
                      <a:prstDash val="solid"/>
                      <a:round/>
                      <a:headEnd type="none" w="med" len="med"/>
                      <a:tailEnd type="none" w="med" len="med"/>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extLst>
                  <a:ext uri="{0D108BD9-81ED-4DB2-BD59-A6C34878D82A}">
                    <a16:rowId xmlns:a16="http://schemas.microsoft.com/office/drawing/2014/main" val="1844624913"/>
                  </a:ext>
                </a:extLst>
              </a:tr>
              <a:tr h="419229">
                <a:tc>
                  <a:txBody>
                    <a:bodyPr/>
                    <a:lstStyle/>
                    <a:p>
                      <a:pPr algn="ctr" fontAlgn="ctr"/>
                      <a:r>
                        <a:rPr lang="hu-HU" sz="1100" b="1" i="0" u="none" strike="noStrike">
                          <a:solidFill>
                            <a:schemeClr val="bg1"/>
                          </a:solidFill>
                          <a:effectLst/>
                          <a:latin typeface="Calibri" panose="020F0502020204030204" pitchFamily="34" charset="0"/>
                        </a:rPr>
                        <a:t>3.</a:t>
                      </a:r>
                      <a:r>
                        <a:rPr lang="hu-HU" sz="700" b="1" i="0" u="none" strike="noStrike">
                          <a:solidFill>
                            <a:schemeClr val="bg1"/>
                          </a:solidFill>
                          <a:effectLst/>
                          <a:latin typeface="Times New Roman" panose="02020603050405020304" pitchFamily="18" charset="0"/>
                        </a:rPr>
                        <a:t>  </a:t>
                      </a:r>
                      <a:r>
                        <a:rPr lang="hu-HU" sz="1100" b="1" i="0" u="none" strike="noStrike">
                          <a:solidFill>
                            <a:schemeClr val="bg1"/>
                          </a:solidFill>
                          <a:effectLst/>
                          <a:latin typeface="Calibri" panose="020F0502020204030204" pitchFamily="34" charset="0"/>
                        </a:rPr>
                        <a:t>alvállalkozó</a:t>
                      </a:r>
                    </a:p>
                  </a:txBody>
                  <a:tcPr marL="9525" marR="9525" marT="9525" marB="0" anchor="ctr">
                    <a:lnR w="12700" cmpd="sng">
                      <a:noFill/>
                    </a:lnR>
                  </a:tcPr>
                </a:tc>
                <a:tc>
                  <a:txBody>
                    <a:bodyPr/>
                    <a:lstStyle/>
                    <a:p>
                      <a:pPr algn="ctr" rtl="0" fontAlgn="ctr"/>
                      <a:r>
                        <a:rPr lang="hu-HU" sz="1100" b="0" i="0" u="none" strike="noStrike" dirty="0">
                          <a:solidFill>
                            <a:srgbClr val="000000"/>
                          </a:solidFill>
                          <a:effectLst/>
                          <a:latin typeface="Calibri" panose="020F0502020204030204" pitchFamily="34" charset="0"/>
                        </a:rPr>
                        <a:t>38</a:t>
                      </a:r>
                    </a:p>
                  </a:txBody>
                  <a:tcPr marL="9525" marR="9525" marT="9525" marB="0" anchor="ctr">
                    <a:lnL w="12700" cmpd="sng">
                      <a:noFill/>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solidFill>
                      <a:schemeClr val="accent1">
                        <a:lumMod val="20000"/>
                        <a:lumOff val="80000"/>
                      </a:schemeClr>
                    </a:solidFill>
                  </a:tcPr>
                </a:tc>
                <a:tc>
                  <a:txBody>
                    <a:bodyPr/>
                    <a:lstStyle/>
                    <a:p>
                      <a:pPr algn="ctr" rtl="0" fontAlgn="ctr"/>
                      <a:r>
                        <a:rPr lang="hu-HU" sz="1100" b="0" i="0" u="none" strike="noStrike" dirty="0">
                          <a:solidFill>
                            <a:srgbClr val="000000"/>
                          </a:solidFill>
                          <a:effectLst/>
                          <a:latin typeface="Calibri" panose="020F0502020204030204" pitchFamily="34" charset="0"/>
                        </a:rPr>
                        <a:t>29</a:t>
                      </a:r>
                    </a:p>
                  </a:txBody>
                  <a:tcPr marL="9525" marR="9525" marT="9525" marB="0" anchor="ct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solidFill>
                      <a:schemeClr val="accent1">
                        <a:lumMod val="20000"/>
                        <a:lumOff val="80000"/>
                      </a:schemeClr>
                    </a:solidFill>
                  </a:tcPr>
                </a:tc>
                <a:tc>
                  <a:txBody>
                    <a:bodyPr/>
                    <a:lstStyle/>
                    <a:p>
                      <a:pPr algn="ctr" rtl="0" fontAlgn="ctr"/>
                      <a:r>
                        <a:rPr lang="hu-HU" sz="1100" b="0" i="0" u="none" strike="noStrike" dirty="0">
                          <a:solidFill>
                            <a:srgbClr val="000000"/>
                          </a:solidFill>
                          <a:effectLst/>
                          <a:latin typeface="Calibri" panose="020F0502020204030204" pitchFamily="34" charset="0"/>
                        </a:rPr>
                        <a:t>30</a:t>
                      </a:r>
                    </a:p>
                  </a:txBody>
                  <a:tcPr marL="9525" marR="9525" marT="9525" marB="0" anchor="ct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solidFill>
                      <a:schemeClr val="accent1">
                        <a:lumMod val="20000"/>
                        <a:lumOff val="80000"/>
                      </a:schemeClr>
                    </a:solidFill>
                  </a:tcPr>
                </a:tc>
                <a:extLst>
                  <a:ext uri="{0D108BD9-81ED-4DB2-BD59-A6C34878D82A}">
                    <a16:rowId xmlns:a16="http://schemas.microsoft.com/office/drawing/2014/main" val="4155000055"/>
                  </a:ext>
                </a:extLst>
              </a:tr>
            </a:tbl>
          </a:graphicData>
        </a:graphic>
      </p:graphicFrame>
      <p:sp>
        <p:nvSpPr>
          <p:cNvPr id="4" name="Szövegdoboz 3">
            <a:extLst>
              <a:ext uri="{FF2B5EF4-FFF2-40B4-BE49-F238E27FC236}">
                <a16:creationId xmlns:a16="http://schemas.microsoft.com/office/drawing/2014/main" id="{DF5B73BA-4801-4B8E-807F-BFBB8B86651B}"/>
              </a:ext>
            </a:extLst>
          </p:cNvPr>
          <p:cNvSpPr txBox="1"/>
          <p:nvPr/>
        </p:nvSpPr>
        <p:spPr>
          <a:xfrm>
            <a:off x="6748681" y="3182726"/>
            <a:ext cx="4618258" cy="1200329"/>
          </a:xfrm>
          <a:prstGeom prst="rect">
            <a:avLst/>
          </a:prstGeom>
          <a:noFill/>
        </p:spPr>
        <p:txBody>
          <a:bodyPr wrap="square" rtlCol="0">
            <a:spAutoFit/>
          </a:bodyPr>
          <a:lstStyle/>
          <a:p>
            <a:pPr algn="just"/>
            <a:r>
              <a:rPr lang="hu-HU" dirty="0">
                <a:solidFill>
                  <a:schemeClr val="tx1">
                    <a:lumMod val="75000"/>
                    <a:lumOff val="25000"/>
                  </a:schemeClr>
                </a:solidFill>
              </a:rPr>
              <a:t>Melyik alvállalkozót melyik munkával bízza meg a vállalkozó, ha a saját költségét minimalizálni akarja? Mekkora ez a minimális költség?</a:t>
            </a:r>
          </a:p>
        </p:txBody>
      </p:sp>
    </p:spTree>
    <p:extLst>
      <p:ext uri="{BB962C8B-B14F-4D97-AF65-F5344CB8AC3E}">
        <p14:creationId xmlns:p14="http://schemas.microsoft.com/office/powerpoint/2010/main" val="24949188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id="{D1A9FD44-2580-46D7-BCF6-ED31803F7415}"/>
              </a:ext>
            </a:extLst>
          </p:cNvPr>
          <p:cNvSpPr>
            <a:spLocks noGrp="1"/>
          </p:cNvSpPr>
          <p:nvPr>
            <p:ph type="title"/>
          </p:nvPr>
        </p:nvSpPr>
        <p:spPr>
          <a:xfrm>
            <a:off x="2592925" y="624110"/>
            <a:ext cx="8911687" cy="703437"/>
          </a:xfrm>
        </p:spPr>
        <p:txBody>
          <a:bodyPr>
            <a:normAutofit fontScale="90000"/>
          </a:bodyPr>
          <a:lstStyle/>
          <a:p>
            <a:br>
              <a:rPr lang="hu-HU" b="1" dirty="0"/>
            </a:br>
            <a:endParaRPr lang="hu-HU" b="1" dirty="0"/>
          </a:p>
        </p:txBody>
      </p:sp>
      <mc:AlternateContent xmlns:mc="http://schemas.openxmlformats.org/markup-compatibility/2006" xmlns:a14="http://schemas.microsoft.com/office/drawing/2010/main">
        <mc:Choice Requires="a14">
          <p:sp>
            <p:nvSpPr>
              <p:cNvPr id="6" name="Tartalom helye 5">
                <a:extLst>
                  <a:ext uri="{FF2B5EF4-FFF2-40B4-BE49-F238E27FC236}">
                    <a16:creationId xmlns:a16="http://schemas.microsoft.com/office/drawing/2014/main" id="{1C809049-3246-4998-A7B4-FDD59E1A25EA}"/>
                  </a:ext>
                </a:extLst>
              </p:cNvPr>
              <p:cNvSpPr>
                <a:spLocks noGrp="1"/>
              </p:cNvSpPr>
              <p:nvPr>
                <p:ph idx="1"/>
              </p:nvPr>
            </p:nvSpPr>
            <p:spPr>
              <a:xfrm>
                <a:off x="2461529" y="1327547"/>
                <a:ext cx="9043083" cy="4583675"/>
              </a:xfrm>
            </p:spPr>
            <p:txBody>
              <a:bodyPr anchor="t">
                <a:normAutofit/>
              </a:bodyPr>
              <a:lstStyle/>
              <a:p>
                <a:r>
                  <a:rPr lang="hu-HU" dirty="0"/>
                  <a:t>Jelöljük meg az ismeretleneket!</a:t>
                </a:r>
              </a:p>
              <a:p>
                <a:pPr marL="357188" indent="0">
                  <a:buNone/>
                </a:pPr>
                <a14:m>
                  <m:oMath xmlns:m="http://schemas.openxmlformats.org/officeDocument/2006/math">
                    <m:sSub>
                      <m:sSubPr>
                        <m:ctrlPr>
                          <a:rPr lang="hu-HU" b="0" i="1" smtClean="0">
                            <a:latin typeface="Cambria Math" panose="02040503050406030204" pitchFamily="18" charset="0"/>
                          </a:rPr>
                        </m:ctrlPr>
                      </m:sSubPr>
                      <m:e>
                        <m:r>
                          <a:rPr lang="hu-HU" b="0" i="1" smtClean="0">
                            <a:latin typeface="Cambria Math" panose="02040503050406030204" pitchFamily="18" charset="0"/>
                          </a:rPr>
                          <m:t>𝑥</m:t>
                        </m:r>
                      </m:e>
                      <m:sub>
                        <m:r>
                          <a:rPr lang="hu-HU" b="0" i="1" smtClean="0">
                            <a:latin typeface="Cambria Math" panose="02040503050406030204" pitchFamily="18" charset="0"/>
                          </a:rPr>
                          <m:t>𝑖𝑗</m:t>
                        </m:r>
                      </m:sub>
                    </m:sSub>
                    <m:r>
                      <a:rPr lang="hu-HU" b="0" i="0" smtClean="0">
                        <a:latin typeface="Cambria Math" panose="02040503050406030204" pitchFamily="18" charset="0"/>
                      </a:rPr>
                      <m:t>  </m:t>
                    </m:r>
                  </m:oMath>
                </a14:m>
                <a:r>
                  <a:rPr lang="hu-HU" dirty="0"/>
                  <a:t>legyen 1, ha az i-</a:t>
                </a:r>
                <a:r>
                  <a:rPr lang="hu-HU" dirty="0" err="1"/>
                  <a:t>edik</a:t>
                </a:r>
                <a:r>
                  <a:rPr lang="hu-HU" dirty="0"/>
                  <a:t> alvállalkozó elvégzi a j-</a:t>
                </a:r>
                <a:r>
                  <a:rPr lang="hu-HU" dirty="0" err="1"/>
                  <a:t>edik</a:t>
                </a:r>
                <a:r>
                  <a:rPr lang="hu-HU" dirty="0"/>
                  <a:t> munkát, ha pedig nem végzi el, akkor legyen 0; ahol </a:t>
                </a:r>
                <a14:m>
                  <m:oMath xmlns:m="http://schemas.openxmlformats.org/officeDocument/2006/math">
                    <m:r>
                      <a:rPr lang="hu-HU" b="0" i="1" smtClean="0">
                        <a:latin typeface="Cambria Math" panose="02040503050406030204" pitchFamily="18" charset="0"/>
                      </a:rPr>
                      <m:t>𝑖</m:t>
                    </m:r>
                    <m:r>
                      <a:rPr lang="hu-HU" b="0" i="1" smtClean="0">
                        <a:latin typeface="Cambria Math" panose="02040503050406030204" pitchFamily="18" charset="0"/>
                        <a:ea typeface="Cambria Math" panose="02040503050406030204" pitchFamily="18" charset="0"/>
                      </a:rPr>
                      <m:t>∈</m:t>
                    </m:r>
                    <m:d>
                      <m:dPr>
                        <m:begChr m:val="{"/>
                        <m:endChr m:val="}"/>
                        <m:ctrlPr>
                          <a:rPr lang="hu-HU" b="0" i="1" smtClean="0">
                            <a:latin typeface="Cambria Math" panose="02040503050406030204" pitchFamily="18" charset="0"/>
                            <a:ea typeface="Cambria Math" panose="02040503050406030204" pitchFamily="18" charset="0"/>
                          </a:rPr>
                        </m:ctrlPr>
                      </m:dPr>
                      <m:e>
                        <m:r>
                          <a:rPr lang="hu-HU" b="0" i="1" smtClean="0">
                            <a:latin typeface="Cambria Math" panose="02040503050406030204" pitchFamily="18" charset="0"/>
                            <a:ea typeface="Cambria Math" panose="02040503050406030204" pitchFamily="18" charset="0"/>
                          </a:rPr>
                          <m:t>1;2;3</m:t>
                        </m:r>
                      </m:e>
                    </m:d>
                  </m:oMath>
                </a14:m>
                <a:r>
                  <a:rPr lang="hu-HU" dirty="0"/>
                  <a:t> és j</a:t>
                </a:r>
                <a14:m>
                  <m:oMath xmlns:m="http://schemas.openxmlformats.org/officeDocument/2006/math">
                    <m:r>
                      <a:rPr lang="hu-HU" i="1">
                        <a:latin typeface="Cambria Math" panose="02040503050406030204" pitchFamily="18" charset="0"/>
                        <a:ea typeface="Cambria Math" panose="02040503050406030204" pitchFamily="18" charset="0"/>
                      </a:rPr>
                      <m:t>∈</m:t>
                    </m:r>
                    <m:d>
                      <m:dPr>
                        <m:begChr m:val="{"/>
                        <m:endChr m:val="}"/>
                        <m:ctrlPr>
                          <a:rPr lang="hu-HU" i="1">
                            <a:latin typeface="Cambria Math" panose="02040503050406030204" pitchFamily="18" charset="0"/>
                            <a:ea typeface="Cambria Math" panose="02040503050406030204" pitchFamily="18" charset="0"/>
                          </a:rPr>
                        </m:ctrlPr>
                      </m:dPr>
                      <m:e>
                        <m:r>
                          <a:rPr lang="hu-HU" i="1">
                            <a:latin typeface="Cambria Math" panose="02040503050406030204" pitchFamily="18" charset="0"/>
                            <a:ea typeface="Cambria Math" panose="02040503050406030204" pitchFamily="18" charset="0"/>
                          </a:rPr>
                          <m:t>1;2</m:t>
                        </m:r>
                        <m:r>
                          <a:rPr lang="hu-HU" b="0" i="1" smtClean="0">
                            <a:latin typeface="Cambria Math" panose="02040503050406030204" pitchFamily="18" charset="0"/>
                            <a:ea typeface="Cambria Math" panose="02040503050406030204" pitchFamily="18" charset="0"/>
                          </a:rPr>
                          <m:t>;3</m:t>
                        </m:r>
                      </m:e>
                    </m:d>
                  </m:oMath>
                </a14:m>
                <a:r>
                  <a:rPr lang="hu-HU" dirty="0"/>
                  <a:t>.</a:t>
                </a:r>
              </a:p>
              <a:p>
                <a:pPr marL="357188" indent="0">
                  <a:buNone/>
                </a:pPr>
                <a:r>
                  <a:rPr lang="hu-HU" dirty="0"/>
                  <a:t>Az áttekinthetőség végett megjelöljük ezeket táblázatban is:</a:t>
                </a:r>
              </a:p>
              <a:p>
                <a:pPr marL="0" indent="0">
                  <a:buNone/>
                </a:pPr>
                <a:endParaRPr lang="hu-HU" dirty="0"/>
              </a:p>
              <a:p>
                <a:endParaRPr lang="hu-HU" dirty="0"/>
              </a:p>
            </p:txBody>
          </p:sp>
        </mc:Choice>
        <mc:Fallback xmlns="">
          <p:sp>
            <p:nvSpPr>
              <p:cNvPr id="6" name="Tartalom helye 5">
                <a:extLst>
                  <a:ext uri="{FF2B5EF4-FFF2-40B4-BE49-F238E27FC236}">
                    <a16:creationId xmlns:a16="http://schemas.microsoft.com/office/drawing/2014/main" id="{1C809049-3246-4998-A7B4-FDD59E1A25EA}"/>
                  </a:ext>
                </a:extLst>
              </p:cNvPr>
              <p:cNvSpPr>
                <a:spLocks noGrp="1" noRot="1" noChangeAspect="1" noMove="1" noResize="1" noEditPoints="1" noAdjustHandles="1" noChangeArrowheads="1" noChangeShapeType="1" noTextEdit="1"/>
              </p:cNvSpPr>
              <p:nvPr>
                <p:ph idx="1"/>
              </p:nvPr>
            </p:nvSpPr>
            <p:spPr>
              <a:xfrm>
                <a:off x="2461529" y="1327547"/>
                <a:ext cx="9043083" cy="4583675"/>
              </a:xfrm>
              <a:blipFill>
                <a:blip r:embed="rId2"/>
                <a:stretch>
                  <a:fillRect l="-472" t="-798"/>
                </a:stretch>
              </a:blipFill>
            </p:spPr>
            <p:txBody>
              <a:bodyPr/>
              <a:lstStyle/>
              <a:p>
                <a:r>
                  <a:rPr lang="hu-HU">
                    <a:noFill/>
                  </a:rPr>
                  <a:t> </a:t>
                </a:r>
              </a:p>
            </p:txBody>
          </p:sp>
        </mc:Fallback>
      </mc:AlternateContent>
      <p:pic>
        <p:nvPicPr>
          <p:cNvPr id="7" name="Tartalom helye 4" descr="A képen férfi látható&#10;&#10;Automatikusan generált leírás">
            <a:extLst>
              <a:ext uri="{FF2B5EF4-FFF2-40B4-BE49-F238E27FC236}">
                <a16:creationId xmlns:a16="http://schemas.microsoft.com/office/drawing/2014/main" id="{2AA0B0DF-ABC4-4A5A-9A08-8FC189C6C878}"/>
              </a:ext>
            </a:extLst>
          </p:cNvPr>
          <p:cNvPicPr>
            <a:picLocks noChangeAspect="1"/>
          </p:cNvPicPr>
          <p:nvPr/>
        </p:nvPicPr>
        <p:blipFill>
          <a:blip r:embed="rId3"/>
          <a:stretch>
            <a:fillRect/>
          </a:stretch>
        </p:blipFill>
        <p:spPr>
          <a:xfrm>
            <a:off x="109935" y="1327547"/>
            <a:ext cx="1154906" cy="1154906"/>
          </a:xfrm>
          <a:prstGeom prst="rect">
            <a:avLst/>
          </a:prstGeom>
        </p:spPr>
      </p:pic>
      <p:pic>
        <p:nvPicPr>
          <p:cNvPr id="8" name="Kép 7">
            <a:extLst>
              <a:ext uri="{FF2B5EF4-FFF2-40B4-BE49-F238E27FC236}">
                <a16:creationId xmlns:a16="http://schemas.microsoft.com/office/drawing/2014/main" id="{BB840403-E6B6-496F-A238-F0B03CBF58BF}"/>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r="71850"/>
          <a:stretch/>
        </p:blipFill>
        <p:spPr>
          <a:xfrm>
            <a:off x="11302837" y="6003188"/>
            <a:ext cx="631142" cy="637018"/>
          </a:xfrm>
          <a:prstGeom prst="rect">
            <a:avLst/>
          </a:prstGeom>
        </p:spPr>
      </p:pic>
      <p:cxnSp>
        <p:nvCxnSpPr>
          <p:cNvPr id="17" name="Egyenes összekötő 16">
            <a:extLst>
              <a:ext uri="{FF2B5EF4-FFF2-40B4-BE49-F238E27FC236}">
                <a16:creationId xmlns:a16="http://schemas.microsoft.com/office/drawing/2014/main" id="{895F029C-E105-4801-8D18-A972635F9C5D}"/>
              </a:ext>
            </a:extLst>
          </p:cNvPr>
          <p:cNvCxnSpPr/>
          <p:nvPr/>
        </p:nvCxnSpPr>
        <p:spPr>
          <a:xfrm>
            <a:off x="4840941" y="4455459"/>
            <a:ext cx="599981" cy="349323"/>
          </a:xfrm>
          <a:prstGeom prst="line">
            <a:avLst/>
          </a:prstGeom>
          <a:ln>
            <a:solidFill>
              <a:schemeClr val="bg1"/>
            </a:solidFill>
          </a:ln>
        </p:spPr>
        <p:style>
          <a:lnRef idx="1">
            <a:schemeClr val="dk1"/>
          </a:lnRef>
          <a:fillRef idx="0">
            <a:schemeClr val="dk1"/>
          </a:fillRef>
          <a:effectRef idx="0">
            <a:schemeClr val="dk1"/>
          </a:effectRef>
          <a:fontRef idx="minor">
            <a:schemeClr val="tx1"/>
          </a:fontRef>
        </p:style>
      </p:cxnSp>
      <mc:AlternateContent xmlns:mc="http://schemas.openxmlformats.org/markup-compatibility/2006" xmlns:a14="http://schemas.microsoft.com/office/drawing/2010/main">
        <mc:Choice Requires="a14">
          <p:graphicFrame>
            <p:nvGraphicFramePr>
              <p:cNvPr id="3" name="Táblázat 3">
                <a:extLst>
                  <a:ext uri="{FF2B5EF4-FFF2-40B4-BE49-F238E27FC236}">
                    <a16:creationId xmlns:a16="http://schemas.microsoft.com/office/drawing/2014/main" id="{514DC36D-45D7-4F83-9FA6-05F352D2E4B4}"/>
                  </a:ext>
                </a:extLst>
              </p:cNvPr>
              <p:cNvGraphicFramePr>
                <a:graphicFrameLocks noGrp="1"/>
              </p:cNvGraphicFramePr>
              <p:nvPr>
                <p:extLst>
                  <p:ext uri="{D42A27DB-BD31-4B8C-83A1-F6EECF244321}">
                    <p14:modId xmlns:p14="http://schemas.microsoft.com/office/powerpoint/2010/main" val="4036226314"/>
                  </p:ext>
                </p:extLst>
              </p:nvPr>
            </p:nvGraphicFramePr>
            <p:xfrm>
              <a:off x="2910677" y="3104323"/>
              <a:ext cx="4688840" cy="2426130"/>
            </p:xfrm>
            <a:graphic>
              <a:graphicData uri="http://schemas.openxmlformats.org/drawingml/2006/table">
                <a:tbl>
                  <a:tblPr firstRow="1" bandRow="1">
                    <a:tableStyleId>{5C22544A-7EE6-4342-B048-85BDC9FD1C3A}</a:tableStyleId>
                  </a:tblPr>
                  <a:tblGrid>
                    <a:gridCol w="937768">
                      <a:extLst>
                        <a:ext uri="{9D8B030D-6E8A-4147-A177-3AD203B41FA5}">
                          <a16:colId xmlns:a16="http://schemas.microsoft.com/office/drawing/2014/main" val="3798193747"/>
                        </a:ext>
                      </a:extLst>
                    </a:gridCol>
                    <a:gridCol w="937768">
                      <a:extLst>
                        <a:ext uri="{9D8B030D-6E8A-4147-A177-3AD203B41FA5}">
                          <a16:colId xmlns:a16="http://schemas.microsoft.com/office/drawing/2014/main" val="1897195471"/>
                        </a:ext>
                      </a:extLst>
                    </a:gridCol>
                    <a:gridCol w="937768">
                      <a:extLst>
                        <a:ext uri="{9D8B030D-6E8A-4147-A177-3AD203B41FA5}">
                          <a16:colId xmlns:a16="http://schemas.microsoft.com/office/drawing/2014/main" val="594265739"/>
                        </a:ext>
                      </a:extLst>
                    </a:gridCol>
                    <a:gridCol w="937768">
                      <a:extLst>
                        <a:ext uri="{9D8B030D-6E8A-4147-A177-3AD203B41FA5}">
                          <a16:colId xmlns:a16="http://schemas.microsoft.com/office/drawing/2014/main" val="787575791"/>
                        </a:ext>
                      </a:extLst>
                    </a:gridCol>
                    <a:gridCol w="937768">
                      <a:extLst>
                        <a:ext uri="{9D8B030D-6E8A-4147-A177-3AD203B41FA5}">
                          <a16:colId xmlns:a16="http://schemas.microsoft.com/office/drawing/2014/main" val="504457025"/>
                        </a:ext>
                      </a:extLst>
                    </a:gridCol>
                  </a:tblGrid>
                  <a:tr h="485226">
                    <a:tc>
                      <a:txBody>
                        <a:bodyPr/>
                        <a:lstStyle/>
                        <a:p>
                          <a:pPr algn="ctr" fontAlgn="ctr"/>
                          <a:r>
                            <a:rPr lang="hu-HU" sz="1100" b="0" i="0" u="none" strike="noStrike" dirty="0">
                              <a:solidFill>
                                <a:schemeClr val="bg1"/>
                              </a:solidFill>
                              <a:effectLst/>
                              <a:latin typeface="Calibri" panose="020F0502020204030204" pitchFamily="34" charset="0"/>
                            </a:rPr>
                            <a:t> </a:t>
                          </a:r>
                        </a:p>
                      </a:txBody>
                      <a:tcPr marL="9525" marR="9525" marT="9525" marB="0" anchor="ctr"/>
                    </a:tc>
                    <a:tc>
                      <a:txBody>
                        <a:bodyPr/>
                        <a:lstStyle/>
                        <a:p>
                          <a:pPr algn="ctr" fontAlgn="ctr"/>
                          <a:r>
                            <a:rPr lang="hu-HU" sz="1100" b="1" i="0" u="none" strike="noStrike" dirty="0">
                              <a:solidFill>
                                <a:schemeClr val="bg1"/>
                              </a:solidFill>
                              <a:effectLst/>
                              <a:latin typeface="Calibri" panose="020F0502020204030204" pitchFamily="34" charset="0"/>
                            </a:rPr>
                            <a:t>1. munka</a:t>
                          </a:r>
                        </a:p>
                      </a:txBody>
                      <a:tcPr marL="9525" marR="9525" marT="9525" marB="0" anchor="ctr"/>
                    </a:tc>
                    <a:tc>
                      <a:txBody>
                        <a:bodyPr/>
                        <a:lstStyle/>
                        <a:p>
                          <a:pPr algn="ctr" fontAlgn="ctr"/>
                          <a:r>
                            <a:rPr lang="hu-HU" sz="1100" b="1" i="0" u="none" strike="noStrike" dirty="0">
                              <a:solidFill>
                                <a:schemeClr val="bg1"/>
                              </a:solidFill>
                              <a:effectLst/>
                              <a:latin typeface="Calibri" panose="020F0502020204030204" pitchFamily="34" charset="0"/>
                            </a:rPr>
                            <a:t>2.</a:t>
                          </a:r>
                          <a:r>
                            <a:rPr lang="hu-HU" sz="700" b="1" i="0" u="none" strike="noStrike" dirty="0">
                              <a:solidFill>
                                <a:schemeClr val="bg1"/>
                              </a:solidFill>
                              <a:effectLst/>
                              <a:latin typeface="Times New Roman" panose="02020603050405020304" pitchFamily="18" charset="0"/>
                            </a:rPr>
                            <a:t> </a:t>
                          </a:r>
                          <a:r>
                            <a:rPr lang="hu-HU" sz="1100" b="1" i="0" u="none" strike="noStrike" dirty="0">
                              <a:solidFill>
                                <a:schemeClr val="bg1"/>
                              </a:solidFill>
                              <a:effectLst/>
                              <a:latin typeface="Calibri" panose="020F0502020204030204" pitchFamily="34" charset="0"/>
                            </a:rPr>
                            <a:t>munka</a:t>
                          </a:r>
                        </a:p>
                      </a:txBody>
                      <a:tcPr marL="9525" marR="9525" marT="9525" marB="0" anchor="ctr"/>
                    </a:tc>
                    <a:tc>
                      <a:txBody>
                        <a:bodyPr/>
                        <a:lstStyle/>
                        <a:p>
                          <a:pPr algn="ctr" fontAlgn="ctr"/>
                          <a:r>
                            <a:rPr lang="hu-HU" sz="1100" b="1" i="0" u="none" strike="noStrike" dirty="0">
                              <a:solidFill>
                                <a:schemeClr val="bg1"/>
                              </a:solidFill>
                              <a:effectLst/>
                              <a:latin typeface="Calibri" panose="020F0502020204030204" pitchFamily="34" charset="0"/>
                            </a:rPr>
                            <a:t>3.</a:t>
                          </a:r>
                          <a:r>
                            <a:rPr lang="hu-HU" sz="700" b="1" i="0" u="none" strike="noStrike" dirty="0">
                              <a:solidFill>
                                <a:schemeClr val="bg1"/>
                              </a:solidFill>
                              <a:effectLst/>
                              <a:latin typeface="Times New Roman" panose="02020603050405020304" pitchFamily="18" charset="0"/>
                            </a:rPr>
                            <a:t> </a:t>
                          </a:r>
                          <a:r>
                            <a:rPr lang="hu-HU" sz="1100" b="1" i="0" u="none" strike="noStrike" dirty="0">
                              <a:solidFill>
                                <a:schemeClr val="bg1"/>
                              </a:solidFill>
                              <a:effectLst/>
                              <a:latin typeface="Calibri" panose="020F0502020204030204" pitchFamily="34" charset="0"/>
                            </a:rPr>
                            <a:t>munka</a:t>
                          </a:r>
                        </a:p>
                      </a:txBody>
                      <a:tcPr marL="9525" marR="9525" marT="9525" marB="0" anchor="ctr"/>
                    </a:tc>
                    <a:tc>
                      <a:txBody>
                        <a:bodyPr/>
                        <a:lstStyle/>
                        <a:p>
                          <a:pPr marL="0" algn="ctr" defTabSz="457200" rtl="0" eaLnBrk="1" fontAlgn="ctr" latinLnBrk="0" hangingPunct="1"/>
                          <a:r>
                            <a:rPr lang="hu-HU" sz="1100" b="1" i="0" u="none" strike="noStrike" kern="1200">
                              <a:solidFill>
                                <a:schemeClr val="bg1"/>
                              </a:solidFill>
                              <a:effectLst/>
                              <a:latin typeface="Calibri" panose="020F0502020204030204" pitchFamily="34" charset="0"/>
                              <a:ea typeface="+mn-ea"/>
                              <a:cs typeface="+mn-cs"/>
                            </a:rPr>
                            <a:t>összeg </a:t>
                          </a:r>
                          <a:endParaRPr lang="hu-HU" sz="1100" b="1" i="0" u="none" strike="noStrike" kern="1200" dirty="0">
                            <a:solidFill>
                              <a:schemeClr val="bg1"/>
                            </a:solidFill>
                            <a:effectLst/>
                            <a:latin typeface="Calibri" panose="020F0502020204030204" pitchFamily="34" charset="0"/>
                            <a:ea typeface="+mn-ea"/>
                            <a:cs typeface="+mn-cs"/>
                          </a:endParaRPr>
                        </a:p>
                      </a:txBody>
                      <a:tcPr marL="9525" marR="9525" marT="9525" marB="0" anchor="ctr"/>
                    </a:tc>
                    <a:extLst>
                      <a:ext uri="{0D108BD9-81ED-4DB2-BD59-A6C34878D82A}">
                        <a16:rowId xmlns:a16="http://schemas.microsoft.com/office/drawing/2014/main" val="2310581853"/>
                      </a:ext>
                    </a:extLst>
                  </a:tr>
                  <a:tr h="485226">
                    <a:tc>
                      <a:txBody>
                        <a:bodyPr/>
                        <a:lstStyle/>
                        <a:p>
                          <a:pPr marL="0" algn="ctr" defTabSz="457200" rtl="0" eaLnBrk="1" fontAlgn="ctr" latinLnBrk="0" hangingPunct="1"/>
                          <a:r>
                            <a:rPr lang="hu-HU" sz="1100" b="1" i="0" u="none" strike="noStrike" kern="1200" dirty="0">
                              <a:solidFill>
                                <a:schemeClr val="bg1"/>
                              </a:solidFill>
                              <a:effectLst/>
                              <a:latin typeface="Calibri" panose="020F0502020204030204" pitchFamily="34" charset="0"/>
                              <a:ea typeface="+mn-ea"/>
                              <a:cs typeface="+mn-cs"/>
                            </a:rPr>
                            <a:t>1.  alvállalkozó</a:t>
                          </a:r>
                        </a:p>
                      </a:txBody>
                      <a:tcPr marL="9525" marR="9525" marT="9525" marB="0" anchor="ctr">
                        <a:solidFill>
                          <a:schemeClr val="accent1"/>
                        </a:solidFill>
                      </a:tcPr>
                    </a:tc>
                    <a:tc>
                      <a:txBody>
                        <a:bodyPr/>
                        <a:lstStyle/>
                        <a:p>
                          <a:pPr marL="0" algn="ctr" defTabSz="457200" rtl="0" eaLnBrk="1" latinLnBrk="0" hangingPunct="1">
                            <a:lnSpc>
                              <a:spcPct val="107000"/>
                            </a:lnSpc>
                            <a:spcAft>
                              <a:spcPts val="800"/>
                            </a:spcAft>
                          </a:pPr>
                          <a14:m>
                            <m:oMathPara xmlns:m="http://schemas.openxmlformats.org/officeDocument/2006/math">
                              <m:oMathParaPr>
                                <m:jc m:val="centerGroup"/>
                              </m:oMathParaPr>
                              <m:oMath xmlns:m="http://schemas.openxmlformats.org/officeDocument/2006/math">
                                <m:sSub>
                                  <m:sSubPr>
                                    <m:ctrlPr>
                                      <a:rPr kumimoji="0" lang="hu-HU" sz="1800" b="0" i="1" u="none" strike="noStrike" kern="1200" cap="none" spc="0" normalizeH="0" baseline="0" noProof="0" smtClean="0">
                                        <a:ln>
                                          <a:noFill/>
                                        </a:ln>
                                        <a:solidFill>
                                          <a:prstClr val="black">
                                            <a:lumMod val="75000"/>
                                            <a:lumOff val="25000"/>
                                          </a:prstClr>
                                        </a:solidFill>
                                        <a:effectLst/>
                                        <a:uLnTx/>
                                        <a:uFillTx/>
                                        <a:latin typeface="Cambria Math" panose="02040503050406030204" pitchFamily="18" charset="0"/>
                                        <a:ea typeface="+mn-ea"/>
                                        <a:cs typeface="+mn-cs"/>
                                      </a:rPr>
                                    </m:ctrlPr>
                                  </m:sSubPr>
                                  <m:e>
                                    <m:r>
                                      <a:rPr kumimoji="0" lang="hu-HU" sz="1800" b="0" i="1" u="none" strike="noStrike" kern="1200" cap="none" spc="0" normalizeH="0" baseline="0" noProof="0" smtClean="0">
                                        <a:ln>
                                          <a:noFill/>
                                        </a:ln>
                                        <a:solidFill>
                                          <a:prstClr val="black">
                                            <a:lumMod val="75000"/>
                                            <a:lumOff val="25000"/>
                                          </a:prstClr>
                                        </a:solidFill>
                                        <a:effectLst/>
                                        <a:uLnTx/>
                                        <a:uFillTx/>
                                        <a:latin typeface="Cambria Math" panose="02040503050406030204" pitchFamily="18" charset="0"/>
                                        <a:ea typeface="+mn-ea"/>
                                        <a:cs typeface="+mn-cs"/>
                                      </a:rPr>
                                      <m:t>𝑥</m:t>
                                    </m:r>
                                  </m:e>
                                  <m:sub>
                                    <m:r>
                                      <a:rPr kumimoji="0" lang="hu-HU" sz="1800" b="0" i="1" u="none" strike="noStrike" kern="1200" cap="none" spc="0" normalizeH="0" baseline="0" noProof="0" smtClean="0">
                                        <a:ln>
                                          <a:noFill/>
                                        </a:ln>
                                        <a:solidFill>
                                          <a:prstClr val="black">
                                            <a:lumMod val="75000"/>
                                            <a:lumOff val="25000"/>
                                          </a:prstClr>
                                        </a:solidFill>
                                        <a:effectLst/>
                                        <a:uLnTx/>
                                        <a:uFillTx/>
                                        <a:latin typeface="Cambria Math" panose="02040503050406030204" pitchFamily="18" charset="0"/>
                                        <a:ea typeface="+mn-ea"/>
                                        <a:cs typeface="+mn-cs"/>
                                      </a:rPr>
                                      <m:t>11</m:t>
                                    </m:r>
                                  </m:sub>
                                </m:sSub>
                              </m:oMath>
                            </m:oMathPara>
                          </a14:m>
                          <a:endParaRPr lang="hu-HU" sz="1100" b="0" kern="1200" dirty="0">
                            <a:solidFill>
                              <a:schemeClr val="tx1"/>
                            </a:solidFill>
                            <a:effectLst/>
                            <a:latin typeface="+mn-lt"/>
                            <a:ea typeface="+mn-ea"/>
                            <a:cs typeface="+mn-cs"/>
                          </a:endParaRPr>
                        </a:p>
                      </a:txBody>
                      <a:tcPr marL="44450" marR="44450" marT="0" marB="0" anchor="ctr">
                        <a:solidFill>
                          <a:schemeClr val="accent1">
                            <a:lumMod val="20000"/>
                            <a:lumOff val="80000"/>
                          </a:schemeClr>
                        </a:solidFill>
                      </a:tcPr>
                    </a:tc>
                    <a:tc>
                      <a:txBody>
                        <a:bodyPr/>
                        <a:lstStyle/>
                        <a:p>
                          <a:pPr marL="0" algn="ctr" defTabSz="457200" rtl="0" eaLnBrk="1" latinLnBrk="0" hangingPunct="1">
                            <a:lnSpc>
                              <a:spcPct val="107000"/>
                            </a:lnSpc>
                            <a:spcAft>
                              <a:spcPts val="800"/>
                            </a:spcAft>
                          </a:pPr>
                          <a14:m>
                            <m:oMathPara xmlns:m="http://schemas.openxmlformats.org/officeDocument/2006/math">
                              <m:oMathParaPr>
                                <m:jc m:val="centerGroup"/>
                              </m:oMathParaPr>
                              <m:oMath xmlns:m="http://schemas.openxmlformats.org/officeDocument/2006/math">
                                <m:sSub>
                                  <m:sSubPr>
                                    <m:ctrlPr>
                                      <a:rPr kumimoji="0" lang="hu-HU" sz="1800" b="0" i="1" u="none" strike="noStrike" kern="1200" cap="none" spc="0" normalizeH="0" baseline="0" noProof="0" smtClean="0">
                                        <a:ln>
                                          <a:noFill/>
                                        </a:ln>
                                        <a:solidFill>
                                          <a:prstClr val="black">
                                            <a:lumMod val="75000"/>
                                            <a:lumOff val="25000"/>
                                          </a:prstClr>
                                        </a:solidFill>
                                        <a:effectLst/>
                                        <a:uLnTx/>
                                        <a:uFillTx/>
                                        <a:latin typeface="Cambria Math" panose="02040503050406030204" pitchFamily="18" charset="0"/>
                                        <a:ea typeface="+mn-ea"/>
                                        <a:cs typeface="+mn-cs"/>
                                      </a:rPr>
                                    </m:ctrlPr>
                                  </m:sSubPr>
                                  <m:e>
                                    <m:r>
                                      <a:rPr kumimoji="0" lang="hu-HU" sz="1800" b="0" i="1" u="none" strike="noStrike" kern="1200" cap="none" spc="0" normalizeH="0" baseline="0" noProof="0" smtClean="0">
                                        <a:ln>
                                          <a:noFill/>
                                        </a:ln>
                                        <a:solidFill>
                                          <a:prstClr val="black">
                                            <a:lumMod val="75000"/>
                                            <a:lumOff val="25000"/>
                                          </a:prstClr>
                                        </a:solidFill>
                                        <a:effectLst/>
                                        <a:uLnTx/>
                                        <a:uFillTx/>
                                        <a:latin typeface="Cambria Math" panose="02040503050406030204" pitchFamily="18" charset="0"/>
                                        <a:ea typeface="+mn-ea"/>
                                        <a:cs typeface="+mn-cs"/>
                                      </a:rPr>
                                      <m:t>𝑥</m:t>
                                    </m:r>
                                  </m:e>
                                  <m:sub>
                                    <m:r>
                                      <a:rPr kumimoji="0" lang="hu-HU" sz="1800" b="0" i="1" u="none" strike="noStrike" kern="1200" cap="none" spc="0" normalizeH="0" baseline="0" noProof="0" smtClean="0">
                                        <a:ln>
                                          <a:noFill/>
                                        </a:ln>
                                        <a:solidFill>
                                          <a:prstClr val="black">
                                            <a:lumMod val="75000"/>
                                            <a:lumOff val="25000"/>
                                          </a:prstClr>
                                        </a:solidFill>
                                        <a:effectLst/>
                                        <a:uLnTx/>
                                        <a:uFillTx/>
                                        <a:latin typeface="Cambria Math" panose="02040503050406030204" pitchFamily="18" charset="0"/>
                                        <a:ea typeface="+mn-ea"/>
                                        <a:cs typeface="+mn-cs"/>
                                      </a:rPr>
                                      <m:t>12</m:t>
                                    </m:r>
                                  </m:sub>
                                </m:sSub>
                              </m:oMath>
                            </m:oMathPara>
                          </a14:m>
                          <a:endParaRPr lang="hu-HU" sz="1100" b="0" kern="1200" dirty="0">
                            <a:solidFill>
                              <a:schemeClr val="tx1"/>
                            </a:solidFill>
                            <a:effectLst/>
                            <a:latin typeface="+mn-lt"/>
                            <a:ea typeface="+mn-ea"/>
                            <a:cs typeface="+mn-cs"/>
                          </a:endParaRPr>
                        </a:p>
                      </a:txBody>
                      <a:tcPr marL="44450" marR="44450" marT="0" marB="0" anchor="ctr">
                        <a:solidFill>
                          <a:schemeClr val="accent1">
                            <a:lumMod val="20000"/>
                            <a:lumOff val="80000"/>
                          </a:schemeClr>
                        </a:solidFill>
                      </a:tcPr>
                    </a:tc>
                    <a:tc>
                      <a:txBody>
                        <a:bodyPr/>
                        <a:lstStyle/>
                        <a:p>
                          <a:pPr marL="0" algn="ctr" defTabSz="457200" rtl="0" eaLnBrk="1" latinLnBrk="0" hangingPunct="1">
                            <a:lnSpc>
                              <a:spcPct val="107000"/>
                            </a:lnSpc>
                            <a:spcAft>
                              <a:spcPts val="800"/>
                            </a:spcAft>
                          </a:pPr>
                          <a14:m>
                            <m:oMathPara xmlns:m="http://schemas.openxmlformats.org/officeDocument/2006/math">
                              <m:oMathParaPr>
                                <m:jc m:val="centerGroup"/>
                              </m:oMathParaPr>
                              <m:oMath xmlns:m="http://schemas.openxmlformats.org/officeDocument/2006/math">
                                <m:sSub>
                                  <m:sSubPr>
                                    <m:ctrlPr>
                                      <a:rPr kumimoji="0" lang="hu-HU" sz="1800" b="0" i="1" u="none" strike="noStrike" kern="1200" cap="none" spc="0" normalizeH="0" baseline="0" noProof="0" smtClean="0">
                                        <a:ln>
                                          <a:noFill/>
                                        </a:ln>
                                        <a:solidFill>
                                          <a:prstClr val="black">
                                            <a:lumMod val="75000"/>
                                            <a:lumOff val="25000"/>
                                          </a:prstClr>
                                        </a:solidFill>
                                        <a:effectLst/>
                                        <a:uLnTx/>
                                        <a:uFillTx/>
                                        <a:latin typeface="Cambria Math" panose="02040503050406030204" pitchFamily="18" charset="0"/>
                                        <a:ea typeface="+mn-ea"/>
                                        <a:cs typeface="+mn-cs"/>
                                      </a:rPr>
                                    </m:ctrlPr>
                                  </m:sSubPr>
                                  <m:e>
                                    <m:r>
                                      <a:rPr kumimoji="0" lang="hu-HU" sz="1800" b="0" i="1" u="none" strike="noStrike" kern="1200" cap="none" spc="0" normalizeH="0" baseline="0" noProof="0" smtClean="0">
                                        <a:ln>
                                          <a:noFill/>
                                        </a:ln>
                                        <a:solidFill>
                                          <a:prstClr val="black">
                                            <a:lumMod val="75000"/>
                                            <a:lumOff val="25000"/>
                                          </a:prstClr>
                                        </a:solidFill>
                                        <a:effectLst/>
                                        <a:uLnTx/>
                                        <a:uFillTx/>
                                        <a:latin typeface="Cambria Math" panose="02040503050406030204" pitchFamily="18" charset="0"/>
                                        <a:ea typeface="+mn-ea"/>
                                        <a:cs typeface="+mn-cs"/>
                                      </a:rPr>
                                      <m:t>𝑥</m:t>
                                    </m:r>
                                  </m:e>
                                  <m:sub>
                                    <m:r>
                                      <a:rPr kumimoji="0" lang="hu-HU" sz="1800" b="0" i="1" u="none" strike="noStrike" kern="1200" cap="none" spc="0" normalizeH="0" baseline="0" noProof="0" smtClean="0">
                                        <a:ln>
                                          <a:noFill/>
                                        </a:ln>
                                        <a:solidFill>
                                          <a:prstClr val="black">
                                            <a:lumMod val="75000"/>
                                            <a:lumOff val="25000"/>
                                          </a:prstClr>
                                        </a:solidFill>
                                        <a:effectLst/>
                                        <a:uLnTx/>
                                        <a:uFillTx/>
                                        <a:latin typeface="Cambria Math" panose="02040503050406030204" pitchFamily="18" charset="0"/>
                                        <a:ea typeface="+mn-ea"/>
                                        <a:cs typeface="+mn-cs"/>
                                      </a:rPr>
                                      <m:t>13</m:t>
                                    </m:r>
                                  </m:sub>
                                </m:sSub>
                              </m:oMath>
                            </m:oMathPara>
                          </a14:m>
                          <a:endParaRPr lang="hu-HU" sz="1100" b="0" kern="1200" dirty="0">
                            <a:solidFill>
                              <a:schemeClr val="tx1"/>
                            </a:solidFill>
                            <a:effectLst/>
                            <a:latin typeface="+mn-lt"/>
                            <a:ea typeface="+mn-ea"/>
                            <a:cs typeface="+mn-cs"/>
                          </a:endParaRPr>
                        </a:p>
                      </a:txBody>
                      <a:tcPr marL="44450" marR="44450" marT="0" marB="0" anchor="ctr">
                        <a:solidFill>
                          <a:schemeClr val="accent1">
                            <a:lumMod val="20000"/>
                            <a:lumOff val="80000"/>
                          </a:schemeClr>
                        </a:solidFill>
                      </a:tcPr>
                    </a:tc>
                    <a:tc>
                      <a:txBody>
                        <a:bodyPr/>
                        <a:lstStyle/>
                        <a:p>
                          <a:pPr algn="ctr" fontAlgn="ctr"/>
                          <a:r>
                            <a:rPr lang="hu-HU" sz="1100" b="1" i="0" u="none" strike="noStrike" dirty="0">
                              <a:solidFill>
                                <a:schemeClr val="tx1"/>
                              </a:solidFill>
                              <a:effectLst/>
                              <a:latin typeface="Calibri" panose="020F0502020204030204" pitchFamily="34" charset="0"/>
                            </a:rPr>
                            <a:t>1</a:t>
                          </a:r>
                        </a:p>
                      </a:txBody>
                      <a:tcPr marL="9525" marR="9525" marT="9525" marB="0" anchor="ctr">
                        <a:solidFill>
                          <a:schemeClr val="accent1">
                            <a:lumMod val="40000"/>
                            <a:lumOff val="60000"/>
                          </a:schemeClr>
                        </a:solidFill>
                      </a:tcPr>
                    </a:tc>
                    <a:extLst>
                      <a:ext uri="{0D108BD9-81ED-4DB2-BD59-A6C34878D82A}">
                        <a16:rowId xmlns:a16="http://schemas.microsoft.com/office/drawing/2014/main" val="1269697755"/>
                      </a:ext>
                    </a:extLst>
                  </a:tr>
                  <a:tr h="485226">
                    <a:tc>
                      <a:txBody>
                        <a:bodyPr/>
                        <a:lstStyle/>
                        <a:p>
                          <a:pPr marL="0" algn="ctr" defTabSz="457200" rtl="0" eaLnBrk="1" fontAlgn="ctr" latinLnBrk="0" hangingPunct="1"/>
                          <a:r>
                            <a:rPr lang="hu-HU" sz="1100" b="1" i="0" u="none" strike="noStrike" kern="1200" dirty="0">
                              <a:solidFill>
                                <a:schemeClr val="bg1"/>
                              </a:solidFill>
                              <a:effectLst/>
                              <a:latin typeface="Calibri" panose="020F0502020204030204" pitchFamily="34" charset="0"/>
                              <a:ea typeface="+mn-ea"/>
                              <a:cs typeface="+mn-cs"/>
                            </a:rPr>
                            <a:t>2.  alvállalkozó</a:t>
                          </a:r>
                        </a:p>
                      </a:txBody>
                      <a:tcPr marL="9525" marR="9525" marT="9525" marB="0" anchor="ctr">
                        <a:solidFill>
                          <a:schemeClr val="accent1"/>
                        </a:solidFill>
                      </a:tcPr>
                    </a:tc>
                    <a:tc>
                      <a:txBody>
                        <a:bodyPr/>
                        <a:lstStyle/>
                        <a:p>
                          <a:pPr marL="0" algn="ctr" defTabSz="457200" rtl="0" eaLnBrk="1" latinLnBrk="0" hangingPunct="1">
                            <a:lnSpc>
                              <a:spcPct val="107000"/>
                            </a:lnSpc>
                            <a:spcAft>
                              <a:spcPts val="800"/>
                            </a:spcAft>
                          </a:pPr>
                          <a14:m>
                            <m:oMathPara xmlns:m="http://schemas.openxmlformats.org/officeDocument/2006/math">
                              <m:oMathParaPr>
                                <m:jc m:val="centerGroup"/>
                              </m:oMathParaPr>
                              <m:oMath xmlns:m="http://schemas.openxmlformats.org/officeDocument/2006/math">
                                <m:sSub>
                                  <m:sSubPr>
                                    <m:ctrlPr>
                                      <a:rPr kumimoji="0" lang="hu-HU" sz="1800" b="0" i="1" u="none" strike="noStrike" kern="1200" cap="none" spc="0" normalizeH="0" baseline="0" noProof="0" smtClean="0">
                                        <a:ln>
                                          <a:noFill/>
                                        </a:ln>
                                        <a:solidFill>
                                          <a:prstClr val="black">
                                            <a:lumMod val="75000"/>
                                            <a:lumOff val="25000"/>
                                          </a:prstClr>
                                        </a:solidFill>
                                        <a:effectLst/>
                                        <a:uLnTx/>
                                        <a:uFillTx/>
                                        <a:latin typeface="Cambria Math" panose="02040503050406030204" pitchFamily="18" charset="0"/>
                                        <a:ea typeface="+mn-ea"/>
                                        <a:cs typeface="+mn-cs"/>
                                      </a:rPr>
                                    </m:ctrlPr>
                                  </m:sSubPr>
                                  <m:e>
                                    <m:r>
                                      <a:rPr kumimoji="0" lang="hu-HU" sz="1800" b="0" i="1" u="none" strike="noStrike" kern="1200" cap="none" spc="0" normalizeH="0" baseline="0" noProof="0" smtClean="0">
                                        <a:ln>
                                          <a:noFill/>
                                        </a:ln>
                                        <a:solidFill>
                                          <a:prstClr val="black">
                                            <a:lumMod val="75000"/>
                                            <a:lumOff val="25000"/>
                                          </a:prstClr>
                                        </a:solidFill>
                                        <a:effectLst/>
                                        <a:uLnTx/>
                                        <a:uFillTx/>
                                        <a:latin typeface="Cambria Math" panose="02040503050406030204" pitchFamily="18" charset="0"/>
                                        <a:ea typeface="+mn-ea"/>
                                        <a:cs typeface="+mn-cs"/>
                                      </a:rPr>
                                      <m:t>𝑥</m:t>
                                    </m:r>
                                  </m:e>
                                  <m:sub>
                                    <m:r>
                                      <a:rPr kumimoji="0" lang="hu-HU" sz="1800" b="0" i="1" u="none" strike="noStrike" kern="1200" cap="none" spc="0" normalizeH="0" baseline="0" noProof="0" smtClean="0">
                                        <a:ln>
                                          <a:noFill/>
                                        </a:ln>
                                        <a:solidFill>
                                          <a:prstClr val="black">
                                            <a:lumMod val="75000"/>
                                            <a:lumOff val="25000"/>
                                          </a:prstClr>
                                        </a:solidFill>
                                        <a:effectLst/>
                                        <a:uLnTx/>
                                        <a:uFillTx/>
                                        <a:latin typeface="Cambria Math" panose="02040503050406030204" pitchFamily="18" charset="0"/>
                                        <a:ea typeface="+mn-ea"/>
                                        <a:cs typeface="+mn-cs"/>
                                      </a:rPr>
                                      <m:t>21</m:t>
                                    </m:r>
                                  </m:sub>
                                </m:sSub>
                              </m:oMath>
                            </m:oMathPara>
                          </a14:m>
                          <a:endParaRPr lang="hu-HU" sz="1100" b="0" kern="1200" dirty="0">
                            <a:solidFill>
                              <a:schemeClr val="tx1"/>
                            </a:solidFill>
                            <a:effectLst/>
                            <a:latin typeface="+mn-lt"/>
                            <a:ea typeface="+mn-ea"/>
                            <a:cs typeface="+mn-cs"/>
                          </a:endParaRPr>
                        </a:p>
                      </a:txBody>
                      <a:tcPr marL="44450" marR="44450" marT="0" marB="0" anchor="ctr">
                        <a:solidFill>
                          <a:schemeClr val="accent1">
                            <a:lumMod val="20000"/>
                            <a:lumOff val="80000"/>
                          </a:schemeClr>
                        </a:solidFill>
                      </a:tcPr>
                    </a:tc>
                    <a:tc>
                      <a:txBody>
                        <a:bodyPr/>
                        <a:lstStyle/>
                        <a:p>
                          <a:pPr marL="0" algn="ctr" defTabSz="457200" rtl="0" eaLnBrk="1" latinLnBrk="0" hangingPunct="1">
                            <a:lnSpc>
                              <a:spcPct val="107000"/>
                            </a:lnSpc>
                            <a:spcAft>
                              <a:spcPts val="800"/>
                            </a:spcAft>
                          </a:pPr>
                          <a14:m>
                            <m:oMathPara xmlns:m="http://schemas.openxmlformats.org/officeDocument/2006/math">
                              <m:oMathParaPr>
                                <m:jc m:val="centerGroup"/>
                              </m:oMathParaPr>
                              <m:oMath xmlns:m="http://schemas.openxmlformats.org/officeDocument/2006/math">
                                <m:sSub>
                                  <m:sSubPr>
                                    <m:ctrlPr>
                                      <a:rPr kumimoji="0" lang="hu-HU" sz="1800" b="0" i="1" u="none" strike="noStrike" kern="1200" cap="none" spc="0" normalizeH="0" baseline="0" noProof="0" smtClean="0">
                                        <a:ln>
                                          <a:noFill/>
                                        </a:ln>
                                        <a:solidFill>
                                          <a:prstClr val="black">
                                            <a:lumMod val="75000"/>
                                            <a:lumOff val="25000"/>
                                          </a:prstClr>
                                        </a:solidFill>
                                        <a:effectLst/>
                                        <a:uLnTx/>
                                        <a:uFillTx/>
                                        <a:latin typeface="Cambria Math" panose="02040503050406030204" pitchFamily="18" charset="0"/>
                                        <a:ea typeface="+mn-ea"/>
                                        <a:cs typeface="+mn-cs"/>
                                      </a:rPr>
                                    </m:ctrlPr>
                                  </m:sSubPr>
                                  <m:e>
                                    <m:r>
                                      <a:rPr kumimoji="0" lang="hu-HU" sz="1800" b="0" i="1" u="none" strike="noStrike" kern="1200" cap="none" spc="0" normalizeH="0" baseline="0" noProof="0" smtClean="0">
                                        <a:ln>
                                          <a:noFill/>
                                        </a:ln>
                                        <a:solidFill>
                                          <a:prstClr val="black">
                                            <a:lumMod val="75000"/>
                                            <a:lumOff val="25000"/>
                                          </a:prstClr>
                                        </a:solidFill>
                                        <a:effectLst/>
                                        <a:uLnTx/>
                                        <a:uFillTx/>
                                        <a:latin typeface="Cambria Math" panose="02040503050406030204" pitchFamily="18" charset="0"/>
                                        <a:ea typeface="+mn-ea"/>
                                        <a:cs typeface="+mn-cs"/>
                                      </a:rPr>
                                      <m:t>𝑥</m:t>
                                    </m:r>
                                  </m:e>
                                  <m:sub>
                                    <m:r>
                                      <a:rPr kumimoji="0" lang="hu-HU" sz="1800" b="0" i="1" u="none" strike="noStrike" kern="1200" cap="none" spc="0" normalizeH="0" baseline="0" noProof="0" smtClean="0">
                                        <a:ln>
                                          <a:noFill/>
                                        </a:ln>
                                        <a:solidFill>
                                          <a:prstClr val="black">
                                            <a:lumMod val="75000"/>
                                            <a:lumOff val="25000"/>
                                          </a:prstClr>
                                        </a:solidFill>
                                        <a:effectLst/>
                                        <a:uLnTx/>
                                        <a:uFillTx/>
                                        <a:latin typeface="Cambria Math" panose="02040503050406030204" pitchFamily="18" charset="0"/>
                                        <a:ea typeface="+mn-ea"/>
                                        <a:cs typeface="+mn-cs"/>
                                      </a:rPr>
                                      <m:t>22</m:t>
                                    </m:r>
                                  </m:sub>
                                </m:sSub>
                              </m:oMath>
                            </m:oMathPara>
                          </a14:m>
                          <a:endParaRPr lang="hu-HU" sz="1100" b="0" kern="1200" dirty="0">
                            <a:solidFill>
                              <a:schemeClr val="tx1"/>
                            </a:solidFill>
                            <a:effectLst/>
                            <a:latin typeface="+mn-lt"/>
                            <a:ea typeface="+mn-ea"/>
                            <a:cs typeface="+mn-cs"/>
                          </a:endParaRPr>
                        </a:p>
                      </a:txBody>
                      <a:tcPr marL="44450" marR="44450" marT="0" marB="0" anchor="ctr">
                        <a:solidFill>
                          <a:schemeClr val="accent1">
                            <a:lumMod val="20000"/>
                            <a:lumOff val="80000"/>
                          </a:schemeClr>
                        </a:solidFill>
                      </a:tcPr>
                    </a:tc>
                    <a:tc>
                      <a:txBody>
                        <a:bodyPr/>
                        <a:lstStyle/>
                        <a:p>
                          <a:pPr marL="0" algn="ctr" defTabSz="457200" rtl="0" eaLnBrk="1" latinLnBrk="0" hangingPunct="1">
                            <a:lnSpc>
                              <a:spcPct val="107000"/>
                            </a:lnSpc>
                            <a:spcAft>
                              <a:spcPts val="800"/>
                            </a:spcAft>
                          </a:pPr>
                          <a14:m>
                            <m:oMathPara xmlns:m="http://schemas.openxmlformats.org/officeDocument/2006/math">
                              <m:oMathParaPr>
                                <m:jc m:val="centerGroup"/>
                              </m:oMathParaPr>
                              <m:oMath xmlns:m="http://schemas.openxmlformats.org/officeDocument/2006/math">
                                <m:sSub>
                                  <m:sSubPr>
                                    <m:ctrlPr>
                                      <a:rPr kumimoji="0" lang="hu-HU" sz="1800" b="0" i="1" u="none" strike="noStrike" kern="1200" cap="none" spc="0" normalizeH="0" baseline="0" noProof="0" smtClean="0">
                                        <a:ln>
                                          <a:noFill/>
                                        </a:ln>
                                        <a:solidFill>
                                          <a:prstClr val="black">
                                            <a:lumMod val="75000"/>
                                            <a:lumOff val="25000"/>
                                          </a:prstClr>
                                        </a:solidFill>
                                        <a:effectLst/>
                                        <a:uLnTx/>
                                        <a:uFillTx/>
                                        <a:latin typeface="Cambria Math" panose="02040503050406030204" pitchFamily="18" charset="0"/>
                                        <a:ea typeface="+mn-ea"/>
                                        <a:cs typeface="+mn-cs"/>
                                      </a:rPr>
                                    </m:ctrlPr>
                                  </m:sSubPr>
                                  <m:e>
                                    <m:r>
                                      <a:rPr kumimoji="0" lang="hu-HU" sz="1800" b="0" i="1" u="none" strike="noStrike" kern="1200" cap="none" spc="0" normalizeH="0" baseline="0" noProof="0" smtClean="0">
                                        <a:ln>
                                          <a:noFill/>
                                        </a:ln>
                                        <a:solidFill>
                                          <a:prstClr val="black">
                                            <a:lumMod val="75000"/>
                                            <a:lumOff val="25000"/>
                                          </a:prstClr>
                                        </a:solidFill>
                                        <a:effectLst/>
                                        <a:uLnTx/>
                                        <a:uFillTx/>
                                        <a:latin typeface="Cambria Math" panose="02040503050406030204" pitchFamily="18" charset="0"/>
                                        <a:ea typeface="+mn-ea"/>
                                        <a:cs typeface="+mn-cs"/>
                                      </a:rPr>
                                      <m:t>𝑥</m:t>
                                    </m:r>
                                  </m:e>
                                  <m:sub>
                                    <m:r>
                                      <a:rPr kumimoji="0" lang="hu-HU" sz="1800" b="0" i="1" u="none" strike="noStrike" kern="1200" cap="none" spc="0" normalizeH="0" baseline="0" noProof="0" smtClean="0">
                                        <a:ln>
                                          <a:noFill/>
                                        </a:ln>
                                        <a:solidFill>
                                          <a:prstClr val="black">
                                            <a:lumMod val="75000"/>
                                            <a:lumOff val="25000"/>
                                          </a:prstClr>
                                        </a:solidFill>
                                        <a:effectLst/>
                                        <a:uLnTx/>
                                        <a:uFillTx/>
                                        <a:latin typeface="Cambria Math" panose="02040503050406030204" pitchFamily="18" charset="0"/>
                                        <a:ea typeface="+mn-ea"/>
                                        <a:cs typeface="+mn-cs"/>
                                      </a:rPr>
                                      <m:t>23</m:t>
                                    </m:r>
                                  </m:sub>
                                </m:sSub>
                              </m:oMath>
                            </m:oMathPara>
                          </a14:m>
                          <a:endParaRPr lang="hu-HU" sz="1100" b="0" kern="1200" dirty="0">
                            <a:solidFill>
                              <a:schemeClr val="tx1"/>
                            </a:solidFill>
                            <a:effectLst/>
                            <a:latin typeface="+mn-lt"/>
                            <a:ea typeface="+mn-ea"/>
                            <a:cs typeface="+mn-cs"/>
                          </a:endParaRPr>
                        </a:p>
                      </a:txBody>
                      <a:tcPr marL="44450" marR="44450" marT="0" marB="0" anchor="ctr">
                        <a:solidFill>
                          <a:schemeClr val="accent1">
                            <a:lumMod val="20000"/>
                            <a:lumOff val="80000"/>
                          </a:schemeClr>
                        </a:solidFill>
                      </a:tcPr>
                    </a:tc>
                    <a:tc>
                      <a:txBody>
                        <a:bodyPr/>
                        <a:lstStyle/>
                        <a:p>
                          <a:pPr algn="ctr" fontAlgn="ctr"/>
                          <a:r>
                            <a:rPr lang="hu-HU" sz="1100" b="1" i="0" u="none" strike="noStrike" dirty="0">
                              <a:solidFill>
                                <a:schemeClr val="tx1"/>
                              </a:solidFill>
                              <a:effectLst/>
                              <a:latin typeface="Calibri" panose="020F0502020204030204" pitchFamily="34" charset="0"/>
                            </a:rPr>
                            <a:t>1</a:t>
                          </a:r>
                        </a:p>
                      </a:txBody>
                      <a:tcPr marL="9525" marR="9525" marT="9525" marB="0" anchor="ctr">
                        <a:solidFill>
                          <a:schemeClr val="accent1">
                            <a:lumMod val="40000"/>
                            <a:lumOff val="60000"/>
                          </a:schemeClr>
                        </a:solidFill>
                      </a:tcPr>
                    </a:tc>
                    <a:extLst>
                      <a:ext uri="{0D108BD9-81ED-4DB2-BD59-A6C34878D82A}">
                        <a16:rowId xmlns:a16="http://schemas.microsoft.com/office/drawing/2014/main" val="2254142431"/>
                      </a:ext>
                    </a:extLst>
                  </a:tr>
                  <a:tr h="485226">
                    <a:tc>
                      <a:txBody>
                        <a:bodyPr/>
                        <a:lstStyle/>
                        <a:p>
                          <a:pPr marL="0" algn="ctr" defTabSz="457200" rtl="0" eaLnBrk="1" fontAlgn="ctr" latinLnBrk="0" hangingPunct="1"/>
                          <a:r>
                            <a:rPr lang="hu-HU" sz="1100" b="1" i="0" u="none" strike="noStrike" kern="1200" dirty="0">
                              <a:solidFill>
                                <a:schemeClr val="bg1"/>
                              </a:solidFill>
                              <a:effectLst/>
                              <a:latin typeface="Calibri" panose="020F0502020204030204" pitchFamily="34" charset="0"/>
                              <a:ea typeface="+mn-ea"/>
                              <a:cs typeface="+mn-cs"/>
                            </a:rPr>
                            <a:t>3.  alvállalkozó</a:t>
                          </a:r>
                        </a:p>
                      </a:txBody>
                      <a:tcPr marL="9525" marR="9525" marT="9525" marB="0" anchor="ctr">
                        <a:solidFill>
                          <a:schemeClr val="accent1"/>
                        </a:solidFill>
                      </a:tcPr>
                    </a:tc>
                    <a:tc>
                      <a:txBody>
                        <a:bodyPr/>
                        <a:lstStyle/>
                        <a:p>
                          <a:pPr marL="0" algn="ctr" defTabSz="457200" rtl="0" eaLnBrk="1" latinLnBrk="0" hangingPunct="1">
                            <a:lnSpc>
                              <a:spcPct val="107000"/>
                            </a:lnSpc>
                            <a:spcAft>
                              <a:spcPts val="800"/>
                            </a:spcAft>
                          </a:pPr>
                          <a14:m>
                            <m:oMathPara xmlns:m="http://schemas.openxmlformats.org/officeDocument/2006/math">
                              <m:oMathParaPr>
                                <m:jc m:val="centerGroup"/>
                              </m:oMathParaPr>
                              <m:oMath xmlns:m="http://schemas.openxmlformats.org/officeDocument/2006/math">
                                <m:sSub>
                                  <m:sSubPr>
                                    <m:ctrlPr>
                                      <a:rPr kumimoji="0" lang="hu-HU" sz="1800" b="0" i="1" u="none" strike="noStrike" kern="1200" cap="none" spc="0" normalizeH="0" baseline="0" noProof="0" smtClean="0">
                                        <a:ln>
                                          <a:noFill/>
                                        </a:ln>
                                        <a:solidFill>
                                          <a:prstClr val="black">
                                            <a:lumMod val="75000"/>
                                            <a:lumOff val="25000"/>
                                          </a:prstClr>
                                        </a:solidFill>
                                        <a:effectLst/>
                                        <a:uLnTx/>
                                        <a:uFillTx/>
                                        <a:latin typeface="Cambria Math" panose="02040503050406030204" pitchFamily="18" charset="0"/>
                                        <a:ea typeface="+mn-ea"/>
                                        <a:cs typeface="+mn-cs"/>
                                      </a:rPr>
                                    </m:ctrlPr>
                                  </m:sSubPr>
                                  <m:e>
                                    <m:r>
                                      <a:rPr kumimoji="0" lang="hu-HU" sz="1800" b="0" i="1" u="none" strike="noStrike" kern="1200" cap="none" spc="0" normalizeH="0" baseline="0" noProof="0" smtClean="0">
                                        <a:ln>
                                          <a:noFill/>
                                        </a:ln>
                                        <a:solidFill>
                                          <a:prstClr val="black">
                                            <a:lumMod val="75000"/>
                                            <a:lumOff val="25000"/>
                                          </a:prstClr>
                                        </a:solidFill>
                                        <a:effectLst/>
                                        <a:uLnTx/>
                                        <a:uFillTx/>
                                        <a:latin typeface="Cambria Math" panose="02040503050406030204" pitchFamily="18" charset="0"/>
                                        <a:ea typeface="+mn-ea"/>
                                        <a:cs typeface="+mn-cs"/>
                                      </a:rPr>
                                      <m:t>𝑥</m:t>
                                    </m:r>
                                  </m:e>
                                  <m:sub>
                                    <m:r>
                                      <a:rPr kumimoji="0" lang="hu-HU" sz="1800" b="0" i="1" u="none" strike="noStrike" kern="1200" cap="none" spc="0" normalizeH="0" baseline="0" noProof="0" smtClean="0">
                                        <a:ln>
                                          <a:noFill/>
                                        </a:ln>
                                        <a:solidFill>
                                          <a:prstClr val="black">
                                            <a:lumMod val="75000"/>
                                            <a:lumOff val="25000"/>
                                          </a:prstClr>
                                        </a:solidFill>
                                        <a:effectLst/>
                                        <a:uLnTx/>
                                        <a:uFillTx/>
                                        <a:latin typeface="Cambria Math" panose="02040503050406030204" pitchFamily="18" charset="0"/>
                                        <a:ea typeface="+mn-ea"/>
                                        <a:cs typeface="+mn-cs"/>
                                      </a:rPr>
                                      <m:t>31</m:t>
                                    </m:r>
                                  </m:sub>
                                </m:sSub>
                              </m:oMath>
                            </m:oMathPara>
                          </a14:m>
                          <a:endParaRPr lang="hu-HU" sz="1100" b="0" kern="1200" dirty="0">
                            <a:solidFill>
                              <a:schemeClr val="tx1"/>
                            </a:solidFill>
                            <a:effectLst/>
                            <a:latin typeface="+mn-lt"/>
                            <a:ea typeface="+mn-ea"/>
                            <a:cs typeface="+mn-cs"/>
                          </a:endParaRPr>
                        </a:p>
                      </a:txBody>
                      <a:tcPr marL="44450" marR="44450" marT="0" marB="0" anchor="ctr">
                        <a:solidFill>
                          <a:schemeClr val="accent1">
                            <a:lumMod val="20000"/>
                            <a:lumOff val="80000"/>
                          </a:schemeClr>
                        </a:solidFill>
                      </a:tcPr>
                    </a:tc>
                    <a:tc>
                      <a:txBody>
                        <a:bodyPr/>
                        <a:lstStyle/>
                        <a:p>
                          <a:pPr marL="0" algn="ctr" defTabSz="457200" rtl="0" eaLnBrk="1" latinLnBrk="0" hangingPunct="1">
                            <a:lnSpc>
                              <a:spcPct val="107000"/>
                            </a:lnSpc>
                            <a:spcAft>
                              <a:spcPts val="800"/>
                            </a:spcAft>
                          </a:pPr>
                          <a14:m>
                            <m:oMathPara xmlns:m="http://schemas.openxmlformats.org/officeDocument/2006/math">
                              <m:oMathParaPr>
                                <m:jc m:val="centerGroup"/>
                              </m:oMathParaPr>
                              <m:oMath xmlns:m="http://schemas.openxmlformats.org/officeDocument/2006/math">
                                <m:sSub>
                                  <m:sSubPr>
                                    <m:ctrlPr>
                                      <a:rPr kumimoji="0" lang="hu-HU" sz="1800" b="0" i="1" u="none" strike="noStrike" kern="1200" cap="none" spc="0" normalizeH="0" baseline="0" noProof="0" smtClean="0">
                                        <a:ln>
                                          <a:noFill/>
                                        </a:ln>
                                        <a:solidFill>
                                          <a:prstClr val="black">
                                            <a:lumMod val="75000"/>
                                            <a:lumOff val="25000"/>
                                          </a:prstClr>
                                        </a:solidFill>
                                        <a:effectLst/>
                                        <a:uLnTx/>
                                        <a:uFillTx/>
                                        <a:latin typeface="Cambria Math" panose="02040503050406030204" pitchFamily="18" charset="0"/>
                                        <a:ea typeface="+mn-ea"/>
                                        <a:cs typeface="+mn-cs"/>
                                      </a:rPr>
                                    </m:ctrlPr>
                                  </m:sSubPr>
                                  <m:e>
                                    <m:r>
                                      <a:rPr kumimoji="0" lang="hu-HU" sz="1800" b="0" i="1" u="none" strike="noStrike" kern="1200" cap="none" spc="0" normalizeH="0" baseline="0" noProof="0" smtClean="0">
                                        <a:ln>
                                          <a:noFill/>
                                        </a:ln>
                                        <a:solidFill>
                                          <a:prstClr val="black">
                                            <a:lumMod val="75000"/>
                                            <a:lumOff val="25000"/>
                                          </a:prstClr>
                                        </a:solidFill>
                                        <a:effectLst/>
                                        <a:uLnTx/>
                                        <a:uFillTx/>
                                        <a:latin typeface="Cambria Math" panose="02040503050406030204" pitchFamily="18" charset="0"/>
                                        <a:ea typeface="+mn-ea"/>
                                        <a:cs typeface="+mn-cs"/>
                                      </a:rPr>
                                      <m:t>𝑥</m:t>
                                    </m:r>
                                  </m:e>
                                  <m:sub>
                                    <m:r>
                                      <a:rPr kumimoji="0" lang="hu-HU" sz="1800" b="0" i="1" u="none" strike="noStrike" kern="1200" cap="none" spc="0" normalizeH="0" baseline="0" noProof="0" smtClean="0">
                                        <a:ln>
                                          <a:noFill/>
                                        </a:ln>
                                        <a:solidFill>
                                          <a:prstClr val="black">
                                            <a:lumMod val="75000"/>
                                            <a:lumOff val="25000"/>
                                          </a:prstClr>
                                        </a:solidFill>
                                        <a:effectLst/>
                                        <a:uLnTx/>
                                        <a:uFillTx/>
                                        <a:latin typeface="Cambria Math" panose="02040503050406030204" pitchFamily="18" charset="0"/>
                                        <a:ea typeface="+mn-ea"/>
                                        <a:cs typeface="+mn-cs"/>
                                      </a:rPr>
                                      <m:t>32</m:t>
                                    </m:r>
                                  </m:sub>
                                </m:sSub>
                              </m:oMath>
                            </m:oMathPara>
                          </a14:m>
                          <a:endParaRPr lang="hu-HU" sz="1100" b="0" kern="1200" dirty="0">
                            <a:solidFill>
                              <a:schemeClr val="tx1"/>
                            </a:solidFill>
                            <a:effectLst/>
                            <a:latin typeface="+mn-lt"/>
                            <a:ea typeface="+mn-ea"/>
                            <a:cs typeface="+mn-cs"/>
                          </a:endParaRPr>
                        </a:p>
                      </a:txBody>
                      <a:tcPr marL="44450" marR="44450" marT="0" marB="0" anchor="ctr">
                        <a:solidFill>
                          <a:schemeClr val="accent1">
                            <a:lumMod val="20000"/>
                            <a:lumOff val="80000"/>
                          </a:schemeClr>
                        </a:solidFill>
                      </a:tcPr>
                    </a:tc>
                    <a:tc>
                      <a:txBody>
                        <a:bodyPr/>
                        <a:lstStyle/>
                        <a:p>
                          <a:pPr marL="0" algn="ctr" defTabSz="457200" rtl="0" eaLnBrk="1" latinLnBrk="0" hangingPunct="1">
                            <a:lnSpc>
                              <a:spcPct val="107000"/>
                            </a:lnSpc>
                            <a:spcAft>
                              <a:spcPts val="800"/>
                            </a:spcAft>
                          </a:pPr>
                          <a14:m>
                            <m:oMathPara xmlns:m="http://schemas.openxmlformats.org/officeDocument/2006/math">
                              <m:oMathParaPr>
                                <m:jc m:val="centerGroup"/>
                              </m:oMathParaPr>
                              <m:oMath xmlns:m="http://schemas.openxmlformats.org/officeDocument/2006/math">
                                <m:sSub>
                                  <m:sSubPr>
                                    <m:ctrlPr>
                                      <a:rPr kumimoji="0" lang="hu-HU" sz="1800" b="0" i="1" u="none" strike="noStrike" kern="1200" cap="none" spc="0" normalizeH="0" baseline="0" noProof="0" smtClean="0">
                                        <a:ln>
                                          <a:noFill/>
                                        </a:ln>
                                        <a:solidFill>
                                          <a:prstClr val="black">
                                            <a:lumMod val="75000"/>
                                            <a:lumOff val="25000"/>
                                          </a:prstClr>
                                        </a:solidFill>
                                        <a:effectLst/>
                                        <a:uLnTx/>
                                        <a:uFillTx/>
                                        <a:latin typeface="Cambria Math" panose="02040503050406030204" pitchFamily="18" charset="0"/>
                                        <a:ea typeface="+mn-ea"/>
                                        <a:cs typeface="+mn-cs"/>
                                      </a:rPr>
                                    </m:ctrlPr>
                                  </m:sSubPr>
                                  <m:e>
                                    <m:r>
                                      <a:rPr kumimoji="0" lang="hu-HU" sz="1800" b="0" i="1" u="none" strike="noStrike" kern="1200" cap="none" spc="0" normalizeH="0" baseline="0" noProof="0" smtClean="0">
                                        <a:ln>
                                          <a:noFill/>
                                        </a:ln>
                                        <a:solidFill>
                                          <a:prstClr val="black">
                                            <a:lumMod val="75000"/>
                                            <a:lumOff val="25000"/>
                                          </a:prstClr>
                                        </a:solidFill>
                                        <a:effectLst/>
                                        <a:uLnTx/>
                                        <a:uFillTx/>
                                        <a:latin typeface="Cambria Math" panose="02040503050406030204" pitchFamily="18" charset="0"/>
                                        <a:ea typeface="+mn-ea"/>
                                        <a:cs typeface="+mn-cs"/>
                                      </a:rPr>
                                      <m:t>𝑥</m:t>
                                    </m:r>
                                  </m:e>
                                  <m:sub>
                                    <m:r>
                                      <a:rPr kumimoji="0" lang="hu-HU" sz="1800" b="0" i="1" u="none" strike="noStrike" kern="1200" cap="none" spc="0" normalizeH="0" baseline="0" noProof="0" smtClean="0">
                                        <a:ln>
                                          <a:noFill/>
                                        </a:ln>
                                        <a:solidFill>
                                          <a:prstClr val="black">
                                            <a:lumMod val="75000"/>
                                            <a:lumOff val="25000"/>
                                          </a:prstClr>
                                        </a:solidFill>
                                        <a:effectLst/>
                                        <a:uLnTx/>
                                        <a:uFillTx/>
                                        <a:latin typeface="Cambria Math" panose="02040503050406030204" pitchFamily="18" charset="0"/>
                                        <a:ea typeface="+mn-ea"/>
                                        <a:cs typeface="+mn-cs"/>
                                      </a:rPr>
                                      <m:t>33</m:t>
                                    </m:r>
                                  </m:sub>
                                </m:sSub>
                              </m:oMath>
                            </m:oMathPara>
                          </a14:m>
                          <a:endParaRPr lang="hu-HU" sz="1100" b="0" kern="1200" dirty="0">
                            <a:solidFill>
                              <a:schemeClr val="tx1"/>
                            </a:solidFill>
                            <a:effectLst/>
                            <a:latin typeface="+mn-lt"/>
                            <a:ea typeface="+mn-ea"/>
                            <a:cs typeface="+mn-cs"/>
                          </a:endParaRPr>
                        </a:p>
                      </a:txBody>
                      <a:tcPr marL="44450" marR="44450" marT="0" marB="0" anchor="ctr">
                        <a:solidFill>
                          <a:schemeClr val="accent1">
                            <a:lumMod val="20000"/>
                            <a:lumOff val="80000"/>
                          </a:schemeClr>
                        </a:solidFill>
                      </a:tcPr>
                    </a:tc>
                    <a:tc>
                      <a:txBody>
                        <a:bodyPr/>
                        <a:lstStyle/>
                        <a:p>
                          <a:pPr algn="ctr" fontAlgn="ctr"/>
                          <a:r>
                            <a:rPr lang="hu-HU" sz="1100" b="1" i="0" u="none" strike="noStrike" dirty="0">
                              <a:solidFill>
                                <a:schemeClr val="tx1"/>
                              </a:solidFill>
                              <a:effectLst/>
                              <a:latin typeface="Calibri" panose="020F0502020204030204" pitchFamily="34" charset="0"/>
                            </a:rPr>
                            <a:t>1</a:t>
                          </a:r>
                        </a:p>
                      </a:txBody>
                      <a:tcPr marL="9525" marR="9525" marT="9525" marB="0" anchor="ctr">
                        <a:solidFill>
                          <a:schemeClr val="accent1">
                            <a:lumMod val="40000"/>
                            <a:lumOff val="60000"/>
                          </a:schemeClr>
                        </a:solidFill>
                      </a:tcPr>
                    </a:tc>
                    <a:extLst>
                      <a:ext uri="{0D108BD9-81ED-4DB2-BD59-A6C34878D82A}">
                        <a16:rowId xmlns:a16="http://schemas.microsoft.com/office/drawing/2014/main" val="1566881842"/>
                      </a:ext>
                    </a:extLst>
                  </a:tr>
                  <a:tr h="485226">
                    <a:tc>
                      <a:txBody>
                        <a:bodyPr/>
                        <a:lstStyle/>
                        <a:p>
                          <a:pPr algn="ctr" fontAlgn="ctr"/>
                          <a:r>
                            <a:rPr lang="hu-HU" sz="1100" b="1" i="0" u="none" strike="noStrike" kern="1200" dirty="0">
                              <a:solidFill>
                                <a:schemeClr val="bg1"/>
                              </a:solidFill>
                              <a:effectLst/>
                              <a:latin typeface="Calibri" panose="020F0502020204030204" pitchFamily="34" charset="0"/>
                              <a:ea typeface="+mn-ea"/>
                              <a:cs typeface="+mn-cs"/>
                            </a:rPr>
                            <a:t>összeg </a:t>
                          </a:r>
                        </a:p>
                      </a:txBody>
                      <a:tcPr marL="9525" marR="9525" marT="9525" marB="0" anchor="ctr">
                        <a:solidFill>
                          <a:schemeClr val="accent1"/>
                        </a:solidFill>
                      </a:tcPr>
                    </a:tc>
                    <a:tc>
                      <a:txBody>
                        <a:bodyPr/>
                        <a:lstStyle/>
                        <a:p>
                          <a:pPr algn="ctr" fontAlgn="ctr"/>
                          <a:r>
                            <a:rPr lang="hu-HU" sz="1100" b="1" i="0" u="none" strike="noStrike" dirty="0">
                              <a:solidFill>
                                <a:schemeClr val="tx1"/>
                              </a:solidFill>
                              <a:effectLst/>
                              <a:latin typeface="Calibri" panose="020F0502020204030204" pitchFamily="34" charset="0"/>
                            </a:rPr>
                            <a:t>1</a:t>
                          </a:r>
                        </a:p>
                      </a:txBody>
                      <a:tcPr marL="9525" marR="9525" marT="9525" marB="0" anchor="ctr">
                        <a:solidFill>
                          <a:schemeClr val="accent1">
                            <a:lumMod val="40000"/>
                            <a:lumOff val="60000"/>
                          </a:schemeClr>
                        </a:solidFill>
                      </a:tcPr>
                    </a:tc>
                    <a:tc>
                      <a:txBody>
                        <a:bodyPr/>
                        <a:lstStyle/>
                        <a:p>
                          <a:pPr algn="ctr" fontAlgn="ctr"/>
                          <a:r>
                            <a:rPr lang="hu-HU" sz="1100" b="1" i="0" u="none" strike="noStrike" dirty="0">
                              <a:solidFill>
                                <a:schemeClr val="tx1"/>
                              </a:solidFill>
                              <a:effectLst/>
                              <a:latin typeface="Calibri" panose="020F0502020204030204" pitchFamily="34" charset="0"/>
                            </a:rPr>
                            <a:t>1</a:t>
                          </a:r>
                        </a:p>
                      </a:txBody>
                      <a:tcPr marL="9525" marR="9525" marT="9525" marB="0" anchor="ctr">
                        <a:solidFill>
                          <a:schemeClr val="accent1">
                            <a:lumMod val="40000"/>
                            <a:lumOff val="60000"/>
                          </a:schemeClr>
                        </a:solidFill>
                      </a:tcPr>
                    </a:tc>
                    <a:tc>
                      <a:txBody>
                        <a:bodyPr/>
                        <a:lstStyle/>
                        <a:p>
                          <a:pPr algn="ctr" fontAlgn="ctr"/>
                          <a:r>
                            <a:rPr lang="hu-HU" sz="1100" b="1" i="0" u="none" strike="noStrike" dirty="0">
                              <a:solidFill>
                                <a:schemeClr val="tx1"/>
                              </a:solidFill>
                              <a:effectLst/>
                              <a:latin typeface="Calibri" panose="020F0502020204030204" pitchFamily="34" charset="0"/>
                            </a:rPr>
                            <a:t>1</a:t>
                          </a:r>
                        </a:p>
                      </a:txBody>
                      <a:tcPr marL="9525" marR="9525" marT="9525" marB="0" anchor="ctr">
                        <a:solidFill>
                          <a:schemeClr val="accent1">
                            <a:lumMod val="40000"/>
                            <a:lumOff val="60000"/>
                          </a:schemeClr>
                        </a:solidFill>
                      </a:tcPr>
                    </a:tc>
                    <a:tc>
                      <a:txBody>
                        <a:bodyPr/>
                        <a:lstStyle/>
                        <a:p>
                          <a:pPr algn="ctr" fontAlgn="ctr"/>
                          <a:endParaRPr lang="hu-HU" sz="1100" b="0" i="0" u="none" strike="noStrike" dirty="0">
                            <a:solidFill>
                              <a:schemeClr val="bg1"/>
                            </a:solidFill>
                            <a:effectLst/>
                            <a:latin typeface="Calibri" panose="020F0502020204030204" pitchFamily="34" charset="0"/>
                          </a:endParaRPr>
                        </a:p>
                      </a:txBody>
                      <a:tcPr marL="9525" marR="9525" marT="9525" marB="0" anchor="ctr">
                        <a:solidFill>
                          <a:schemeClr val="accent1">
                            <a:lumMod val="40000"/>
                            <a:lumOff val="60000"/>
                          </a:schemeClr>
                        </a:solidFill>
                      </a:tcPr>
                    </a:tc>
                    <a:extLst>
                      <a:ext uri="{0D108BD9-81ED-4DB2-BD59-A6C34878D82A}">
                        <a16:rowId xmlns:a16="http://schemas.microsoft.com/office/drawing/2014/main" val="3013285479"/>
                      </a:ext>
                    </a:extLst>
                  </a:tr>
                </a:tbl>
              </a:graphicData>
            </a:graphic>
          </p:graphicFrame>
        </mc:Choice>
        <mc:Fallback xmlns="">
          <p:graphicFrame>
            <p:nvGraphicFramePr>
              <p:cNvPr id="3" name="Táblázat 3">
                <a:extLst>
                  <a:ext uri="{FF2B5EF4-FFF2-40B4-BE49-F238E27FC236}">
                    <a16:creationId xmlns:a16="http://schemas.microsoft.com/office/drawing/2014/main" id="{514DC36D-45D7-4F83-9FA6-05F352D2E4B4}"/>
                  </a:ext>
                </a:extLst>
              </p:cNvPr>
              <p:cNvGraphicFramePr>
                <a:graphicFrameLocks noGrp="1"/>
              </p:cNvGraphicFramePr>
              <p:nvPr>
                <p:extLst>
                  <p:ext uri="{D42A27DB-BD31-4B8C-83A1-F6EECF244321}">
                    <p14:modId xmlns:p14="http://schemas.microsoft.com/office/powerpoint/2010/main" val="4036226314"/>
                  </p:ext>
                </p:extLst>
              </p:nvPr>
            </p:nvGraphicFramePr>
            <p:xfrm>
              <a:off x="2910677" y="3104323"/>
              <a:ext cx="4688840" cy="2426130"/>
            </p:xfrm>
            <a:graphic>
              <a:graphicData uri="http://schemas.openxmlformats.org/drawingml/2006/table">
                <a:tbl>
                  <a:tblPr firstRow="1" bandRow="1">
                    <a:tableStyleId>{5C22544A-7EE6-4342-B048-85BDC9FD1C3A}</a:tableStyleId>
                  </a:tblPr>
                  <a:tblGrid>
                    <a:gridCol w="937768">
                      <a:extLst>
                        <a:ext uri="{9D8B030D-6E8A-4147-A177-3AD203B41FA5}">
                          <a16:colId xmlns:a16="http://schemas.microsoft.com/office/drawing/2014/main" val="3798193747"/>
                        </a:ext>
                      </a:extLst>
                    </a:gridCol>
                    <a:gridCol w="937768">
                      <a:extLst>
                        <a:ext uri="{9D8B030D-6E8A-4147-A177-3AD203B41FA5}">
                          <a16:colId xmlns:a16="http://schemas.microsoft.com/office/drawing/2014/main" val="1897195471"/>
                        </a:ext>
                      </a:extLst>
                    </a:gridCol>
                    <a:gridCol w="937768">
                      <a:extLst>
                        <a:ext uri="{9D8B030D-6E8A-4147-A177-3AD203B41FA5}">
                          <a16:colId xmlns:a16="http://schemas.microsoft.com/office/drawing/2014/main" val="594265739"/>
                        </a:ext>
                      </a:extLst>
                    </a:gridCol>
                    <a:gridCol w="937768">
                      <a:extLst>
                        <a:ext uri="{9D8B030D-6E8A-4147-A177-3AD203B41FA5}">
                          <a16:colId xmlns:a16="http://schemas.microsoft.com/office/drawing/2014/main" val="787575791"/>
                        </a:ext>
                      </a:extLst>
                    </a:gridCol>
                    <a:gridCol w="937768">
                      <a:extLst>
                        <a:ext uri="{9D8B030D-6E8A-4147-A177-3AD203B41FA5}">
                          <a16:colId xmlns:a16="http://schemas.microsoft.com/office/drawing/2014/main" val="504457025"/>
                        </a:ext>
                      </a:extLst>
                    </a:gridCol>
                  </a:tblGrid>
                  <a:tr h="485226">
                    <a:tc>
                      <a:txBody>
                        <a:bodyPr/>
                        <a:lstStyle/>
                        <a:p>
                          <a:pPr algn="ctr" fontAlgn="ctr"/>
                          <a:r>
                            <a:rPr lang="hu-HU" sz="1100" b="0" i="0" u="none" strike="noStrike" dirty="0">
                              <a:solidFill>
                                <a:schemeClr val="bg1"/>
                              </a:solidFill>
                              <a:effectLst/>
                              <a:latin typeface="Calibri" panose="020F0502020204030204" pitchFamily="34" charset="0"/>
                            </a:rPr>
                            <a:t> </a:t>
                          </a:r>
                        </a:p>
                      </a:txBody>
                      <a:tcPr marL="9525" marR="9525" marT="9525" marB="0" anchor="ctr"/>
                    </a:tc>
                    <a:tc>
                      <a:txBody>
                        <a:bodyPr/>
                        <a:lstStyle/>
                        <a:p>
                          <a:pPr algn="ctr" fontAlgn="ctr"/>
                          <a:r>
                            <a:rPr lang="hu-HU" sz="1100" b="1" i="0" u="none" strike="noStrike" dirty="0">
                              <a:solidFill>
                                <a:schemeClr val="bg1"/>
                              </a:solidFill>
                              <a:effectLst/>
                              <a:latin typeface="Calibri" panose="020F0502020204030204" pitchFamily="34" charset="0"/>
                            </a:rPr>
                            <a:t>1. munka</a:t>
                          </a:r>
                        </a:p>
                      </a:txBody>
                      <a:tcPr marL="9525" marR="9525" marT="9525" marB="0" anchor="ctr"/>
                    </a:tc>
                    <a:tc>
                      <a:txBody>
                        <a:bodyPr/>
                        <a:lstStyle/>
                        <a:p>
                          <a:pPr algn="ctr" fontAlgn="ctr"/>
                          <a:r>
                            <a:rPr lang="hu-HU" sz="1100" b="1" i="0" u="none" strike="noStrike" dirty="0">
                              <a:solidFill>
                                <a:schemeClr val="bg1"/>
                              </a:solidFill>
                              <a:effectLst/>
                              <a:latin typeface="Calibri" panose="020F0502020204030204" pitchFamily="34" charset="0"/>
                            </a:rPr>
                            <a:t>2.</a:t>
                          </a:r>
                          <a:r>
                            <a:rPr lang="hu-HU" sz="700" b="1" i="0" u="none" strike="noStrike" dirty="0">
                              <a:solidFill>
                                <a:schemeClr val="bg1"/>
                              </a:solidFill>
                              <a:effectLst/>
                              <a:latin typeface="Times New Roman" panose="02020603050405020304" pitchFamily="18" charset="0"/>
                            </a:rPr>
                            <a:t> </a:t>
                          </a:r>
                          <a:r>
                            <a:rPr lang="hu-HU" sz="1100" b="1" i="0" u="none" strike="noStrike" dirty="0">
                              <a:solidFill>
                                <a:schemeClr val="bg1"/>
                              </a:solidFill>
                              <a:effectLst/>
                              <a:latin typeface="Calibri" panose="020F0502020204030204" pitchFamily="34" charset="0"/>
                            </a:rPr>
                            <a:t>munka</a:t>
                          </a:r>
                        </a:p>
                      </a:txBody>
                      <a:tcPr marL="9525" marR="9525" marT="9525" marB="0" anchor="ctr"/>
                    </a:tc>
                    <a:tc>
                      <a:txBody>
                        <a:bodyPr/>
                        <a:lstStyle/>
                        <a:p>
                          <a:pPr algn="ctr" fontAlgn="ctr"/>
                          <a:r>
                            <a:rPr lang="hu-HU" sz="1100" b="1" i="0" u="none" strike="noStrike" dirty="0">
                              <a:solidFill>
                                <a:schemeClr val="bg1"/>
                              </a:solidFill>
                              <a:effectLst/>
                              <a:latin typeface="Calibri" panose="020F0502020204030204" pitchFamily="34" charset="0"/>
                            </a:rPr>
                            <a:t>3.</a:t>
                          </a:r>
                          <a:r>
                            <a:rPr lang="hu-HU" sz="700" b="1" i="0" u="none" strike="noStrike" dirty="0">
                              <a:solidFill>
                                <a:schemeClr val="bg1"/>
                              </a:solidFill>
                              <a:effectLst/>
                              <a:latin typeface="Times New Roman" panose="02020603050405020304" pitchFamily="18" charset="0"/>
                            </a:rPr>
                            <a:t> </a:t>
                          </a:r>
                          <a:r>
                            <a:rPr lang="hu-HU" sz="1100" b="1" i="0" u="none" strike="noStrike" dirty="0">
                              <a:solidFill>
                                <a:schemeClr val="bg1"/>
                              </a:solidFill>
                              <a:effectLst/>
                              <a:latin typeface="Calibri" panose="020F0502020204030204" pitchFamily="34" charset="0"/>
                            </a:rPr>
                            <a:t>munka</a:t>
                          </a:r>
                        </a:p>
                      </a:txBody>
                      <a:tcPr marL="9525" marR="9525" marT="9525" marB="0" anchor="ctr"/>
                    </a:tc>
                    <a:tc>
                      <a:txBody>
                        <a:bodyPr/>
                        <a:lstStyle/>
                        <a:p>
                          <a:pPr marL="0" algn="ctr" defTabSz="457200" rtl="0" eaLnBrk="1" fontAlgn="ctr" latinLnBrk="0" hangingPunct="1"/>
                          <a:r>
                            <a:rPr lang="hu-HU" sz="1100" b="1" i="0" u="none" strike="noStrike" kern="1200">
                              <a:solidFill>
                                <a:schemeClr val="bg1"/>
                              </a:solidFill>
                              <a:effectLst/>
                              <a:latin typeface="Calibri" panose="020F0502020204030204" pitchFamily="34" charset="0"/>
                              <a:ea typeface="+mn-ea"/>
                              <a:cs typeface="+mn-cs"/>
                            </a:rPr>
                            <a:t>összeg </a:t>
                          </a:r>
                          <a:endParaRPr lang="hu-HU" sz="1100" b="1" i="0" u="none" strike="noStrike" kern="1200" dirty="0">
                            <a:solidFill>
                              <a:schemeClr val="bg1"/>
                            </a:solidFill>
                            <a:effectLst/>
                            <a:latin typeface="Calibri" panose="020F0502020204030204" pitchFamily="34" charset="0"/>
                            <a:ea typeface="+mn-ea"/>
                            <a:cs typeface="+mn-cs"/>
                          </a:endParaRPr>
                        </a:p>
                      </a:txBody>
                      <a:tcPr marL="9525" marR="9525" marT="9525" marB="0" anchor="ctr"/>
                    </a:tc>
                    <a:extLst>
                      <a:ext uri="{0D108BD9-81ED-4DB2-BD59-A6C34878D82A}">
                        <a16:rowId xmlns:a16="http://schemas.microsoft.com/office/drawing/2014/main" val="2310581853"/>
                      </a:ext>
                    </a:extLst>
                  </a:tr>
                  <a:tr h="485226">
                    <a:tc>
                      <a:txBody>
                        <a:bodyPr/>
                        <a:lstStyle/>
                        <a:p>
                          <a:pPr marL="0" algn="ctr" defTabSz="457200" rtl="0" eaLnBrk="1" fontAlgn="ctr" latinLnBrk="0" hangingPunct="1"/>
                          <a:r>
                            <a:rPr lang="hu-HU" sz="1100" b="1" i="0" u="none" strike="noStrike" kern="1200" dirty="0">
                              <a:solidFill>
                                <a:schemeClr val="bg1"/>
                              </a:solidFill>
                              <a:effectLst/>
                              <a:latin typeface="Calibri" panose="020F0502020204030204" pitchFamily="34" charset="0"/>
                              <a:ea typeface="+mn-ea"/>
                              <a:cs typeface="+mn-cs"/>
                            </a:rPr>
                            <a:t>1.  alvállalkozó</a:t>
                          </a:r>
                        </a:p>
                      </a:txBody>
                      <a:tcPr marL="9525" marR="9525" marT="9525" marB="0" anchor="ctr">
                        <a:solidFill>
                          <a:schemeClr val="accent1"/>
                        </a:solidFill>
                      </a:tcPr>
                    </a:tc>
                    <a:tc>
                      <a:txBody>
                        <a:bodyPr/>
                        <a:lstStyle/>
                        <a:p>
                          <a:endParaRPr lang="hu-HU"/>
                        </a:p>
                      </a:txBody>
                      <a:tcPr marL="44450" marR="44450" marT="0" marB="0" anchor="ctr">
                        <a:blipFill>
                          <a:blip r:embed="rId5"/>
                          <a:stretch>
                            <a:fillRect l="-100649" t="-101250" r="-302597" b="-301250"/>
                          </a:stretch>
                        </a:blipFill>
                      </a:tcPr>
                    </a:tc>
                    <a:tc>
                      <a:txBody>
                        <a:bodyPr/>
                        <a:lstStyle/>
                        <a:p>
                          <a:endParaRPr lang="hu-HU"/>
                        </a:p>
                      </a:txBody>
                      <a:tcPr marL="44450" marR="44450" marT="0" marB="0" anchor="ctr">
                        <a:blipFill>
                          <a:blip r:embed="rId5"/>
                          <a:stretch>
                            <a:fillRect l="-200649" t="-101250" r="-202597" b="-301250"/>
                          </a:stretch>
                        </a:blipFill>
                      </a:tcPr>
                    </a:tc>
                    <a:tc>
                      <a:txBody>
                        <a:bodyPr/>
                        <a:lstStyle/>
                        <a:p>
                          <a:endParaRPr lang="hu-HU"/>
                        </a:p>
                      </a:txBody>
                      <a:tcPr marL="44450" marR="44450" marT="0" marB="0" anchor="ctr">
                        <a:blipFill>
                          <a:blip r:embed="rId5"/>
                          <a:stretch>
                            <a:fillRect l="-300649" t="-101250" r="-102597" b="-301250"/>
                          </a:stretch>
                        </a:blipFill>
                      </a:tcPr>
                    </a:tc>
                    <a:tc>
                      <a:txBody>
                        <a:bodyPr/>
                        <a:lstStyle/>
                        <a:p>
                          <a:pPr algn="ctr" fontAlgn="ctr"/>
                          <a:r>
                            <a:rPr lang="hu-HU" sz="1100" b="1" i="0" u="none" strike="noStrike" dirty="0">
                              <a:solidFill>
                                <a:schemeClr val="tx1"/>
                              </a:solidFill>
                              <a:effectLst/>
                              <a:latin typeface="Calibri" panose="020F0502020204030204" pitchFamily="34" charset="0"/>
                            </a:rPr>
                            <a:t>1</a:t>
                          </a:r>
                        </a:p>
                      </a:txBody>
                      <a:tcPr marL="9525" marR="9525" marT="9525" marB="0" anchor="ctr">
                        <a:solidFill>
                          <a:schemeClr val="accent1">
                            <a:lumMod val="40000"/>
                            <a:lumOff val="60000"/>
                          </a:schemeClr>
                        </a:solidFill>
                      </a:tcPr>
                    </a:tc>
                    <a:extLst>
                      <a:ext uri="{0D108BD9-81ED-4DB2-BD59-A6C34878D82A}">
                        <a16:rowId xmlns:a16="http://schemas.microsoft.com/office/drawing/2014/main" val="1269697755"/>
                      </a:ext>
                    </a:extLst>
                  </a:tr>
                  <a:tr h="485226">
                    <a:tc>
                      <a:txBody>
                        <a:bodyPr/>
                        <a:lstStyle/>
                        <a:p>
                          <a:pPr marL="0" algn="ctr" defTabSz="457200" rtl="0" eaLnBrk="1" fontAlgn="ctr" latinLnBrk="0" hangingPunct="1"/>
                          <a:r>
                            <a:rPr lang="hu-HU" sz="1100" b="1" i="0" u="none" strike="noStrike" kern="1200" dirty="0">
                              <a:solidFill>
                                <a:schemeClr val="bg1"/>
                              </a:solidFill>
                              <a:effectLst/>
                              <a:latin typeface="Calibri" panose="020F0502020204030204" pitchFamily="34" charset="0"/>
                              <a:ea typeface="+mn-ea"/>
                              <a:cs typeface="+mn-cs"/>
                            </a:rPr>
                            <a:t>2.  alvállalkozó</a:t>
                          </a:r>
                        </a:p>
                      </a:txBody>
                      <a:tcPr marL="9525" marR="9525" marT="9525" marB="0" anchor="ctr">
                        <a:solidFill>
                          <a:schemeClr val="accent1"/>
                        </a:solidFill>
                      </a:tcPr>
                    </a:tc>
                    <a:tc>
                      <a:txBody>
                        <a:bodyPr/>
                        <a:lstStyle/>
                        <a:p>
                          <a:endParaRPr lang="hu-HU"/>
                        </a:p>
                      </a:txBody>
                      <a:tcPr marL="44450" marR="44450" marT="0" marB="0" anchor="ctr">
                        <a:blipFill>
                          <a:blip r:embed="rId5"/>
                          <a:stretch>
                            <a:fillRect l="-100649" t="-203797" r="-302597" b="-205063"/>
                          </a:stretch>
                        </a:blipFill>
                      </a:tcPr>
                    </a:tc>
                    <a:tc>
                      <a:txBody>
                        <a:bodyPr/>
                        <a:lstStyle/>
                        <a:p>
                          <a:endParaRPr lang="hu-HU"/>
                        </a:p>
                      </a:txBody>
                      <a:tcPr marL="44450" marR="44450" marT="0" marB="0" anchor="ctr">
                        <a:blipFill>
                          <a:blip r:embed="rId5"/>
                          <a:stretch>
                            <a:fillRect l="-200649" t="-203797" r="-202597" b="-205063"/>
                          </a:stretch>
                        </a:blipFill>
                      </a:tcPr>
                    </a:tc>
                    <a:tc>
                      <a:txBody>
                        <a:bodyPr/>
                        <a:lstStyle/>
                        <a:p>
                          <a:endParaRPr lang="hu-HU"/>
                        </a:p>
                      </a:txBody>
                      <a:tcPr marL="44450" marR="44450" marT="0" marB="0" anchor="ctr">
                        <a:blipFill>
                          <a:blip r:embed="rId5"/>
                          <a:stretch>
                            <a:fillRect l="-300649" t="-203797" r="-102597" b="-205063"/>
                          </a:stretch>
                        </a:blipFill>
                      </a:tcPr>
                    </a:tc>
                    <a:tc>
                      <a:txBody>
                        <a:bodyPr/>
                        <a:lstStyle/>
                        <a:p>
                          <a:pPr algn="ctr" fontAlgn="ctr"/>
                          <a:r>
                            <a:rPr lang="hu-HU" sz="1100" b="1" i="0" u="none" strike="noStrike" dirty="0">
                              <a:solidFill>
                                <a:schemeClr val="tx1"/>
                              </a:solidFill>
                              <a:effectLst/>
                              <a:latin typeface="Calibri" panose="020F0502020204030204" pitchFamily="34" charset="0"/>
                            </a:rPr>
                            <a:t>1</a:t>
                          </a:r>
                        </a:p>
                      </a:txBody>
                      <a:tcPr marL="9525" marR="9525" marT="9525" marB="0" anchor="ctr">
                        <a:solidFill>
                          <a:schemeClr val="accent1">
                            <a:lumMod val="40000"/>
                            <a:lumOff val="60000"/>
                          </a:schemeClr>
                        </a:solidFill>
                      </a:tcPr>
                    </a:tc>
                    <a:extLst>
                      <a:ext uri="{0D108BD9-81ED-4DB2-BD59-A6C34878D82A}">
                        <a16:rowId xmlns:a16="http://schemas.microsoft.com/office/drawing/2014/main" val="2254142431"/>
                      </a:ext>
                    </a:extLst>
                  </a:tr>
                  <a:tr h="485226">
                    <a:tc>
                      <a:txBody>
                        <a:bodyPr/>
                        <a:lstStyle/>
                        <a:p>
                          <a:pPr marL="0" algn="ctr" defTabSz="457200" rtl="0" eaLnBrk="1" fontAlgn="ctr" latinLnBrk="0" hangingPunct="1"/>
                          <a:r>
                            <a:rPr lang="hu-HU" sz="1100" b="1" i="0" u="none" strike="noStrike" kern="1200" dirty="0">
                              <a:solidFill>
                                <a:schemeClr val="bg1"/>
                              </a:solidFill>
                              <a:effectLst/>
                              <a:latin typeface="Calibri" panose="020F0502020204030204" pitchFamily="34" charset="0"/>
                              <a:ea typeface="+mn-ea"/>
                              <a:cs typeface="+mn-cs"/>
                            </a:rPr>
                            <a:t>3.  alvállalkozó</a:t>
                          </a:r>
                        </a:p>
                      </a:txBody>
                      <a:tcPr marL="9525" marR="9525" marT="9525" marB="0" anchor="ctr">
                        <a:solidFill>
                          <a:schemeClr val="accent1"/>
                        </a:solidFill>
                      </a:tcPr>
                    </a:tc>
                    <a:tc>
                      <a:txBody>
                        <a:bodyPr/>
                        <a:lstStyle/>
                        <a:p>
                          <a:endParaRPr lang="hu-HU"/>
                        </a:p>
                      </a:txBody>
                      <a:tcPr marL="44450" marR="44450" marT="0" marB="0" anchor="ctr">
                        <a:blipFill>
                          <a:blip r:embed="rId5"/>
                          <a:stretch>
                            <a:fillRect l="-100649" t="-300000" r="-302597" b="-102500"/>
                          </a:stretch>
                        </a:blipFill>
                      </a:tcPr>
                    </a:tc>
                    <a:tc>
                      <a:txBody>
                        <a:bodyPr/>
                        <a:lstStyle/>
                        <a:p>
                          <a:endParaRPr lang="hu-HU"/>
                        </a:p>
                      </a:txBody>
                      <a:tcPr marL="44450" marR="44450" marT="0" marB="0" anchor="ctr">
                        <a:blipFill>
                          <a:blip r:embed="rId5"/>
                          <a:stretch>
                            <a:fillRect l="-200649" t="-300000" r="-202597" b="-102500"/>
                          </a:stretch>
                        </a:blipFill>
                      </a:tcPr>
                    </a:tc>
                    <a:tc>
                      <a:txBody>
                        <a:bodyPr/>
                        <a:lstStyle/>
                        <a:p>
                          <a:endParaRPr lang="hu-HU"/>
                        </a:p>
                      </a:txBody>
                      <a:tcPr marL="44450" marR="44450" marT="0" marB="0" anchor="ctr">
                        <a:blipFill>
                          <a:blip r:embed="rId5"/>
                          <a:stretch>
                            <a:fillRect l="-300649" t="-300000" r="-102597" b="-102500"/>
                          </a:stretch>
                        </a:blipFill>
                      </a:tcPr>
                    </a:tc>
                    <a:tc>
                      <a:txBody>
                        <a:bodyPr/>
                        <a:lstStyle/>
                        <a:p>
                          <a:pPr algn="ctr" fontAlgn="ctr"/>
                          <a:r>
                            <a:rPr lang="hu-HU" sz="1100" b="1" i="0" u="none" strike="noStrike" dirty="0">
                              <a:solidFill>
                                <a:schemeClr val="tx1"/>
                              </a:solidFill>
                              <a:effectLst/>
                              <a:latin typeface="Calibri" panose="020F0502020204030204" pitchFamily="34" charset="0"/>
                            </a:rPr>
                            <a:t>1</a:t>
                          </a:r>
                        </a:p>
                      </a:txBody>
                      <a:tcPr marL="9525" marR="9525" marT="9525" marB="0" anchor="ctr">
                        <a:solidFill>
                          <a:schemeClr val="accent1">
                            <a:lumMod val="40000"/>
                            <a:lumOff val="60000"/>
                          </a:schemeClr>
                        </a:solidFill>
                      </a:tcPr>
                    </a:tc>
                    <a:extLst>
                      <a:ext uri="{0D108BD9-81ED-4DB2-BD59-A6C34878D82A}">
                        <a16:rowId xmlns:a16="http://schemas.microsoft.com/office/drawing/2014/main" val="1566881842"/>
                      </a:ext>
                    </a:extLst>
                  </a:tr>
                  <a:tr h="485226">
                    <a:tc>
                      <a:txBody>
                        <a:bodyPr/>
                        <a:lstStyle/>
                        <a:p>
                          <a:pPr algn="ctr" fontAlgn="ctr"/>
                          <a:r>
                            <a:rPr lang="hu-HU" sz="1100" b="1" i="0" u="none" strike="noStrike" kern="1200" dirty="0">
                              <a:solidFill>
                                <a:schemeClr val="bg1"/>
                              </a:solidFill>
                              <a:effectLst/>
                              <a:latin typeface="Calibri" panose="020F0502020204030204" pitchFamily="34" charset="0"/>
                              <a:ea typeface="+mn-ea"/>
                              <a:cs typeface="+mn-cs"/>
                            </a:rPr>
                            <a:t>összeg </a:t>
                          </a:r>
                        </a:p>
                      </a:txBody>
                      <a:tcPr marL="9525" marR="9525" marT="9525" marB="0" anchor="ctr">
                        <a:solidFill>
                          <a:schemeClr val="accent1"/>
                        </a:solidFill>
                      </a:tcPr>
                    </a:tc>
                    <a:tc>
                      <a:txBody>
                        <a:bodyPr/>
                        <a:lstStyle/>
                        <a:p>
                          <a:pPr algn="ctr" fontAlgn="ctr"/>
                          <a:r>
                            <a:rPr lang="hu-HU" sz="1100" b="1" i="0" u="none" strike="noStrike" dirty="0">
                              <a:solidFill>
                                <a:schemeClr val="tx1"/>
                              </a:solidFill>
                              <a:effectLst/>
                              <a:latin typeface="Calibri" panose="020F0502020204030204" pitchFamily="34" charset="0"/>
                            </a:rPr>
                            <a:t>1</a:t>
                          </a:r>
                        </a:p>
                      </a:txBody>
                      <a:tcPr marL="9525" marR="9525" marT="9525" marB="0" anchor="ctr">
                        <a:solidFill>
                          <a:schemeClr val="accent1">
                            <a:lumMod val="40000"/>
                            <a:lumOff val="60000"/>
                          </a:schemeClr>
                        </a:solidFill>
                      </a:tcPr>
                    </a:tc>
                    <a:tc>
                      <a:txBody>
                        <a:bodyPr/>
                        <a:lstStyle/>
                        <a:p>
                          <a:pPr algn="ctr" fontAlgn="ctr"/>
                          <a:r>
                            <a:rPr lang="hu-HU" sz="1100" b="1" i="0" u="none" strike="noStrike" dirty="0">
                              <a:solidFill>
                                <a:schemeClr val="tx1"/>
                              </a:solidFill>
                              <a:effectLst/>
                              <a:latin typeface="Calibri" panose="020F0502020204030204" pitchFamily="34" charset="0"/>
                            </a:rPr>
                            <a:t>1</a:t>
                          </a:r>
                        </a:p>
                      </a:txBody>
                      <a:tcPr marL="9525" marR="9525" marT="9525" marB="0" anchor="ctr">
                        <a:solidFill>
                          <a:schemeClr val="accent1">
                            <a:lumMod val="40000"/>
                            <a:lumOff val="60000"/>
                          </a:schemeClr>
                        </a:solidFill>
                      </a:tcPr>
                    </a:tc>
                    <a:tc>
                      <a:txBody>
                        <a:bodyPr/>
                        <a:lstStyle/>
                        <a:p>
                          <a:pPr algn="ctr" fontAlgn="ctr"/>
                          <a:r>
                            <a:rPr lang="hu-HU" sz="1100" b="1" i="0" u="none" strike="noStrike" dirty="0">
                              <a:solidFill>
                                <a:schemeClr val="tx1"/>
                              </a:solidFill>
                              <a:effectLst/>
                              <a:latin typeface="Calibri" panose="020F0502020204030204" pitchFamily="34" charset="0"/>
                            </a:rPr>
                            <a:t>1</a:t>
                          </a:r>
                        </a:p>
                      </a:txBody>
                      <a:tcPr marL="9525" marR="9525" marT="9525" marB="0" anchor="ctr">
                        <a:solidFill>
                          <a:schemeClr val="accent1">
                            <a:lumMod val="40000"/>
                            <a:lumOff val="60000"/>
                          </a:schemeClr>
                        </a:solidFill>
                      </a:tcPr>
                    </a:tc>
                    <a:tc>
                      <a:txBody>
                        <a:bodyPr/>
                        <a:lstStyle/>
                        <a:p>
                          <a:pPr algn="ctr" fontAlgn="ctr"/>
                          <a:endParaRPr lang="hu-HU" sz="1100" b="0" i="0" u="none" strike="noStrike" dirty="0">
                            <a:solidFill>
                              <a:schemeClr val="bg1"/>
                            </a:solidFill>
                            <a:effectLst/>
                            <a:latin typeface="Calibri" panose="020F0502020204030204" pitchFamily="34" charset="0"/>
                          </a:endParaRPr>
                        </a:p>
                      </a:txBody>
                      <a:tcPr marL="9525" marR="9525" marT="9525" marB="0" anchor="ctr">
                        <a:solidFill>
                          <a:schemeClr val="accent1">
                            <a:lumMod val="40000"/>
                            <a:lumOff val="60000"/>
                          </a:schemeClr>
                        </a:solidFill>
                      </a:tcPr>
                    </a:tc>
                    <a:extLst>
                      <a:ext uri="{0D108BD9-81ED-4DB2-BD59-A6C34878D82A}">
                        <a16:rowId xmlns:a16="http://schemas.microsoft.com/office/drawing/2014/main" val="3013285479"/>
                      </a:ext>
                    </a:extLst>
                  </a:tr>
                </a:tbl>
              </a:graphicData>
            </a:graphic>
          </p:graphicFrame>
        </mc:Fallback>
      </mc:AlternateContent>
    </p:spTree>
    <p:extLst>
      <p:ext uri="{BB962C8B-B14F-4D97-AF65-F5344CB8AC3E}">
        <p14:creationId xmlns:p14="http://schemas.microsoft.com/office/powerpoint/2010/main" val="6778578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id="{D1A9FD44-2580-46D7-BCF6-ED31803F7415}"/>
              </a:ext>
            </a:extLst>
          </p:cNvPr>
          <p:cNvSpPr>
            <a:spLocks noGrp="1"/>
          </p:cNvSpPr>
          <p:nvPr>
            <p:ph type="title"/>
          </p:nvPr>
        </p:nvSpPr>
        <p:spPr>
          <a:xfrm>
            <a:off x="2592925" y="624110"/>
            <a:ext cx="8911687" cy="703437"/>
          </a:xfrm>
        </p:spPr>
        <p:txBody>
          <a:bodyPr>
            <a:normAutofit fontScale="90000"/>
          </a:bodyPr>
          <a:lstStyle/>
          <a:p>
            <a:br>
              <a:rPr lang="hu-HU" b="1" dirty="0"/>
            </a:br>
            <a:endParaRPr lang="hu-HU" b="1" dirty="0"/>
          </a:p>
        </p:txBody>
      </p:sp>
      <p:sp>
        <p:nvSpPr>
          <p:cNvPr id="6" name="Tartalom helye 5">
            <a:extLst>
              <a:ext uri="{FF2B5EF4-FFF2-40B4-BE49-F238E27FC236}">
                <a16:creationId xmlns:a16="http://schemas.microsoft.com/office/drawing/2014/main" id="{1C809049-3246-4998-A7B4-FDD59E1A25EA}"/>
              </a:ext>
            </a:extLst>
          </p:cNvPr>
          <p:cNvSpPr>
            <a:spLocks noGrp="1"/>
          </p:cNvSpPr>
          <p:nvPr>
            <p:ph idx="1"/>
          </p:nvPr>
        </p:nvSpPr>
        <p:spPr>
          <a:xfrm>
            <a:off x="2311060" y="624110"/>
            <a:ext cx="9043083" cy="5313276"/>
          </a:xfrm>
        </p:spPr>
        <p:txBody>
          <a:bodyPr anchor="t">
            <a:normAutofit/>
          </a:bodyPr>
          <a:lstStyle/>
          <a:p>
            <a:r>
              <a:rPr lang="hu-HU" dirty="0"/>
              <a:t>Tehát a feladatunk matematikai modellje:</a:t>
            </a:r>
          </a:p>
          <a:p>
            <a:endParaRPr lang="hu-HU" dirty="0"/>
          </a:p>
          <a:p>
            <a:endParaRPr lang="hu-HU" b="0" dirty="0"/>
          </a:p>
          <a:p>
            <a:pPr marL="0" indent="0">
              <a:buNone/>
            </a:pPr>
            <a:endParaRPr lang="hu-HU" dirty="0"/>
          </a:p>
        </p:txBody>
      </p:sp>
      <p:pic>
        <p:nvPicPr>
          <p:cNvPr id="7" name="Tartalom helye 4" descr="A képen férfi látható&#10;&#10;Automatikusan generált leírás">
            <a:extLst>
              <a:ext uri="{FF2B5EF4-FFF2-40B4-BE49-F238E27FC236}">
                <a16:creationId xmlns:a16="http://schemas.microsoft.com/office/drawing/2014/main" id="{2AA0B0DF-ABC4-4A5A-9A08-8FC189C6C878}"/>
              </a:ext>
            </a:extLst>
          </p:cNvPr>
          <p:cNvPicPr>
            <a:picLocks noChangeAspect="1"/>
          </p:cNvPicPr>
          <p:nvPr/>
        </p:nvPicPr>
        <p:blipFill>
          <a:blip r:embed="rId2"/>
          <a:stretch>
            <a:fillRect/>
          </a:stretch>
        </p:blipFill>
        <p:spPr>
          <a:xfrm>
            <a:off x="109935" y="1327547"/>
            <a:ext cx="1154906" cy="1154906"/>
          </a:xfrm>
          <a:prstGeom prst="rect">
            <a:avLst/>
          </a:prstGeom>
        </p:spPr>
      </p:pic>
      <p:pic>
        <p:nvPicPr>
          <p:cNvPr id="8" name="Kép 7">
            <a:extLst>
              <a:ext uri="{FF2B5EF4-FFF2-40B4-BE49-F238E27FC236}">
                <a16:creationId xmlns:a16="http://schemas.microsoft.com/office/drawing/2014/main" id="{BB840403-E6B6-496F-A238-F0B03CBF58BF}"/>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r="71850"/>
          <a:stretch/>
        </p:blipFill>
        <p:spPr>
          <a:xfrm>
            <a:off x="11302837" y="6003188"/>
            <a:ext cx="631142" cy="637018"/>
          </a:xfrm>
          <a:prstGeom prst="rect">
            <a:avLst/>
          </a:prstGeom>
        </p:spPr>
      </p:pic>
      <p:grpSp>
        <p:nvGrpSpPr>
          <p:cNvPr id="3" name="Csoportba foglalás 2">
            <a:extLst>
              <a:ext uri="{FF2B5EF4-FFF2-40B4-BE49-F238E27FC236}">
                <a16:creationId xmlns:a16="http://schemas.microsoft.com/office/drawing/2014/main" id="{4E5D613C-7277-4C6E-9AC8-8FC185B280CA}"/>
              </a:ext>
            </a:extLst>
          </p:cNvPr>
          <p:cNvGrpSpPr/>
          <p:nvPr/>
        </p:nvGrpSpPr>
        <p:grpSpPr>
          <a:xfrm>
            <a:off x="2791244" y="1775053"/>
            <a:ext cx="8204416" cy="3734207"/>
            <a:chOff x="2745524" y="1775053"/>
            <a:chExt cx="6922373" cy="3494867"/>
          </a:xfrm>
        </p:grpSpPr>
        <p:cxnSp>
          <p:nvCxnSpPr>
            <p:cNvPr id="17" name="Egyenes összekötő 16">
              <a:extLst>
                <a:ext uri="{FF2B5EF4-FFF2-40B4-BE49-F238E27FC236}">
                  <a16:creationId xmlns:a16="http://schemas.microsoft.com/office/drawing/2014/main" id="{895F029C-E105-4801-8D18-A972635F9C5D}"/>
                </a:ext>
              </a:extLst>
            </p:cNvPr>
            <p:cNvCxnSpPr/>
            <p:nvPr/>
          </p:nvCxnSpPr>
          <p:spPr>
            <a:xfrm>
              <a:off x="4840941" y="4455459"/>
              <a:ext cx="599981" cy="349323"/>
            </a:xfrm>
            <a:prstGeom prst="line">
              <a:avLst/>
            </a:prstGeom>
            <a:ln>
              <a:solidFill>
                <a:schemeClr val="bg1"/>
              </a:solidFill>
            </a:ln>
          </p:spPr>
          <p:style>
            <a:lnRef idx="1">
              <a:schemeClr val="dk1"/>
            </a:lnRef>
            <a:fillRef idx="0">
              <a:schemeClr val="dk1"/>
            </a:fillRef>
            <a:effectRef idx="0">
              <a:schemeClr val="dk1"/>
            </a:effectRef>
            <a:fontRef idx="minor">
              <a:schemeClr val="tx1"/>
            </a:fontRef>
          </p:style>
        </p:cxnSp>
        <mc:AlternateContent xmlns:mc="http://schemas.openxmlformats.org/markup-compatibility/2006" xmlns:a14="http://schemas.microsoft.com/office/drawing/2010/main">
          <mc:Choice Requires="a14">
            <p:sp>
              <p:nvSpPr>
                <p:cNvPr id="4" name="Szövegdoboz 3">
                  <a:extLst>
                    <a:ext uri="{FF2B5EF4-FFF2-40B4-BE49-F238E27FC236}">
                      <a16:creationId xmlns:a16="http://schemas.microsoft.com/office/drawing/2014/main" id="{8D5985B1-5289-4E4B-A34E-C800286F6DF4}"/>
                    </a:ext>
                  </a:extLst>
                </p:cNvPr>
                <p:cNvSpPr txBox="1"/>
                <p:nvPr/>
              </p:nvSpPr>
              <p:spPr>
                <a:xfrm>
                  <a:off x="2745524" y="1775053"/>
                  <a:ext cx="6922373" cy="3494867"/>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fontAlgn="ctr">
                    <a:lnSpc>
                      <a:spcPct val="107000"/>
                    </a:lnSpc>
                    <a:spcAft>
                      <a:spcPts val="800"/>
                    </a:spcAft>
                  </a:pPr>
                  <a14:m>
                    <m:oMath xmlns:m="http://schemas.openxmlformats.org/officeDocument/2006/math">
                      <m:sSub>
                        <m:sSubPr>
                          <m:ctrlPr>
                            <a:rPr kumimoji="0" lang="hu-HU" sz="1800" b="0" i="1" u="none" strike="noStrike" kern="1200" cap="none" spc="0" normalizeH="0" baseline="0" noProof="0" smtClean="0">
                              <a:ln>
                                <a:noFill/>
                              </a:ln>
                              <a:solidFill>
                                <a:prstClr val="black">
                                  <a:lumMod val="75000"/>
                                  <a:lumOff val="25000"/>
                                </a:prstClr>
                              </a:solidFill>
                              <a:effectLst/>
                              <a:uLnTx/>
                              <a:uFillTx/>
                              <a:latin typeface="Cambria Math" panose="02040503050406030204" pitchFamily="18" charset="0"/>
                              <a:ea typeface="+mn-ea"/>
                              <a:cs typeface="+mn-cs"/>
                            </a:rPr>
                          </m:ctrlPr>
                        </m:sSubPr>
                        <m:e>
                          <m:r>
                            <a:rPr kumimoji="0" lang="hu-HU" sz="1800" b="0" i="1" u="none" strike="noStrike" kern="1200" cap="none" spc="0" normalizeH="0" baseline="0" noProof="0">
                              <a:ln>
                                <a:noFill/>
                              </a:ln>
                              <a:solidFill>
                                <a:prstClr val="black">
                                  <a:lumMod val="75000"/>
                                  <a:lumOff val="25000"/>
                                </a:prstClr>
                              </a:solidFill>
                              <a:effectLst/>
                              <a:uLnTx/>
                              <a:uFillTx/>
                              <a:latin typeface="Cambria Math" panose="02040503050406030204" pitchFamily="18" charset="0"/>
                              <a:ea typeface="+mn-ea"/>
                              <a:cs typeface="+mn-cs"/>
                            </a:rPr>
                            <m:t>𝑥</m:t>
                          </m:r>
                        </m:e>
                        <m:sub>
                          <m:r>
                            <a:rPr kumimoji="0" lang="hu-HU" sz="1800" b="0" i="1" u="none" strike="noStrike" kern="1200" cap="none" spc="0" normalizeH="0" baseline="0" noProof="0">
                              <a:ln>
                                <a:noFill/>
                              </a:ln>
                              <a:solidFill>
                                <a:prstClr val="black">
                                  <a:lumMod val="75000"/>
                                  <a:lumOff val="25000"/>
                                </a:prstClr>
                              </a:solidFill>
                              <a:effectLst/>
                              <a:uLnTx/>
                              <a:uFillTx/>
                              <a:latin typeface="Cambria Math" panose="02040503050406030204" pitchFamily="18" charset="0"/>
                              <a:ea typeface="+mn-ea"/>
                              <a:cs typeface="+mn-cs"/>
                            </a:rPr>
                            <m:t>𝑖𝑗</m:t>
                          </m:r>
                        </m:sub>
                      </m:sSub>
                      <m:r>
                        <a:rPr lang="hu-HU" i="1">
                          <a:latin typeface="Cambria Math" panose="02040503050406030204" pitchFamily="18" charset="0"/>
                          <a:ea typeface="Cambria Math" panose="02040503050406030204" pitchFamily="18" charset="0"/>
                        </a:rPr>
                        <m:t>∈</m:t>
                      </m:r>
                      <m:d>
                        <m:dPr>
                          <m:begChr m:val="{"/>
                          <m:endChr m:val="}"/>
                          <m:ctrlPr>
                            <a:rPr lang="hu-HU" i="1">
                              <a:latin typeface="Cambria Math" panose="02040503050406030204" pitchFamily="18" charset="0"/>
                              <a:ea typeface="Cambria Math" panose="02040503050406030204" pitchFamily="18" charset="0"/>
                            </a:rPr>
                          </m:ctrlPr>
                        </m:dPr>
                        <m:e>
                          <m:r>
                            <a:rPr lang="hu-HU" b="0" i="1" smtClean="0">
                              <a:latin typeface="Cambria Math" panose="02040503050406030204" pitchFamily="18" charset="0"/>
                              <a:ea typeface="Cambria Math" panose="02040503050406030204" pitchFamily="18" charset="0"/>
                            </a:rPr>
                            <m:t>0</m:t>
                          </m:r>
                          <m:r>
                            <a:rPr lang="hu-HU" i="1">
                              <a:latin typeface="Cambria Math" panose="02040503050406030204" pitchFamily="18" charset="0"/>
                              <a:ea typeface="Cambria Math" panose="02040503050406030204" pitchFamily="18" charset="0"/>
                            </a:rPr>
                            <m:t>;</m:t>
                          </m:r>
                          <m:r>
                            <a:rPr lang="hu-HU" b="0" i="1" smtClean="0">
                              <a:latin typeface="Cambria Math" panose="02040503050406030204" pitchFamily="18" charset="0"/>
                              <a:ea typeface="Cambria Math" panose="02040503050406030204" pitchFamily="18" charset="0"/>
                            </a:rPr>
                            <m:t>1</m:t>
                          </m:r>
                        </m:e>
                      </m:d>
                    </m:oMath>
                  </a14:m>
                  <a:r>
                    <a:rPr kumimoji="0" lang="hu-HU" sz="1800" b="0" i="0" u="none" strike="noStrike" kern="1200" cap="none" spc="0" normalizeH="0" baseline="0" noProof="0" dirty="0">
                      <a:ln>
                        <a:noFill/>
                      </a:ln>
                      <a:solidFill>
                        <a:prstClr val="black">
                          <a:lumMod val="75000"/>
                          <a:lumOff val="25000"/>
                        </a:prstClr>
                      </a:solidFill>
                      <a:effectLst/>
                      <a:uLnTx/>
                      <a:uFillTx/>
                      <a:latin typeface="Century Gothic" panose="020B0502020202020204"/>
                      <a:ea typeface="+mn-ea"/>
                      <a:cs typeface="+mn-cs"/>
                    </a:rPr>
                    <a:t>, </a:t>
                  </a:r>
                  <a:r>
                    <a:rPr lang="hu-HU" dirty="0"/>
                    <a:t>ahol </a:t>
                  </a:r>
                  <a14:m>
                    <m:oMath xmlns:m="http://schemas.openxmlformats.org/officeDocument/2006/math">
                      <m:r>
                        <a:rPr lang="hu-HU" i="1">
                          <a:latin typeface="Cambria Math" panose="02040503050406030204" pitchFamily="18" charset="0"/>
                        </a:rPr>
                        <m:t>𝑖</m:t>
                      </m:r>
                      <m:r>
                        <a:rPr lang="hu-HU" i="1">
                          <a:latin typeface="Cambria Math" panose="02040503050406030204" pitchFamily="18" charset="0"/>
                          <a:ea typeface="Cambria Math" panose="02040503050406030204" pitchFamily="18" charset="0"/>
                        </a:rPr>
                        <m:t>∈</m:t>
                      </m:r>
                      <m:d>
                        <m:dPr>
                          <m:begChr m:val="{"/>
                          <m:endChr m:val="}"/>
                          <m:ctrlPr>
                            <a:rPr lang="hu-HU" i="1">
                              <a:latin typeface="Cambria Math" panose="02040503050406030204" pitchFamily="18" charset="0"/>
                              <a:ea typeface="Cambria Math" panose="02040503050406030204" pitchFamily="18" charset="0"/>
                            </a:rPr>
                          </m:ctrlPr>
                        </m:dPr>
                        <m:e>
                          <m:r>
                            <a:rPr lang="hu-HU" i="1">
                              <a:latin typeface="Cambria Math" panose="02040503050406030204" pitchFamily="18" charset="0"/>
                              <a:ea typeface="Cambria Math" panose="02040503050406030204" pitchFamily="18" charset="0"/>
                            </a:rPr>
                            <m:t>1;2</m:t>
                          </m:r>
                          <m:r>
                            <a:rPr lang="hu-HU" b="0" i="1" smtClean="0">
                              <a:latin typeface="Cambria Math" panose="02040503050406030204" pitchFamily="18" charset="0"/>
                              <a:ea typeface="Cambria Math" panose="02040503050406030204" pitchFamily="18" charset="0"/>
                            </a:rPr>
                            <m:t>;3</m:t>
                          </m:r>
                        </m:e>
                      </m:d>
                      <m:r>
                        <a:rPr lang="hu-HU" b="0" i="0" smtClean="0">
                          <a:latin typeface="Cambria Math" panose="02040503050406030204" pitchFamily="18" charset="0"/>
                          <a:ea typeface="Cambria Math" panose="02040503050406030204" pitchFamily="18" charset="0"/>
                        </a:rPr>
                        <m:t> </m:t>
                      </m:r>
                    </m:oMath>
                  </a14:m>
                  <a:r>
                    <a:rPr lang="hu-HU" dirty="0"/>
                    <a:t>és j </a:t>
                  </a:r>
                  <a14:m>
                    <m:oMath xmlns:m="http://schemas.openxmlformats.org/officeDocument/2006/math">
                      <m:r>
                        <a:rPr lang="hu-HU" i="1">
                          <a:latin typeface="Cambria Math" panose="02040503050406030204" pitchFamily="18" charset="0"/>
                          <a:ea typeface="Cambria Math" panose="02040503050406030204" pitchFamily="18" charset="0"/>
                        </a:rPr>
                        <m:t>∈</m:t>
                      </m:r>
                      <m:d>
                        <m:dPr>
                          <m:begChr m:val="{"/>
                          <m:endChr m:val="}"/>
                          <m:ctrlPr>
                            <a:rPr lang="hu-HU" i="1">
                              <a:latin typeface="Cambria Math" panose="02040503050406030204" pitchFamily="18" charset="0"/>
                              <a:ea typeface="Cambria Math" panose="02040503050406030204" pitchFamily="18" charset="0"/>
                            </a:rPr>
                          </m:ctrlPr>
                        </m:dPr>
                        <m:e>
                          <m:r>
                            <a:rPr lang="hu-HU" i="1">
                              <a:latin typeface="Cambria Math" panose="02040503050406030204" pitchFamily="18" charset="0"/>
                              <a:ea typeface="Cambria Math" panose="02040503050406030204" pitchFamily="18" charset="0"/>
                            </a:rPr>
                            <m:t>1;2;3</m:t>
                          </m:r>
                        </m:e>
                      </m:d>
                    </m:oMath>
                  </a14:m>
                  <a:endParaRPr kumimoji="0" lang="hu-HU" sz="1800" b="0" i="1" u="none" strike="noStrike" kern="1200" cap="none" spc="0" normalizeH="0" baseline="0" noProof="0" dirty="0">
                    <a:ln>
                      <a:noFill/>
                    </a:ln>
                    <a:solidFill>
                      <a:prstClr val="black">
                        <a:lumMod val="75000"/>
                        <a:lumOff val="25000"/>
                      </a:prstClr>
                    </a:solidFill>
                    <a:effectLst/>
                    <a:uLnTx/>
                    <a:uFillTx/>
                    <a:latin typeface="Cambria Math" panose="02040503050406030204" pitchFamily="18" charset="0"/>
                    <a:ea typeface="+mn-ea"/>
                    <a:cs typeface="+mn-cs"/>
                  </a:endParaRPr>
                </a:p>
                <a:p>
                  <a:pPr fontAlgn="ctr">
                    <a:lnSpc>
                      <a:spcPct val="107000"/>
                    </a:lnSpc>
                    <a:spcAft>
                      <a:spcPts val="800"/>
                    </a:spcAft>
                  </a:pPr>
                  <a14:m>
                    <m:oMathPara xmlns:m="http://schemas.openxmlformats.org/officeDocument/2006/math">
                      <m:oMathParaPr>
                        <m:jc m:val="left"/>
                      </m:oMathParaPr>
                      <m:oMath xmlns:m="http://schemas.openxmlformats.org/officeDocument/2006/math">
                        <m:sSub>
                          <m:sSubPr>
                            <m:ctrlPr>
                              <a:rPr kumimoji="0" lang="hu-HU" sz="1800" b="0" i="1" u="none" strike="noStrike" kern="1200" cap="none" spc="0" normalizeH="0" baseline="0" noProof="0" smtClean="0">
                                <a:ln>
                                  <a:noFill/>
                                </a:ln>
                                <a:solidFill>
                                  <a:prstClr val="black">
                                    <a:lumMod val="75000"/>
                                    <a:lumOff val="25000"/>
                                  </a:prstClr>
                                </a:solidFill>
                                <a:effectLst/>
                                <a:uLnTx/>
                                <a:uFillTx/>
                                <a:latin typeface="Cambria Math" panose="02040503050406030204" pitchFamily="18" charset="0"/>
                                <a:ea typeface="+mn-ea"/>
                                <a:cs typeface="+mn-cs"/>
                              </a:rPr>
                            </m:ctrlPr>
                          </m:sSubPr>
                          <m:e>
                            <m:r>
                              <a:rPr kumimoji="0" lang="hu-HU" sz="1800" b="0" i="1" u="none" strike="noStrike" kern="1200" cap="none" spc="0" normalizeH="0" baseline="0" noProof="0" smtClean="0">
                                <a:ln>
                                  <a:noFill/>
                                </a:ln>
                                <a:solidFill>
                                  <a:prstClr val="black">
                                    <a:lumMod val="75000"/>
                                    <a:lumOff val="25000"/>
                                  </a:prstClr>
                                </a:solidFill>
                                <a:effectLst/>
                                <a:uLnTx/>
                                <a:uFillTx/>
                                <a:latin typeface="Cambria Math" panose="02040503050406030204" pitchFamily="18" charset="0"/>
                                <a:ea typeface="+mn-ea"/>
                                <a:cs typeface="+mn-cs"/>
                              </a:rPr>
                              <m:t>𝑥</m:t>
                            </m:r>
                          </m:e>
                          <m:sub>
                            <m:r>
                              <a:rPr kumimoji="0" lang="hu-HU" sz="1800" b="0" i="1" u="none" strike="noStrike" kern="1200" cap="none" spc="0" normalizeH="0" baseline="0" noProof="0" smtClean="0">
                                <a:ln>
                                  <a:noFill/>
                                </a:ln>
                                <a:solidFill>
                                  <a:prstClr val="black">
                                    <a:lumMod val="75000"/>
                                    <a:lumOff val="25000"/>
                                  </a:prstClr>
                                </a:solidFill>
                                <a:effectLst/>
                                <a:uLnTx/>
                                <a:uFillTx/>
                                <a:latin typeface="Cambria Math" panose="02040503050406030204" pitchFamily="18" charset="0"/>
                                <a:ea typeface="+mn-ea"/>
                                <a:cs typeface="+mn-cs"/>
                              </a:rPr>
                              <m:t>11</m:t>
                            </m:r>
                          </m:sub>
                        </m:sSub>
                        <m:r>
                          <a:rPr kumimoji="0" lang="hu-HU" sz="1800" b="0" i="1" u="none" strike="noStrike" kern="1200" cap="none" spc="0" normalizeH="0" baseline="0" noProof="0" smtClean="0">
                            <a:ln>
                              <a:noFill/>
                            </a:ln>
                            <a:solidFill>
                              <a:prstClr val="black">
                                <a:lumMod val="75000"/>
                                <a:lumOff val="25000"/>
                              </a:prstClr>
                            </a:solidFill>
                            <a:effectLst/>
                            <a:uLnTx/>
                            <a:uFillTx/>
                            <a:latin typeface="Cambria Math" panose="02040503050406030204" pitchFamily="18" charset="0"/>
                            <a:ea typeface="+mn-ea"/>
                            <a:cs typeface="+mn-cs"/>
                          </a:rPr>
                          <m:t>+</m:t>
                        </m:r>
                        <m:sSub>
                          <m:sSubPr>
                            <m:ctrlPr>
                              <a:rPr lang="hu-HU" i="1">
                                <a:solidFill>
                                  <a:prstClr val="black">
                                    <a:lumMod val="75000"/>
                                    <a:lumOff val="25000"/>
                                  </a:prstClr>
                                </a:solidFill>
                                <a:latin typeface="Cambria Math" panose="02040503050406030204" pitchFamily="18" charset="0"/>
                              </a:rPr>
                            </m:ctrlPr>
                          </m:sSubPr>
                          <m:e>
                            <m:r>
                              <a:rPr lang="hu-HU" i="1">
                                <a:solidFill>
                                  <a:prstClr val="black">
                                    <a:lumMod val="75000"/>
                                    <a:lumOff val="25000"/>
                                  </a:prstClr>
                                </a:solidFill>
                                <a:latin typeface="Cambria Math" panose="02040503050406030204" pitchFamily="18" charset="0"/>
                              </a:rPr>
                              <m:t>𝑥</m:t>
                            </m:r>
                          </m:e>
                          <m:sub>
                            <m:r>
                              <a:rPr lang="hu-HU" i="1">
                                <a:solidFill>
                                  <a:prstClr val="black">
                                    <a:lumMod val="75000"/>
                                    <a:lumOff val="25000"/>
                                  </a:prstClr>
                                </a:solidFill>
                                <a:latin typeface="Cambria Math" panose="02040503050406030204" pitchFamily="18" charset="0"/>
                              </a:rPr>
                              <m:t>1</m:t>
                            </m:r>
                            <m:r>
                              <a:rPr lang="hu-HU" b="0" i="1" smtClean="0">
                                <a:solidFill>
                                  <a:prstClr val="black">
                                    <a:lumMod val="75000"/>
                                    <a:lumOff val="25000"/>
                                  </a:prstClr>
                                </a:solidFill>
                                <a:latin typeface="Cambria Math" panose="02040503050406030204" pitchFamily="18" charset="0"/>
                              </a:rPr>
                              <m:t>2</m:t>
                            </m:r>
                          </m:sub>
                        </m:sSub>
                        <m:r>
                          <a:rPr lang="hu-HU" b="0" i="1" smtClean="0">
                            <a:solidFill>
                              <a:prstClr val="black">
                                <a:lumMod val="75000"/>
                                <a:lumOff val="25000"/>
                              </a:prstClr>
                            </a:solidFill>
                            <a:latin typeface="Cambria Math" panose="02040503050406030204" pitchFamily="18" charset="0"/>
                          </a:rPr>
                          <m:t>+</m:t>
                        </m:r>
                        <m:sSub>
                          <m:sSubPr>
                            <m:ctrlPr>
                              <a:rPr lang="hu-HU" i="1">
                                <a:solidFill>
                                  <a:prstClr val="black">
                                    <a:lumMod val="75000"/>
                                    <a:lumOff val="25000"/>
                                  </a:prstClr>
                                </a:solidFill>
                                <a:latin typeface="Cambria Math" panose="02040503050406030204" pitchFamily="18" charset="0"/>
                              </a:rPr>
                            </m:ctrlPr>
                          </m:sSubPr>
                          <m:e>
                            <m:r>
                              <a:rPr lang="hu-HU" i="1">
                                <a:solidFill>
                                  <a:prstClr val="black">
                                    <a:lumMod val="75000"/>
                                    <a:lumOff val="25000"/>
                                  </a:prstClr>
                                </a:solidFill>
                                <a:latin typeface="Cambria Math" panose="02040503050406030204" pitchFamily="18" charset="0"/>
                              </a:rPr>
                              <m:t>𝑥</m:t>
                            </m:r>
                          </m:e>
                          <m:sub>
                            <m:r>
                              <a:rPr lang="hu-HU" i="1">
                                <a:solidFill>
                                  <a:prstClr val="black">
                                    <a:lumMod val="75000"/>
                                    <a:lumOff val="25000"/>
                                  </a:prstClr>
                                </a:solidFill>
                                <a:latin typeface="Cambria Math" panose="02040503050406030204" pitchFamily="18" charset="0"/>
                              </a:rPr>
                              <m:t>1</m:t>
                            </m:r>
                            <m:r>
                              <a:rPr lang="hu-HU" b="0" i="1" smtClean="0">
                                <a:solidFill>
                                  <a:prstClr val="black">
                                    <a:lumMod val="75000"/>
                                    <a:lumOff val="25000"/>
                                  </a:prstClr>
                                </a:solidFill>
                                <a:latin typeface="Cambria Math" panose="02040503050406030204" pitchFamily="18" charset="0"/>
                              </a:rPr>
                              <m:t>3</m:t>
                            </m:r>
                          </m:sub>
                        </m:sSub>
                        <m:r>
                          <a:rPr lang="hu-HU" b="0" i="0" smtClean="0">
                            <a:solidFill>
                              <a:prstClr val="black">
                                <a:lumMod val="75000"/>
                                <a:lumOff val="25000"/>
                              </a:prstClr>
                            </a:solidFill>
                            <a:latin typeface="Cambria Math" panose="02040503050406030204" pitchFamily="18" charset="0"/>
                          </a:rPr>
                          <m:t>=1</m:t>
                        </m:r>
                      </m:oMath>
                    </m:oMathPara>
                  </a14:m>
                  <a:endParaRPr lang="hu-HU" sz="1200" b="0" i="0" u="none" strike="noStrike" dirty="0">
                    <a:effectLst/>
                    <a:latin typeface="Arial" panose="020B0604020202020204" pitchFamily="34" charset="0"/>
                  </a:endParaRPr>
                </a:p>
                <a:p>
                  <a:pPr fontAlgn="ctr">
                    <a:lnSpc>
                      <a:spcPct val="107000"/>
                    </a:lnSpc>
                    <a:spcAft>
                      <a:spcPts val="800"/>
                    </a:spcAft>
                  </a:pPr>
                  <a14:m>
                    <m:oMathPara xmlns:m="http://schemas.openxmlformats.org/officeDocument/2006/math">
                      <m:oMathParaPr>
                        <m:jc m:val="left"/>
                      </m:oMathParaPr>
                      <m:oMath xmlns:m="http://schemas.openxmlformats.org/officeDocument/2006/math">
                        <m:sSub>
                          <m:sSubPr>
                            <m:ctrlPr>
                              <a:rPr kumimoji="0" lang="hu-HU" sz="1800" b="0" i="1" u="none" strike="noStrike" kern="1200" cap="none" spc="0" normalizeH="0" baseline="0" noProof="0" smtClean="0">
                                <a:ln>
                                  <a:noFill/>
                                </a:ln>
                                <a:solidFill>
                                  <a:prstClr val="black">
                                    <a:lumMod val="75000"/>
                                    <a:lumOff val="25000"/>
                                  </a:prstClr>
                                </a:solidFill>
                                <a:effectLst/>
                                <a:uLnTx/>
                                <a:uFillTx/>
                                <a:latin typeface="Cambria Math" panose="02040503050406030204" pitchFamily="18" charset="0"/>
                                <a:ea typeface="+mn-ea"/>
                                <a:cs typeface="+mn-cs"/>
                              </a:rPr>
                            </m:ctrlPr>
                          </m:sSubPr>
                          <m:e>
                            <m:r>
                              <a:rPr kumimoji="0" lang="hu-HU" sz="1800" b="0" i="1" u="none" strike="noStrike" kern="1200" cap="none" spc="0" normalizeH="0" baseline="0" noProof="0" smtClean="0">
                                <a:ln>
                                  <a:noFill/>
                                </a:ln>
                                <a:solidFill>
                                  <a:prstClr val="black">
                                    <a:lumMod val="75000"/>
                                    <a:lumOff val="25000"/>
                                  </a:prstClr>
                                </a:solidFill>
                                <a:effectLst/>
                                <a:uLnTx/>
                                <a:uFillTx/>
                                <a:latin typeface="Cambria Math" panose="02040503050406030204" pitchFamily="18" charset="0"/>
                                <a:ea typeface="+mn-ea"/>
                                <a:cs typeface="+mn-cs"/>
                              </a:rPr>
                              <m:t>𝑥</m:t>
                            </m:r>
                          </m:e>
                          <m:sub>
                            <m:r>
                              <a:rPr kumimoji="0" lang="hu-HU" sz="1800" b="0" i="1" u="none" strike="noStrike" kern="1200" cap="none" spc="0" normalizeH="0" baseline="0" noProof="0" smtClean="0">
                                <a:ln>
                                  <a:noFill/>
                                </a:ln>
                                <a:solidFill>
                                  <a:prstClr val="black">
                                    <a:lumMod val="75000"/>
                                    <a:lumOff val="25000"/>
                                  </a:prstClr>
                                </a:solidFill>
                                <a:effectLst/>
                                <a:uLnTx/>
                                <a:uFillTx/>
                                <a:latin typeface="Cambria Math" panose="02040503050406030204" pitchFamily="18" charset="0"/>
                                <a:ea typeface="+mn-ea"/>
                                <a:cs typeface="+mn-cs"/>
                              </a:rPr>
                              <m:t>21</m:t>
                            </m:r>
                          </m:sub>
                        </m:sSub>
                        <m:r>
                          <a:rPr kumimoji="0" lang="hu-HU" sz="1800" b="0" i="1" u="none" strike="noStrike" kern="1200" cap="none" spc="0" normalizeH="0" baseline="0" noProof="0" smtClean="0">
                            <a:ln>
                              <a:noFill/>
                            </a:ln>
                            <a:solidFill>
                              <a:prstClr val="black">
                                <a:lumMod val="75000"/>
                                <a:lumOff val="25000"/>
                              </a:prstClr>
                            </a:solidFill>
                            <a:effectLst/>
                            <a:uLnTx/>
                            <a:uFillTx/>
                            <a:latin typeface="Cambria Math" panose="02040503050406030204" pitchFamily="18" charset="0"/>
                            <a:ea typeface="+mn-ea"/>
                            <a:cs typeface="+mn-cs"/>
                          </a:rPr>
                          <m:t>+</m:t>
                        </m:r>
                        <m:sSub>
                          <m:sSubPr>
                            <m:ctrlPr>
                              <a:rPr kumimoji="0" lang="hu-HU" sz="1800" b="0" i="1" u="none" strike="noStrike" kern="1200" cap="none" spc="0" normalizeH="0" baseline="0" noProof="0">
                                <a:ln>
                                  <a:noFill/>
                                </a:ln>
                                <a:solidFill>
                                  <a:prstClr val="black">
                                    <a:lumMod val="75000"/>
                                    <a:lumOff val="25000"/>
                                  </a:prstClr>
                                </a:solidFill>
                                <a:effectLst/>
                                <a:uLnTx/>
                                <a:uFillTx/>
                                <a:latin typeface="Cambria Math" panose="02040503050406030204" pitchFamily="18" charset="0"/>
                                <a:ea typeface="+mn-ea"/>
                                <a:cs typeface="+mn-cs"/>
                              </a:rPr>
                            </m:ctrlPr>
                          </m:sSubPr>
                          <m:e>
                            <m:r>
                              <a:rPr kumimoji="0" lang="hu-HU" sz="1800" b="0" i="1" u="none" strike="noStrike" kern="1200" cap="none" spc="0" normalizeH="0" baseline="0" noProof="0">
                                <a:ln>
                                  <a:noFill/>
                                </a:ln>
                                <a:solidFill>
                                  <a:prstClr val="black">
                                    <a:lumMod val="75000"/>
                                    <a:lumOff val="25000"/>
                                  </a:prstClr>
                                </a:solidFill>
                                <a:effectLst/>
                                <a:uLnTx/>
                                <a:uFillTx/>
                                <a:latin typeface="Cambria Math" panose="02040503050406030204" pitchFamily="18" charset="0"/>
                                <a:ea typeface="+mn-ea"/>
                                <a:cs typeface="+mn-cs"/>
                              </a:rPr>
                              <m:t>𝑥</m:t>
                            </m:r>
                          </m:e>
                          <m:sub>
                            <m:r>
                              <a:rPr kumimoji="0" lang="hu-HU" sz="1800" b="0" i="1" u="none" strike="noStrike" kern="1200" cap="none" spc="0" normalizeH="0" baseline="0" noProof="0" smtClean="0">
                                <a:ln>
                                  <a:noFill/>
                                </a:ln>
                                <a:solidFill>
                                  <a:prstClr val="black">
                                    <a:lumMod val="75000"/>
                                    <a:lumOff val="25000"/>
                                  </a:prstClr>
                                </a:solidFill>
                                <a:effectLst/>
                                <a:uLnTx/>
                                <a:uFillTx/>
                                <a:latin typeface="Cambria Math" panose="02040503050406030204" pitchFamily="18" charset="0"/>
                                <a:ea typeface="+mn-ea"/>
                                <a:cs typeface="+mn-cs"/>
                              </a:rPr>
                              <m:t>22</m:t>
                            </m:r>
                          </m:sub>
                        </m:sSub>
                        <m:r>
                          <a:rPr kumimoji="0" lang="hu-HU" sz="1800" b="0" i="1" u="none" strike="noStrike" kern="1200" cap="none" spc="0" normalizeH="0" baseline="0" noProof="0" smtClean="0">
                            <a:ln>
                              <a:noFill/>
                            </a:ln>
                            <a:solidFill>
                              <a:prstClr val="black">
                                <a:lumMod val="75000"/>
                                <a:lumOff val="25000"/>
                              </a:prstClr>
                            </a:solidFill>
                            <a:effectLst/>
                            <a:uLnTx/>
                            <a:uFillTx/>
                            <a:latin typeface="Cambria Math" panose="02040503050406030204" pitchFamily="18" charset="0"/>
                            <a:ea typeface="+mn-ea"/>
                            <a:cs typeface="+mn-cs"/>
                          </a:rPr>
                          <m:t>+</m:t>
                        </m:r>
                        <m:sSub>
                          <m:sSubPr>
                            <m:ctrlPr>
                              <a:rPr kumimoji="0" lang="hu-HU" sz="1800" b="0" i="1" u="none" strike="noStrike" kern="1200" cap="none" spc="0" normalizeH="0" baseline="0" noProof="0">
                                <a:ln>
                                  <a:noFill/>
                                </a:ln>
                                <a:solidFill>
                                  <a:prstClr val="black">
                                    <a:lumMod val="75000"/>
                                    <a:lumOff val="25000"/>
                                  </a:prstClr>
                                </a:solidFill>
                                <a:effectLst/>
                                <a:uLnTx/>
                                <a:uFillTx/>
                                <a:latin typeface="Cambria Math" panose="02040503050406030204" pitchFamily="18" charset="0"/>
                                <a:ea typeface="+mn-ea"/>
                                <a:cs typeface="+mn-cs"/>
                              </a:rPr>
                            </m:ctrlPr>
                          </m:sSubPr>
                          <m:e>
                            <m:r>
                              <a:rPr kumimoji="0" lang="hu-HU" sz="1800" b="0" i="1" u="none" strike="noStrike" kern="1200" cap="none" spc="0" normalizeH="0" baseline="0" noProof="0">
                                <a:ln>
                                  <a:noFill/>
                                </a:ln>
                                <a:solidFill>
                                  <a:prstClr val="black">
                                    <a:lumMod val="75000"/>
                                    <a:lumOff val="25000"/>
                                  </a:prstClr>
                                </a:solidFill>
                                <a:effectLst/>
                                <a:uLnTx/>
                                <a:uFillTx/>
                                <a:latin typeface="Cambria Math" panose="02040503050406030204" pitchFamily="18" charset="0"/>
                                <a:ea typeface="+mn-ea"/>
                                <a:cs typeface="+mn-cs"/>
                              </a:rPr>
                              <m:t>𝑥</m:t>
                            </m:r>
                          </m:e>
                          <m:sub>
                            <m:r>
                              <a:rPr kumimoji="0" lang="hu-HU" sz="1800" b="0" i="1" u="none" strike="noStrike" kern="1200" cap="none" spc="0" normalizeH="0" baseline="0" noProof="0" smtClean="0">
                                <a:ln>
                                  <a:noFill/>
                                </a:ln>
                                <a:solidFill>
                                  <a:prstClr val="black">
                                    <a:lumMod val="75000"/>
                                    <a:lumOff val="25000"/>
                                  </a:prstClr>
                                </a:solidFill>
                                <a:effectLst/>
                                <a:uLnTx/>
                                <a:uFillTx/>
                                <a:latin typeface="Cambria Math" panose="02040503050406030204" pitchFamily="18" charset="0"/>
                                <a:ea typeface="+mn-ea"/>
                                <a:cs typeface="+mn-cs"/>
                              </a:rPr>
                              <m:t>23</m:t>
                            </m:r>
                          </m:sub>
                        </m:sSub>
                        <m:r>
                          <a:rPr kumimoji="0" lang="hu-HU" sz="1800" b="0" i="0" u="none" strike="noStrike" kern="1200" cap="none" spc="0" normalizeH="0" baseline="0" noProof="0" smtClean="0">
                            <a:ln>
                              <a:noFill/>
                            </a:ln>
                            <a:solidFill>
                              <a:prstClr val="black">
                                <a:lumMod val="75000"/>
                                <a:lumOff val="25000"/>
                              </a:prstClr>
                            </a:solidFill>
                            <a:effectLst/>
                            <a:uLnTx/>
                            <a:uFillTx/>
                            <a:latin typeface="Cambria Math" panose="02040503050406030204" pitchFamily="18" charset="0"/>
                            <a:ea typeface="+mn-ea"/>
                            <a:cs typeface="+mn-cs"/>
                          </a:rPr>
                          <m:t>=1</m:t>
                        </m:r>
                      </m:oMath>
                    </m:oMathPara>
                  </a14:m>
                  <a:endParaRPr kumimoji="0" lang="hu-HU" sz="1800" b="0" i="0" u="none" strike="noStrike" kern="1200" cap="none" spc="0" normalizeH="0" baseline="0" noProof="0" dirty="0">
                    <a:ln>
                      <a:noFill/>
                    </a:ln>
                    <a:solidFill>
                      <a:prstClr val="black">
                        <a:lumMod val="75000"/>
                        <a:lumOff val="25000"/>
                      </a:prstClr>
                    </a:solidFill>
                    <a:effectLst/>
                    <a:uLnTx/>
                    <a:uFillTx/>
                    <a:latin typeface="Cambria Math" panose="02040503050406030204" pitchFamily="18" charset="0"/>
                    <a:ea typeface="+mn-ea"/>
                    <a:cs typeface="+mn-cs"/>
                  </a:endParaRPr>
                </a:p>
                <a:p>
                  <a:pPr fontAlgn="ctr">
                    <a:lnSpc>
                      <a:spcPct val="107000"/>
                    </a:lnSpc>
                    <a:spcAft>
                      <a:spcPts val="800"/>
                    </a:spcAft>
                  </a:pPr>
                  <a14:m>
                    <m:oMathPara xmlns:m="http://schemas.openxmlformats.org/officeDocument/2006/math">
                      <m:oMathParaPr>
                        <m:jc m:val="left"/>
                      </m:oMathParaPr>
                      <m:oMath xmlns:m="http://schemas.openxmlformats.org/officeDocument/2006/math">
                        <m:sSub>
                          <m:sSubPr>
                            <m:ctrlPr>
                              <a:rPr kumimoji="0" lang="hu-HU" sz="1800" b="0" i="1" u="none" strike="noStrike" kern="1200" cap="none" spc="0" normalizeH="0" baseline="0" noProof="0" smtClean="0">
                                <a:ln>
                                  <a:noFill/>
                                </a:ln>
                                <a:solidFill>
                                  <a:prstClr val="black">
                                    <a:lumMod val="75000"/>
                                    <a:lumOff val="25000"/>
                                  </a:prstClr>
                                </a:solidFill>
                                <a:effectLst/>
                                <a:uLnTx/>
                                <a:uFillTx/>
                                <a:latin typeface="Cambria Math" panose="02040503050406030204" pitchFamily="18" charset="0"/>
                                <a:ea typeface="+mn-ea"/>
                                <a:cs typeface="+mn-cs"/>
                              </a:rPr>
                            </m:ctrlPr>
                          </m:sSubPr>
                          <m:e>
                            <m:r>
                              <a:rPr kumimoji="0" lang="hu-HU" sz="1800" b="0" i="1" u="none" strike="noStrike" kern="1200" cap="none" spc="0" normalizeH="0" baseline="0" noProof="0" smtClean="0">
                                <a:ln>
                                  <a:noFill/>
                                </a:ln>
                                <a:solidFill>
                                  <a:prstClr val="black">
                                    <a:lumMod val="75000"/>
                                    <a:lumOff val="25000"/>
                                  </a:prstClr>
                                </a:solidFill>
                                <a:effectLst/>
                                <a:uLnTx/>
                                <a:uFillTx/>
                                <a:latin typeface="Cambria Math" panose="02040503050406030204" pitchFamily="18" charset="0"/>
                                <a:ea typeface="+mn-ea"/>
                                <a:cs typeface="+mn-cs"/>
                              </a:rPr>
                              <m:t>𝑥</m:t>
                            </m:r>
                          </m:e>
                          <m:sub>
                            <m:r>
                              <a:rPr kumimoji="0" lang="hu-HU" sz="1800" b="0" i="1" u="none" strike="noStrike" kern="1200" cap="none" spc="0" normalizeH="0" baseline="0" noProof="0" smtClean="0">
                                <a:ln>
                                  <a:noFill/>
                                </a:ln>
                                <a:solidFill>
                                  <a:prstClr val="black">
                                    <a:lumMod val="75000"/>
                                    <a:lumOff val="25000"/>
                                  </a:prstClr>
                                </a:solidFill>
                                <a:effectLst/>
                                <a:uLnTx/>
                                <a:uFillTx/>
                                <a:latin typeface="Cambria Math" panose="02040503050406030204" pitchFamily="18" charset="0"/>
                                <a:ea typeface="+mn-ea"/>
                                <a:cs typeface="+mn-cs"/>
                              </a:rPr>
                              <m:t>31</m:t>
                            </m:r>
                          </m:sub>
                        </m:sSub>
                        <m:r>
                          <a:rPr kumimoji="0" lang="hu-HU" sz="1800" b="0" i="1" u="none" strike="noStrike" kern="1200" cap="none" spc="0" normalizeH="0" baseline="0" noProof="0" smtClean="0">
                            <a:ln>
                              <a:noFill/>
                            </a:ln>
                            <a:solidFill>
                              <a:prstClr val="black">
                                <a:lumMod val="75000"/>
                                <a:lumOff val="25000"/>
                              </a:prstClr>
                            </a:solidFill>
                            <a:effectLst/>
                            <a:uLnTx/>
                            <a:uFillTx/>
                            <a:latin typeface="Cambria Math" panose="02040503050406030204" pitchFamily="18" charset="0"/>
                            <a:ea typeface="+mn-ea"/>
                            <a:cs typeface="+mn-cs"/>
                          </a:rPr>
                          <m:t>+</m:t>
                        </m:r>
                        <m:sSub>
                          <m:sSubPr>
                            <m:ctrlPr>
                              <a:rPr kumimoji="0" lang="hu-HU" sz="1800" b="0" i="1" u="none" strike="noStrike" kern="1200" cap="none" spc="0" normalizeH="0" baseline="0" noProof="0">
                                <a:ln>
                                  <a:noFill/>
                                </a:ln>
                                <a:solidFill>
                                  <a:prstClr val="black">
                                    <a:lumMod val="75000"/>
                                    <a:lumOff val="25000"/>
                                  </a:prstClr>
                                </a:solidFill>
                                <a:effectLst/>
                                <a:uLnTx/>
                                <a:uFillTx/>
                                <a:latin typeface="Cambria Math" panose="02040503050406030204" pitchFamily="18" charset="0"/>
                                <a:ea typeface="+mn-ea"/>
                                <a:cs typeface="+mn-cs"/>
                              </a:rPr>
                            </m:ctrlPr>
                          </m:sSubPr>
                          <m:e>
                            <m:r>
                              <a:rPr kumimoji="0" lang="hu-HU" sz="1800" b="0" i="1" u="none" strike="noStrike" kern="1200" cap="none" spc="0" normalizeH="0" baseline="0" noProof="0">
                                <a:ln>
                                  <a:noFill/>
                                </a:ln>
                                <a:solidFill>
                                  <a:prstClr val="black">
                                    <a:lumMod val="75000"/>
                                    <a:lumOff val="25000"/>
                                  </a:prstClr>
                                </a:solidFill>
                                <a:effectLst/>
                                <a:uLnTx/>
                                <a:uFillTx/>
                                <a:latin typeface="Cambria Math" panose="02040503050406030204" pitchFamily="18" charset="0"/>
                                <a:ea typeface="+mn-ea"/>
                                <a:cs typeface="+mn-cs"/>
                              </a:rPr>
                              <m:t>𝑥</m:t>
                            </m:r>
                          </m:e>
                          <m:sub>
                            <m:r>
                              <a:rPr kumimoji="0" lang="hu-HU" sz="1800" b="0" i="1" u="none" strike="noStrike" kern="1200" cap="none" spc="0" normalizeH="0" baseline="0" noProof="0" smtClean="0">
                                <a:ln>
                                  <a:noFill/>
                                </a:ln>
                                <a:solidFill>
                                  <a:prstClr val="black">
                                    <a:lumMod val="75000"/>
                                    <a:lumOff val="25000"/>
                                  </a:prstClr>
                                </a:solidFill>
                                <a:effectLst/>
                                <a:uLnTx/>
                                <a:uFillTx/>
                                <a:latin typeface="Cambria Math" panose="02040503050406030204" pitchFamily="18" charset="0"/>
                                <a:ea typeface="+mn-ea"/>
                                <a:cs typeface="+mn-cs"/>
                              </a:rPr>
                              <m:t>32</m:t>
                            </m:r>
                          </m:sub>
                        </m:sSub>
                        <m:r>
                          <a:rPr kumimoji="0" lang="hu-HU" sz="1800" b="0" i="1" u="none" strike="noStrike" kern="1200" cap="none" spc="0" normalizeH="0" baseline="0" noProof="0" smtClean="0">
                            <a:ln>
                              <a:noFill/>
                            </a:ln>
                            <a:solidFill>
                              <a:prstClr val="black">
                                <a:lumMod val="75000"/>
                                <a:lumOff val="25000"/>
                              </a:prstClr>
                            </a:solidFill>
                            <a:effectLst/>
                            <a:uLnTx/>
                            <a:uFillTx/>
                            <a:latin typeface="Cambria Math" panose="02040503050406030204" pitchFamily="18" charset="0"/>
                            <a:ea typeface="+mn-ea"/>
                            <a:cs typeface="+mn-cs"/>
                          </a:rPr>
                          <m:t>+</m:t>
                        </m:r>
                        <m:sSub>
                          <m:sSubPr>
                            <m:ctrlPr>
                              <a:rPr kumimoji="0" lang="hu-HU" sz="1800" b="0" i="1" u="none" strike="noStrike" kern="1200" cap="none" spc="0" normalizeH="0" baseline="0" noProof="0">
                                <a:ln>
                                  <a:noFill/>
                                </a:ln>
                                <a:solidFill>
                                  <a:prstClr val="black">
                                    <a:lumMod val="75000"/>
                                    <a:lumOff val="25000"/>
                                  </a:prstClr>
                                </a:solidFill>
                                <a:effectLst/>
                                <a:uLnTx/>
                                <a:uFillTx/>
                                <a:latin typeface="Cambria Math" panose="02040503050406030204" pitchFamily="18" charset="0"/>
                                <a:ea typeface="+mn-ea"/>
                                <a:cs typeface="+mn-cs"/>
                              </a:rPr>
                            </m:ctrlPr>
                          </m:sSubPr>
                          <m:e>
                            <m:r>
                              <a:rPr kumimoji="0" lang="hu-HU" sz="1800" b="0" i="1" u="none" strike="noStrike" kern="1200" cap="none" spc="0" normalizeH="0" baseline="0" noProof="0">
                                <a:ln>
                                  <a:noFill/>
                                </a:ln>
                                <a:solidFill>
                                  <a:prstClr val="black">
                                    <a:lumMod val="75000"/>
                                    <a:lumOff val="25000"/>
                                  </a:prstClr>
                                </a:solidFill>
                                <a:effectLst/>
                                <a:uLnTx/>
                                <a:uFillTx/>
                                <a:latin typeface="Cambria Math" panose="02040503050406030204" pitchFamily="18" charset="0"/>
                                <a:ea typeface="+mn-ea"/>
                                <a:cs typeface="+mn-cs"/>
                              </a:rPr>
                              <m:t>𝑥</m:t>
                            </m:r>
                          </m:e>
                          <m:sub>
                            <m:r>
                              <a:rPr kumimoji="0" lang="hu-HU" sz="1800" b="0" i="1" u="none" strike="noStrike" kern="1200" cap="none" spc="0" normalizeH="0" baseline="0" noProof="0" smtClean="0">
                                <a:ln>
                                  <a:noFill/>
                                </a:ln>
                                <a:solidFill>
                                  <a:prstClr val="black">
                                    <a:lumMod val="75000"/>
                                    <a:lumOff val="25000"/>
                                  </a:prstClr>
                                </a:solidFill>
                                <a:effectLst/>
                                <a:uLnTx/>
                                <a:uFillTx/>
                                <a:latin typeface="Cambria Math" panose="02040503050406030204" pitchFamily="18" charset="0"/>
                                <a:ea typeface="+mn-ea"/>
                                <a:cs typeface="+mn-cs"/>
                              </a:rPr>
                              <m:t>33</m:t>
                            </m:r>
                          </m:sub>
                        </m:sSub>
                        <m:r>
                          <a:rPr kumimoji="0" lang="hu-HU" sz="1800" b="0" i="0" u="none" strike="noStrike" kern="1200" cap="none" spc="0" normalizeH="0" baseline="0" noProof="0" smtClean="0">
                            <a:ln>
                              <a:noFill/>
                            </a:ln>
                            <a:solidFill>
                              <a:prstClr val="black">
                                <a:lumMod val="75000"/>
                                <a:lumOff val="25000"/>
                              </a:prstClr>
                            </a:solidFill>
                            <a:effectLst/>
                            <a:uLnTx/>
                            <a:uFillTx/>
                            <a:latin typeface="Cambria Math" panose="02040503050406030204" pitchFamily="18" charset="0"/>
                            <a:ea typeface="+mn-ea"/>
                            <a:cs typeface="+mn-cs"/>
                          </a:rPr>
                          <m:t>=1</m:t>
                        </m:r>
                      </m:oMath>
                    </m:oMathPara>
                  </a14:m>
                  <a:endParaRPr kumimoji="0" lang="hu-HU" sz="1800" b="0" i="0" u="none" strike="noStrike" kern="1200" cap="none" spc="0" normalizeH="0" baseline="0" noProof="0" dirty="0">
                    <a:ln>
                      <a:noFill/>
                    </a:ln>
                    <a:solidFill>
                      <a:prstClr val="black">
                        <a:lumMod val="75000"/>
                        <a:lumOff val="25000"/>
                      </a:prstClr>
                    </a:solidFill>
                    <a:effectLst/>
                    <a:uLnTx/>
                    <a:uFillTx/>
                    <a:latin typeface="Cambria Math" panose="02040503050406030204" pitchFamily="18" charset="0"/>
                    <a:ea typeface="+mn-ea"/>
                    <a:cs typeface="+mn-cs"/>
                  </a:endParaRPr>
                </a:p>
                <a:p>
                  <a:pPr fontAlgn="ctr">
                    <a:lnSpc>
                      <a:spcPct val="107000"/>
                    </a:lnSpc>
                    <a:spcAft>
                      <a:spcPts val="800"/>
                    </a:spcAft>
                  </a:pPr>
                  <a14:m>
                    <m:oMathPara xmlns:m="http://schemas.openxmlformats.org/officeDocument/2006/math">
                      <m:oMathParaPr>
                        <m:jc m:val="left"/>
                      </m:oMathParaPr>
                      <m:oMath xmlns:m="http://schemas.openxmlformats.org/officeDocument/2006/math">
                        <m:sSub>
                          <m:sSubPr>
                            <m:ctrlPr>
                              <a:rPr kumimoji="0" lang="hu-HU" sz="1800" b="0" i="1" u="none" strike="noStrike" kern="1200" cap="none" spc="0" normalizeH="0" baseline="0" noProof="0" smtClean="0">
                                <a:ln>
                                  <a:noFill/>
                                </a:ln>
                                <a:solidFill>
                                  <a:prstClr val="black">
                                    <a:lumMod val="75000"/>
                                    <a:lumOff val="25000"/>
                                  </a:prstClr>
                                </a:solidFill>
                                <a:effectLst/>
                                <a:uLnTx/>
                                <a:uFillTx/>
                                <a:latin typeface="Cambria Math" panose="02040503050406030204" pitchFamily="18" charset="0"/>
                                <a:ea typeface="+mn-ea"/>
                                <a:cs typeface="+mn-cs"/>
                              </a:rPr>
                            </m:ctrlPr>
                          </m:sSubPr>
                          <m:e>
                            <m:r>
                              <a:rPr kumimoji="0" lang="hu-HU" sz="1800" b="0" i="1" u="none" strike="noStrike" kern="1200" cap="none" spc="0" normalizeH="0" baseline="0" noProof="0" smtClean="0">
                                <a:ln>
                                  <a:noFill/>
                                </a:ln>
                                <a:solidFill>
                                  <a:prstClr val="black">
                                    <a:lumMod val="75000"/>
                                    <a:lumOff val="25000"/>
                                  </a:prstClr>
                                </a:solidFill>
                                <a:effectLst/>
                                <a:uLnTx/>
                                <a:uFillTx/>
                                <a:latin typeface="Cambria Math" panose="02040503050406030204" pitchFamily="18" charset="0"/>
                                <a:ea typeface="+mn-ea"/>
                                <a:cs typeface="+mn-cs"/>
                              </a:rPr>
                              <m:t>𝑥</m:t>
                            </m:r>
                          </m:e>
                          <m:sub>
                            <m:r>
                              <a:rPr kumimoji="0" lang="hu-HU" sz="1800" b="0" i="1" u="none" strike="noStrike" kern="1200" cap="none" spc="0" normalizeH="0" baseline="0" noProof="0" smtClean="0">
                                <a:ln>
                                  <a:noFill/>
                                </a:ln>
                                <a:solidFill>
                                  <a:prstClr val="black">
                                    <a:lumMod val="75000"/>
                                    <a:lumOff val="25000"/>
                                  </a:prstClr>
                                </a:solidFill>
                                <a:effectLst/>
                                <a:uLnTx/>
                                <a:uFillTx/>
                                <a:latin typeface="Cambria Math" panose="02040503050406030204" pitchFamily="18" charset="0"/>
                                <a:ea typeface="+mn-ea"/>
                                <a:cs typeface="+mn-cs"/>
                              </a:rPr>
                              <m:t>11</m:t>
                            </m:r>
                          </m:sub>
                        </m:sSub>
                        <m:r>
                          <a:rPr kumimoji="0" lang="hu-HU" sz="1800" b="0" i="1" u="none" strike="noStrike" kern="1200" cap="none" spc="0" normalizeH="0" baseline="0" noProof="0" smtClean="0">
                            <a:ln>
                              <a:noFill/>
                            </a:ln>
                            <a:solidFill>
                              <a:prstClr val="black">
                                <a:lumMod val="75000"/>
                                <a:lumOff val="25000"/>
                              </a:prstClr>
                            </a:solidFill>
                            <a:effectLst/>
                            <a:uLnTx/>
                            <a:uFillTx/>
                            <a:latin typeface="Cambria Math" panose="02040503050406030204" pitchFamily="18" charset="0"/>
                            <a:ea typeface="+mn-ea"/>
                            <a:cs typeface="+mn-cs"/>
                          </a:rPr>
                          <m:t>+</m:t>
                        </m:r>
                        <m:sSub>
                          <m:sSubPr>
                            <m:ctrlPr>
                              <a:rPr kumimoji="0" lang="hu-HU" sz="1800" b="0" i="1" u="none" strike="noStrike" kern="1200" cap="none" spc="0" normalizeH="0" baseline="0" noProof="0">
                                <a:ln>
                                  <a:noFill/>
                                </a:ln>
                                <a:solidFill>
                                  <a:prstClr val="black">
                                    <a:lumMod val="75000"/>
                                    <a:lumOff val="25000"/>
                                  </a:prstClr>
                                </a:solidFill>
                                <a:effectLst/>
                                <a:uLnTx/>
                                <a:uFillTx/>
                                <a:latin typeface="Cambria Math" panose="02040503050406030204" pitchFamily="18" charset="0"/>
                                <a:ea typeface="+mn-ea"/>
                                <a:cs typeface="+mn-cs"/>
                              </a:rPr>
                            </m:ctrlPr>
                          </m:sSubPr>
                          <m:e>
                            <m:r>
                              <a:rPr kumimoji="0" lang="hu-HU" sz="1800" b="0" i="1" u="none" strike="noStrike" kern="1200" cap="none" spc="0" normalizeH="0" baseline="0" noProof="0">
                                <a:ln>
                                  <a:noFill/>
                                </a:ln>
                                <a:solidFill>
                                  <a:prstClr val="black">
                                    <a:lumMod val="75000"/>
                                    <a:lumOff val="25000"/>
                                  </a:prstClr>
                                </a:solidFill>
                                <a:effectLst/>
                                <a:uLnTx/>
                                <a:uFillTx/>
                                <a:latin typeface="Cambria Math" panose="02040503050406030204" pitchFamily="18" charset="0"/>
                                <a:ea typeface="+mn-ea"/>
                                <a:cs typeface="+mn-cs"/>
                              </a:rPr>
                              <m:t>𝑥</m:t>
                            </m:r>
                          </m:e>
                          <m:sub>
                            <m:r>
                              <a:rPr kumimoji="0" lang="hu-HU" sz="1800" b="0" i="1" u="none" strike="noStrike" kern="1200" cap="none" spc="0" normalizeH="0" baseline="0" noProof="0" smtClean="0">
                                <a:ln>
                                  <a:noFill/>
                                </a:ln>
                                <a:solidFill>
                                  <a:prstClr val="black">
                                    <a:lumMod val="75000"/>
                                    <a:lumOff val="25000"/>
                                  </a:prstClr>
                                </a:solidFill>
                                <a:effectLst/>
                                <a:uLnTx/>
                                <a:uFillTx/>
                                <a:latin typeface="Cambria Math" panose="02040503050406030204" pitchFamily="18" charset="0"/>
                                <a:ea typeface="+mn-ea"/>
                                <a:cs typeface="+mn-cs"/>
                              </a:rPr>
                              <m:t>21</m:t>
                            </m:r>
                          </m:sub>
                        </m:sSub>
                        <m:r>
                          <a:rPr lang="hu-HU" i="1">
                            <a:solidFill>
                              <a:prstClr val="black">
                                <a:lumMod val="75000"/>
                                <a:lumOff val="25000"/>
                              </a:prstClr>
                            </a:solidFill>
                            <a:latin typeface="Cambria Math" panose="02040503050406030204" pitchFamily="18" charset="0"/>
                          </a:rPr>
                          <m:t>+</m:t>
                        </m:r>
                        <m:sSub>
                          <m:sSubPr>
                            <m:ctrlPr>
                              <a:rPr lang="hu-HU" i="1">
                                <a:solidFill>
                                  <a:prstClr val="black">
                                    <a:lumMod val="75000"/>
                                    <a:lumOff val="25000"/>
                                  </a:prstClr>
                                </a:solidFill>
                                <a:latin typeface="Cambria Math" panose="02040503050406030204" pitchFamily="18" charset="0"/>
                              </a:rPr>
                            </m:ctrlPr>
                          </m:sSubPr>
                          <m:e>
                            <m:r>
                              <a:rPr lang="hu-HU" i="1">
                                <a:solidFill>
                                  <a:prstClr val="black">
                                    <a:lumMod val="75000"/>
                                    <a:lumOff val="25000"/>
                                  </a:prstClr>
                                </a:solidFill>
                                <a:latin typeface="Cambria Math" panose="02040503050406030204" pitchFamily="18" charset="0"/>
                              </a:rPr>
                              <m:t>𝑥</m:t>
                            </m:r>
                          </m:e>
                          <m:sub>
                            <m:r>
                              <a:rPr lang="hu-HU" b="0" i="1" smtClean="0">
                                <a:solidFill>
                                  <a:prstClr val="black">
                                    <a:lumMod val="75000"/>
                                    <a:lumOff val="25000"/>
                                  </a:prstClr>
                                </a:solidFill>
                                <a:latin typeface="Cambria Math" panose="02040503050406030204" pitchFamily="18" charset="0"/>
                              </a:rPr>
                              <m:t>3</m:t>
                            </m:r>
                            <m:r>
                              <a:rPr lang="hu-HU" i="1">
                                <a:solidFill>
                                  <a:prstClr val="black">
                                    <a:lumMod val="75000"/>
                                    <a:lumOff val="25000"/>
                                  </a:prstClr>
                                </a:solidFill>
                                <a:latin typeface="Cambria Math" panose="02040503050406030204" pitchFamily="18" charset="0"/>
                              </a:rPr>
                              <m:t>1</m:t>
                            </m:r>
                          </m:sub>
                        </m:sSub>
                        <m:r>
                          <a:rPr kumimoji="0" lang="hu-HU" sz="1800" b="0" i="0" u="none" strike="noStrike" kern="1200" cap="none" spc="0" normalizeH="0" baseline="0" noProof="0" smtClean="0">
                            <a:ln>
                              <a:noFill/>
                            </a:ln>
                            <a:solidFill>
                              <a:prstClr val="black">
                                <a:lumMod val="75000"/>
                                <a:lumOff val="25000"/>
                              </a:prstClr>
                            </a:solidFill>
                            <a:effectLst/>
                            <a:uLnTx/>
                            <a:uFillTx/>
                            <a:latin typeface="Cambria Math" panose="02040503050406030204" pitchFamily="18" charset="0"/>
                            <a:ea typeface="+mn-ea"/>
                            <a:cs typeface="+mn-cs"/>
                          </a:rPr>
                          <m:t>=1</m:t>
                        </m:r>
                      </m:oMath>
                    </m:oMathPara>
                  </a14:m>
                  <a:endParaRPr lang="hu-HU" sz="1200" b="0" i="0" u="none" strike="noStrike" dirty="0">
                    <a:effectLst/>
                    <a:latin typeface="Arial" panose="020B0604020202020204" pitchFamily="34" charset="0"/>
                  </a:endParaRPr>
                </a:p>
                <a:p>
                  <a:pPr fontAlgn="ctr">
                    <a:lnSpc>
                      <a:spcPct val="107000"/>
                    </a:lnSpc>
                    <a:spcAft>
                      <a:spcPts val="800"/>
                    </a:spcAft>
                  </a:pPr>
                  <a14:m>
                    <m:oMathPara xmlns:m="http://schemas.openxmlformats.org/officeDocument/2006/math">
                      <m:oMathParaPr>
                        <m:jc m:val="left"/>
                      </m:oMathParaPr>
                      <m:oMath xmlns:m="http://schemas.openxmlformats.org/officeDocument/2006/math">
                        <m:sSub>
                          <m:sSubPr>
                            <m:ctrlPr>
                              <a:rPr kumimoji="0" lang="hu-HU" sz="1800" b="0" i="1" u="none" strike="noStrike" kern="1200" cap="none" spc="0" normalizeH="0" baseline="0" noProof="0" smtClean="0">
                                <a:ln>
                                  <a:noFill/>
                                </a:ln>
                                <a:solidFill>
                                  <a:prstClr val="black">
                                    <a:lumMod val="75000"/>
                                    <a:lumOff val="25000"/>
                                  </a:prstClr>
                                </a:solidFill>
                                <a:effectLst/>
                                <a:uLnTx/>
                                <a:uFillTx/>
                                <a:latin typeface="Cambria Math" panose="02040503050406030204" pitchFamily="18" charset="0"/>
                                <a:ea typeface="+mn-ea"/>
                                <a:cs typeface="+mn-cs"/>
                              </a:rPr>
                            </m:ctrlPr>
                          </m:sSubPr>
                          <m:e>
                            <m:r>
                              <a:rPr kumimoji="0" lang="hu-HU" sz="1800" b="0" i="1" u="none" strike="noStrike" kern="1200" cap="none" spc="0" normalizeH="0" baseline="0" noProof="0" smtClean="0">
                                <a:ln>
                                  <a:noFill/>
                                </a:ln>
                                <a:solidFill>
                                  <a:prstClr val="black">
                                    <a:lumMod val="75000"/>
                                    <a:lumOff val="25000"/>
                                  </a:prstClr>
                                </a:solidFill>
                                <a:effectLst/>
                                <a:uLnTx/>
                                <a:uFillTx/>
                                <a:latin typeface="Cambria Math" panose="02040503050406030204" pitchFamily="18" charset="0"/>
                                <a:ea typeface="+mn-ea"/>
                                <a:cs typeface="+mn-cs"/>
                              </a:rPr>
                              <m:t>𝑥</m:t>
                            </m:r>
                          </m:e>
                          <m:sub>
                            <m:r>
                              <a:rPr kumimoji="0" lang="hu-HU" sz="1800" b="0" i="1" u="none" strike="noStrike" kern="1200" cap="none" spc="0" normalizeH="0" baseline="0" noProof="0" smtClean="0">
                                <a:ln>
                                  <a:noFill/>
                                </a:ln>
                                <a:solidFill>
                                  <a:prstClr val="black">
                                    <a:lumMod val="75000"/>
                                    <a:lumOff val="25000"/>
                                  </a:prstClr>
                                </a:solidFill>
                                <a:effectLst/>
                                <a:uLnTx/>
                                <a:uFillTx/>
                                <a:latin typeface="Cambria Math" panose="02040503050406030204" pitchFamily="18" charset="0"/>
                                <a:ea typeface="+mn-ea"/>
                                <a:cs typeface="+mn-cs"/>
                              </a:rPr>
                              <m:t>12</m:t>
                            </m:r>
                          </m:sub>
                        </m:sSub>
                        <m:r>
                          <a:rPr kumimoji="0" lang="hu-HU" sz="1800" b="0" i="1" u="none" strike="noStrike" kern="1200" cap="none" spc="0" normalizeH="0" baseline="0" noProof="0" smtClean="0">
                            <a:ln>
                              <a:noFill/>
                            </a:ln>
                            <a:solidFill>
                              <a:prstClr val="black">
                                <a:lumMod val="75000"/>
                                <a:lumOff val="25000"/>
                              </a:prstClr>
                            </a:solidFill>
                            <a:effectLst/>
                            <a:uLnTx/>
                            <a:uFillTx/>
                            <a:latin typeface="Cambria Math" panose="02040503050406030204" pitchFamily="18" charset="0"/>
                            <a:ea typeface="+mn-ea"/>
                            <a:cs typeface="+mn-cs"/>
                          </a:rPr>
                          <m:t>+</m:t>
                        </m:r>
                        <m:sSub>
                          <m:sSubPr>
                            <m:ctrlPr>
                              <a:rPr kumimoji="0" lang="hu-HU" sz="1800" b="0" i="1" u="none" strike="noStrike" kern="1200" cap="none" spc="0" normalizeH="0" baseline="0" noProof="0">
                                <a:ln>
                                  <a:noFill/>
                                </a:ln>
                                <a:solidFill>
                                  <a:prstClr val="black">
                                    <a:lumMod val="75000"/>
                                    <a:lumOff val="25000"/>
                                  </a:prstClr>
                                </a:solidFill>
                                <a:effectLst/>
                                <a:uLnTx/>
                                <a:uFillTx/>
                                <a:latin typeface="Cambria Math" panose="02040503050406030204" pitchFamily="18" charset="0"/>
                                <a:ea typeface="+mn-ea"/>
                                <a:cs typeface="+mn-cs"/>
                              </a:rPr>
                            </m:ctrlPr>
                          </m:sSubPr>
                          <m:e>
                            <m:r>
                              <a:rPr kumimoji="0" lang="hu-HU" sz="1800" b="0" i="1" u="none" strike="noStrike" kern="1200" cap="none" spc="0" normalizeH="0" baseline="0" noProof="0">
                                <a:ln>
                                  <a:noFill/>
                                </a:ln>
                                <a:solidFill>
                                  <a:prstClr val="black">
                                    <a:lumMod val="75000"/>
                                    <a:lumOff val="25000"/>
                                  </a:prstClr>
                                </a:solidFill>
                                <a:effectLst/>
                                <a:uLnTx/>
                                <a:uFillTx/>
                                <a:latin typeface="Cambria Math" panose="02040503050406030204" pitchFamily="18" charset="0"/>
                                <a:ea typeface="+mn-ea"/>
                                <a:cs typeface="+mn-cs"/>
                              </a:rPr>
                              <m:t>𝑥</m:t>
                            </m:r>
                          </m:e>
                          <m:sub>
                            <m:r>
                              <a:rPr kumimoji="0" lang="hu-HU" sz="1800" b="0" i="1" u="none" strike="noStrike" kern="1200" cap="none" spc="0" normalizeH="0" baseline="0" noProof="0" smtClean="0">
                                <a:ln>
                                  <a:noFill/>
                                </a:ln>
                                <a:solidFill>
                                  <a:prstClr val="black">
                                    <a:lumMod val="75000"/>
                                    <a:lumOff val="25000"/>
                                  </a:prstClr>
                                </a:solidFill>
                                <a:effectLst/>
                                <a:uLnTx/>
                                <a:uFillTx/>
                                <a:latin typeface="Cambria Math" panose="02040503050406030204" pitchFamily="18" charset="0"/>
                                <a:ea typeface="+mn-ea"/>
                                <a:cs typeface="+mn-cs"/>
                              </a:rPr>
                              <m:t>22</m:t>
                            </m:r>
                          </m:sub>
                        </m:sSub>
                        <m:r>
                          <a:rPr lang="hu-HU" i="1">
                            <a:solidFill>
                              <a:prstClr val="black">
                                <a:lumMod val="75000"/>
                                <a:lumOff val="25000"/>
                              </a:prstClr>
                            </a:solidFill>
                            <a:latin typeface="Cambria Math" panose="02040503050406030204" pitchFamily="18" charset="0"/>
                          </a:rPr>
                          <m:t>+</m:t>
                        </m:r>
                        <m:sSub>
                          <m:sSubPr>
                            <m:ctrlPr>
                              <a:rPr lang="hu-HU" i="1">
                                <a:solidFill>
                                  <a:prstClr val="black">
                                    <a:lumMod val="75000"/>
                                    <a:lumOff val="25000"/>
                                  </a:prstClr>
                                </a:solidFill>
                                <a:latin typeface="Cambria Math" panose="02040503050406030204" pitchFamily="18" charset="0"/>
                              </a:rPr>
                            </m:ctrlPr>
                          </m:sSubPr>
                          <m:e>
                            <m:r>
                              <a:rPr lang="hu-HU" i="1">
                                <a:solidFill>
                                  <a:prstClr val="black">
                                    <a:lumMod val="75000"/>
                                    <a:lumOff val="25000"/>
                                  </a:prstClr>
                                </a:solidFill>
                                <a:latin typeface="Cambria Math" panose="02040503050406030204" pitchFamily="18" charset="0"/>
                              </a:rPr>
                              <m:t>𝑥</m:t>
                            </m:r>
                          </m:e>
                          <m:sub>
                            <m:r>
                              <a:rPr lang="hu-HU" b="0" i="1" smtClean="0">
                                <a:solidFill>
                                  <a:prstClr val="black">
                                    <a:lumMod val="75000"/>
                                    <a:lumOff val="25000"/>
                                  </a:prstClr>
                                </a:solidFill>
                                <a:latin typeface="Cambria Math" panose="02040503050406030204" pitchFamily="18" charset="0"/>
                              </a:rPr>
                              <m:t>32</m:t>
                            </m:r>
                          </m:sub>
                        </m:sSub>
                        <m:r>
                          <a:rPr kumimoji="0" lang="hu-HU" sz="1800" b="0" i="0" u="none" strike="noStrike" kern="1200" cap="none" spc="0" normalizeH="0" baseline="0" noProof="0" smtClean="0">
                            <a:ln>
                              <a:noFill/>
                            </a:ln>
                            <a:solidFill>
                              <a:prstClr val="black">
                                <a:lumMod val="75000"/>
                                <a:lumOff val="25000"/>
                              </a:prstClr>
                            </a:solidFill>
                            <a:effectLst/>
                            <a:uLnTx/>
                            <a:uFillTx/>
                            <a:latin typeface="Cambria Math" panose="02040503050406030204" pitchFamily="18" charset="0"/>
                            <a:ea typeface="+mn-ea"/>
                            <a:cs typeface="+mn-cs"/>
                          </a:rPr>
                          <m:t>=1</m:t>
                        </m:r>
                      </m:oMath>
                    </m:oMathPara>
                  </a14:m>
                  <a:endParaRPr lang="hu-HU" sz="1200" b="0" i="0" u="none" strike="noStrike" dirty="0">
                    <a:effectLst/>
                    <a:latin typeface="Arial" panose="020B0604020202020204" pitchFamily="34" charset="0"/>
                  </a:endParaRPr>
                </a:p>
                <a:p>
                  <a:pPr fontAlgn="ctr">
                    <a:lnSpc>
                      <a:spcPct val="107000"/>
                    </a:lnSpc>
                    <a:spcAft>
                      <a:spcPts val="800"/>
                    </a:spcAft>
                  </a:pPr>
                  <a14:m>
                    <m:oMathPara xmlns:m="http://schemas.openxmlformats.org/officeDocument/2006/math">
                      <m:oMathParaPr>
                        <m:jc m:val="left"/>
                      </m:oMathParaPr>
                      <m:oMath xmlns:m="http://schemas.openxmlformats.org/officeDocument/2006/math">
                        <m:sSub>
                          <m:sSubPr>
                            <m:ctrlPr>
                              <a:rPr kumimoji="0" lang="hu-HU" sz="1800" b="0" i="1" u="none" strike="noStrike" kern="1200" cap="none" spc="0" normalizeH="0" baseline="0" noProof="0" smtClean="0">
                                <a:ln>
                                  <a:noFill/>
                                </a:ln>
                                <a:solidFill>
                                  <a:prstClr val="black">
                                    <a:lumMod val="75000"/>
                                    <a:lumOff val="25000"/>
                                  </a:prstClr>
                                </a:solidFill>
                                <a:effectLst/>
                                <a:uLnTx/>
                                <a:uFillTx/>
                                <a:latin typeface="Cambria Math" panose="02040503050406030204" pitchFamily="18" charset="0"/>
                                <a:ea typeface="+mn-ea"/>
                                <a:cs typeface="+mn-cs"/>
                              </a:rPr>
                            </m:ctrlPr>
                          </m:sSubPr>
                          <m:e>
                            <m:r>
                              <a:rPr kumimoji="0" lang="hu-HU" sz="1800" b="0" i="1" u="none" strike="noStrike" kern="1200" cap="none" spc="0" normalizeH="0" baseline="0" noProof="0" smtClean="0">
                                <a:ln>
                                  <a:noFill/>
                                </a:ln>
                                <a:solidFill>
                                  <a:prstClr val="black">
                                    <a:lumMod val="75000"/>
                                    <a:lumOff val="25000"/>
                                  </a:prstClr>
                                </a:solidFill>
                                <a:effectLst/>
                                <a:uLnTx/>
                                <a:uFillTx/>
                                <a:latin typeface="Cambria Math" panose="02040503050406030204" pitchFamily="18" charset="0"/>
                                <a:ea typeface="+mn-ea"/>
                                <a:cs typeface="+mn-cs"/>
                              </a:rPr>
                              <m:t>𝑥</m:t>
                            </m:r>
                          </m:e>
                          <m:sub>
                            <m:r>
                              <a:rPr kumimoji="0" lang="hu-HU" sz="1800" b="0" i="1" u="none" strike="noStrike" kern="1200" cap="none" spc="0" normalizeH="0" baseline="0" noProof="0" smtClean="0">
                                <a:ln>
                                  <a:noFill/>
                                </a:ln>
                                <a:solidFill>
                                  <a:prstClr val="black">
                                    <a:lumMod val="75000"/>
                                    <a:lumOff val="25000"/>
                                  </a:prstClr>
                                </a:solidFill>
                                <a:effectLst/>
                                <a:uLnTx/>
                                <a:uFillTx/>
                                <a:latin typeface="Cambria Math" panose="02040503050406030204" pitchFamily="18" charset="0"/>
                                <a:ea typeface="+mn-ea"/>
                                <a:cs typeface="+mn-cs"/>
                              </a:rPr>
                              <m:t>13</m:t>
                            </m:r>
                          </m:sub>
                        </m:sSub>
                        <m:r>
                          <a:rPr kumimoji="0" lang="hu-HU" sz="1800" b="0" i="1" u="none" strike="noStrike" kern="1200" cap="none" spc="0" normalizeH="0" baseline="0" noProof="0" smtClean="0">
                            <a:ln>
                              <a:noFill/>
                            </a:ln>
                            <a:solidFill>
                              <a:prstClr val="black">
                                <a:lumMod val="75000"/>
                                <a:lumOff val="25000"/>
                              </a:prstClr>
                            </a:solidFill>
                            <a:effectLst/>
                            <a:uLnTx/>
                            <a:uFillTx/>
                            <a:latin typeface="Cambria Math" panose="02040503050406030204" pitchFamily="18" charset="0"/>
                            <a:ea typeface="+mn-ea"/>
                            <a:cs typeface="+mn-cs"/>
                          </a:rPr>
                          <m:t>+</m:t>
                        </m:r>
                        <m:sSub>
                          <m:sSubPr>
                            <m:ctrlPr>
                              <a:rPr kumimoji="0" lang="hu-HU" sz="1800" b="0" i="1" u="none" strike="noStrike" kern="1200" cap="none" spc="0" normalizeH="0" baseline="0" noProof="0">
                                <a:ln>
                                  <a:noFill/>
                                </a:ln>
                                <a:solidFill>
                                  <a:prstClr val="black">
                                    <a:lumMod val="75000"/>
                                    <a:lumOff val="25000"/>
                                  </a:prstClr>
                                </a:solidFill>
                                <a:effectLst/>
                                <a:uLnTx/>
                                <a:uFillTx/>
                                <a:latin typeface="Cambria Math" panose="02040503050406030204" pitchFamily="18" charset="0"/>
                                <a:ea typeface="+mn-ea"/>
                                <a:cs typeface="+mn-cs"/>
                              </a:rPr>
                            </m:ctrlPr>
                          </m:sSubPr>
                          <m:e>
                            <m:r>
                              <a:rPr kumimoji="0" lang="hu-HU" sz="1800" b="0" i="1" u="none" strike="noStrike" kern="1200" cap="none" spc="0" normalizeH="0" baseline="0" noProof="0">
                                <a:ln>
                                  <a:noFill/>
                                </a:ln>
                                <a:solidFill>
                                  <a:prstClr val="black">
                                    <a:lumMod val="75000"/>
                                    <a:lumOff val="25000"/>
                                  </a:prstClr>
                                </a:solidFill>
                                <a:effectLst/>
                                <a:uLnTx/>
                                <a:uFillTx/>
                                <a:latin typeface="Cambria Math" panose="02040503050406030204" pitchFamily="18" charset="0"/>
                                <a:ea typeface="+mn-ea"/>
                                <a:cs typeface="+mn-cs"/>
                              </a:rPr>
                              <m:t>𝑥</m:t>
                            </m:r>
                          </m:e>
                          <m:sub>
                            <m:r>
                              <a:rPr kumimoji="0" lang="hu-HU" sz="1800" b="0" i="1" u="none" strike="noStrike" kern="1200" cap="none" spc="0" normalizeH="0" baseline="0" noProof="0" smtClean="0">
                                <a:ln>
                                  <a:noFill/>
                                </a:ln>
                                <a:solidFill>
                                  <a:prstClr val="black">
                                    <a:lumMod val="75000"/>
                                    <a:lumOff val="25000"/>
                                  </a:prstClr>
                                </a:solidFill>
                                <a:effectLst/>
                                <a:uLnTx/>
                                <a:uFillTx/>
                                <a:latin typeface="Cambria Math" panose="02040503050406030204" pitchFamily="18" charset="0"/>
                                <a:ea typeface="+mn-ea"/>
                                <a:cs typeface="+mn-cs"/>
                              </a:rPr>
                              <m:t>23</m:t>
                            </m:r>
                          </m:sub>
                        </m:sSub>
                        <m:r>
                          <a:rPr lang="hu-HU" i="1">
                            <a:solidFill>
                              <a:prstClr val="black">
                                <a:lumMod val="75000"/>
                                <a:lumOff val="25000"/>
                              </a:prstClr>
                            </a:solidFill>
                            <a:latin typeface="Cambria Math" panose="02040503050406030204" pitchFamily="18" charset="0"/>
                          </a:rPr>
                          <m:t>+</m:t>
                        </m:r>
                        <m:sSub>
                          <m:sSubPr>
                            <m:ctrlPr>
                              <a:rPr lang="hu-HU" i="1">
                                <a:solidFill>
                                  <a:prstClr val="black">
                                    <a:lumMod val="75000"/>
                                    <a:lumOff val="25000"/>
                                  </a:prstClr>
                                </a:solidFill>
                                <a:latin typeface="Cambria Math" panose="02040503050406030204" pitchFamily="18" charset="0"/>
                              </a:rPr>
                            </m:ctrlPr>
                          </m:sSubPr>
                          <m:e>
                            <m:r>
                              <a:rPr lang="hu-HU" i="1">
                                <a:solidFill>
                                  <a:prstClr val="black">
                                    <a:lumMod val="75000"/>
                                    <a:lumOff val="25000"/>
                                  </a:prstClr>
                                </a:solidFill>
                                <a:latin typeface="Cambria Math" panose="02040503050406030204" pitchFamily="18" charset="0"/>
                              </a:rPr>
                              <m:t>𝑥</m:t>
                            </m:r>
                          </m:e>
                          <m:sub>
                            <m:r>
                              <a:rPr lang="hu-HU" b="0" i="1" smtClean="0">
                                <a:solidFill>
                                  <a:prstClr val="black">
                                    <a:lumMod val="75000"/>
                                    <a:lumOff val="25000"/>
                                  </a:prstClr>
                                </a:solidFill>
                                <a:latin typeface="Cambria Math" panose="02040503050406030204" pitchFamily="18" charset="0"/>
                              </a:rPr>
                              <m:t>33</m:t>
                            </m:r>
                          </m:sub>
                        </m:sSub>
                        <m:r>
                          <a:rPr kumimoji="0" lang="hu-HU" sz="1800" b="0" i="0" u="none" strike="noStrike" kern="1200" cap="none" spc="0" normalizeH="0" baseline="0" noProof="0" smtClean="0">
                            <a:ln>
                              <a:noFill/>
                            </a:ln>
                            <a:solidFill>
                              <a:prstClr val="black">
                                <a:lumMod val="75000"/>
                                <a:lumOff val="25000"/>
                              </a:prstClr>
                            </a:solidFill>
                            <a:effectLst/>
                            <a:uLnTx/>
                            <a:uFillTx/>
                            <a:latin typeface="Cambria Math" panose="02040503050406030204" pitchFamily="18" charset="0"/>
                            <a:ea typeface="+mn-ea"/>
                            <a:cs typeface="+mn-cs"/>
                          </a:rPr>
                          <m:t>=1</m:t>
                        </m:r>
                      </m:oMath>
                    </m:oMathPara>
                  </a14:m>
                  <a:endParaRPr kumimoji="0" lang="hu-HU" sz="1800" b="0" i="1" u="none" strike="noStrike" kern="1200" cap="none" spc="0" normalizeH="0" baseline="0" noProof="0" dirty="0">
                    <a:ln>
                      <a:noFill/>
                    </a:ln>
                    <a:solidFill>
                      <a:prstClr val="black">
                        <a:lumMod val="75000"/>
                        <a:lumOff val="25000"/>
                      </a:prstClr>
                    </a:solidFill>
                    <a:effectLst/>
                    <a:uLnTx/>
                    <a:uFillTx/>
                    <a:latin typeface="Cambria Math" panose="02040503050406030204" pitchFamily="18" charset="0"/>
                    <a:ea typeface="+mn-ea"/>
                    <a:cs typeface="+mn-cs"/>
                  </a:endParaRPr>
                </a:p>
                <a:p>
                  <a:pPr fontAlgn="ctr">
                    <a:lnSpc>
                      <a:spcPct val="107000"/>
                    </a:lnSpc>
                    <a:spcAft>
                      <a:spcPts val="800"/>
                    </a:spcAft>
                  </a:pPr>
                  <a14:m>
                    <m:oMathPara xmlns:m="http://schemas.openxmlformats.org/officeDocument/2006/math">
                      <m:oMathParaPr>
                        <m:jc m:val="left"/>
                      </m:oMathParaPr>
                      <m:oMath xmlns:m="http://schemas.openxmlformats.org/officeDocument/2006/math">
                        <m:sSub>
                          <m:sSubPr>
                            <m:ctrlPr>
                              <a:rPr kumimoji="0" lang="hu-HU" sz="1800" b="0" i="1" u="none" strike="noStrike" kern="1200" cap="none" spc="0" normalizeH="0" baseline="0" noProof="0" smtClean="0">
                                <a:ln>
                                  <a:noFill/>
                                </a:ln>
                                <a:solidFill>
                                  <a:prstClr val="black">
                                    <a:lumMod val="75000"/>
                                    <a:lumOff val="25000"/>
                                  </a:prstClr>
                                </a:solidFill>
                                <a:effectLst/>
                                <a:uLnTx/>
                                <a:uFillTx/>
                                <a:latin typeface="Cambria Math" panose="02040503050406030204" pitchFamily="18" charset="0"/>
                                <a:ea typeface="+mn-ea"/>
                                <a:cs typeface="+mn-cs"/>
                              </a:rPr>
                            </m:ctrlPr>
                          </m:sSubPr>
                          <m:e>
                            <m:r>
                              <a:rPr kumimoji="0" lang="hu-HU" sz="1800" b="0" i="1" u="none" strike="noStrike" kern="1200" cap="none" spc="0" normalizeH="0" baseline="0" noProof="0" smtClean="0">
                                <a:ln>
                                  <a:noFill/>
                                </a:ln>
                                <a:solidFill>
                                  <a:prstClr val="black">
                                    <a:lumMod val="75000"/>
                                    <a:lumOff val="25000"/>
                                  </a:prstClr>
                                </a:solidFill>
                                <a:effectLst/>
                                <a:uLnTx/>
                                <a:uFillTx/>
                                <a:latin typeface="Cambria Math" panose="02040503050406030204" pitchFamily="18" charset="0"/>
                                <a:ea typeface="+mn-ea"/>
                                <a:cs typeface="+mn-cs"/>
                              </a:rPr>
                              <m:t>𝑧</m:t>
                            </m:r>
                            <m:r>
                              <a:rPr kumimoji="0" lang="hu-HU" sz="1800" b="0" i="1" u="none" strike="noStrike" kern="1200" cap="none" spc="0" normalizeH="0" baseline="0" noProof="0" smtClean="0">
                                <a:ln>
                                  <a:noFill/>
                                </a:ln>
                                <a:solidFill>
                                  <a:prstClr val="black">
                                    <a:lumMod val="75000"/>
                                    <a:lumOff val="25000"/>
                                  </a:prstClr>
                                </a:solidFill>
                                <a:effectLst/>
                                <a:uLnTx/>
                                <a:uFillTx/>
                                <a:latin typeface="Cambria Math" panose="02040503050406030204" pitchFamily="18" charset="0"/>
                                <a:ea typeface="+mn-ea"/>
                                <a:cs typeface="+mn-cs"/>
                              </a:rPr>
                              <m:t>=40</m:t>
                            </m:r>
                            <m:r>
                              <a:rPr kumimoji="0" lang="hu-HU" sz="1800" b="0" i="1" u="none" strike="noStrike" kern="1200" cap="none" spc="0" normalizeH="0" baseline="0" noProof="0" smtClean="0">
                                <a:ln>
                                  <a:noFill/>
                                </a:ln>
                                <a:solidFill>
                                  <a:prstClr val="black">
                                    <a:lumMod val="75000"/>
                                    <a:lumOff val="25000"/>
                                  </a:prstClr>
                                </a:solidFill>
                                <a:effectLst/>
                                <a:uLnTx/>
                                <a:uFillTx/>
                                <a:latin typeface="Cambria Math" panose="02040503050406030204" pitchFamily="18" charset="0"/>
                                <a:ea typeface="+mn-ea"/>
                                <a:cs typeface="+mn-cs"/>
                              </a:rPr>
                              <m:t>𝑥</m:t>
                            </m:r>
                          </m:e>
                          <m:sub>
                            <m:r>
                              <a:rPr kumimoji="0" lang="hu-HU" sz="1800" b="0" i="1" u="none" strike="noStrike" kern="1200" cap="none" spc="0" normalizeH="0" baseline="0" noProof="0" smtClean="0">
                                <a:ln>
                                  <a:noFill/>
                                </a:ln>
                                <a:solidFill>
                                  <a:prstClr val="black">
                                    <a:lumMod val="75000"/>
                                    <a:lumOff val="25000"/>
                                  </a:prstClr>
                                </a:solidFill>
                                <a:effectLst/>
                                <a:uLnTx/>
                                <a:uFillTx/>
                                <a:latin typeface="Cambria Math" panose="02040503050406030204" pitchFamily="18" charset="0"/>
                                <a:ea typeface="+mn-ea"/>
                                <a:cs typeface="+mn-cs"/>
                              </a:rPr>
                              <m:t>11</m:t>
                            </m:r>
                          </m:sub>
                        </m:sSub>
                        <m:r>
                          <a:rPr kumimoji="0" lang="hu-HU" sz="1800" b="0" i="1" u="none" strike="noStrike" kern="1200" cap="none" spc="0" normalizeH="0" baseline="0" noProof="0" smtClean="0">
                            <a:ln>
                              <a:noFill/>
                            </a:ln>
                            <a:solidFill>
                              <a:prstClr val="black">
                                <a:lumMod val="75000"/>
                                <a:lumOff val="25000"/>
                              </a:prstClr>
                            </a:solidFill>
                            <a:effectLst/>
                            <a:uLnTx/>
                            <a:uFillTx/>
                            <a:latin typeface="Cambria Math" panose="02040503050406030204" pitchFamily="18" charset="0"/>
                            <a:ea typeface="+mn-ea"/>
                            <a:cs typeface="+mn-cs"/>
                          </a:rPr>
                          <m:t>+</m:t>
                        </m:r>
                        <m:sSub>
                          <m:sSubPr>
                            <m:ctrlPr>
                              <a:rPr lang="hu-HU" i="1">
                                <a:solidFill>
                                  <a:prstClr val="black">
                                    <a:lumMod val="75000"/>
                                    <a:lumOff val="25000"/>
                                  </a:prstClr>
                                </a:solidFill>
                                <a:latin typeface="Cambria Math" panose="02040503050406030204" pitchFamily="18" charset="0"/>
                              </a:rPr>
                            </m:ctrlPr>
                          </m:sSubPr>
                          <m:e>
                            <m:r>
                              <a:rPr lang="hu-HU" b="0" i="1" smtClean="0">
                                <a:solidFill>
                                  <a:prstClr val="black">
                                    <a:lumMod val="75000"/>
                                    <a:lumOff val="25000"/>
                                  </a:prstClr>
                                </a:solidFill>
                                <a:latin typeface="Cambria Math" panose="02040503050406030204" pitchFamily="18" charset="0"/>
                              </a:rPr>
                              <m:t>42</m:t>
                            </m:r>
                            <m:r>
                              <a:rPr lang="hu-HU" i="1">
                                <a:solidFill>
                                  <a:prstClr val="black">
                                    <a:lumMod val="75000"/>
                                    <a:lumOff val="25000"/>
                                  </a:prstClr>
                                </a:solidFill>
                                <a:latin typeface="Cambria Math" panose="02040503050406030204" pitchFamily="18" charset="0"/>
                              </a:rPr>
                              <m:t>𝑥</m:t>
                            </m:r>
                          </m:e>
                          <m:sub>
                            <m:r>
                              <a:rPr lang="hu-HU" i="1">
                                <a:solidFill>
                                  <a:prstClr val="black">
                                    <a:lumMod val="75000"/>
                                    <a:lumOff val="25000"/>
                                  </a:prstClr>
                                </a:solidFill>
                                <a:latin typeface="Cambria Math" panose="02040503050406030204" pitchFamily="18" charset="0"/>
                              </a:rPr>
                              <m:t>1</m:t>
                            </m:r>
                            <m:r>
                              <a:rPr lang="hu-HU" b="0" i="1" smtClean="0">
                                <a:solidFill>
                                  <a:prstClr val="black">
                                    <a:lumMod val="75000"/>
                                    <a:lumOff val="25000"/>
                                  </a:prstClr>
                                </a:solidFill>
                                <a:latin typeface="Cambria Math" panose="02040503050406030204" pitchFamily="18" charset="0"/>
                              </a:rPr>
                              <m:t>2</m:t>
                            </m:r>
                          </m:sub>
                        </m:sSub>
                        <m:r>
                          <a:rPr lang="hu-HU" b="0" i="1" smtClean="0">
                            <a:solidFill>
                              <a:prstClr val="black">
                                <a:lumMod val="75000"/>
                                <a:lumOff val="25000"/>
                              </a:prstClr>
                            </a:solidFill>
                            <a:latin typeface="Cambria Math" panose="02040503050406030204" pitchFamily="18" charset="0"/>
                          </a:rPr>
                          <m:t>+35</m:t>
                        </m:r>
                        <m:sSub>
                          <m:sSubPr>
                            <m:ctrlPr>
                              <a:rPr lang="hu-HU" i="1">
                                <a:solidFill>
                                  <a:prstClr val="black">
                                    <a:lumMod val="75000"/>
                                    <a:lumOff val="25000"/>
                                  </a:prstClr>
                                </a:solidFill>
                                <a:latin typeface="Cambria Math" panose="02040503050406030204" pitchFamily="18" charset="0"/>
                              </a:rPr>
                            </m:ctrlPr>
                          </m:sSubPr>
                          <m:e>
                            <m:r>
                              <a:rPr lang="hu-HU" i="1">
                                <a:solidFill>
                                  <a:prstClr val="black">
                                    <a:lumMod val="75000"/>
                                    <a:lumOff val="25000"/>
                                  </a:prstClr>
                                </a:solidFill>
                                <a:latin typeface="Cambria Math" panose="02040503050406030204" pitchFamily="18" charset="0"/>
                              </a:rPr>
                              <m:t>𝑥</m:t>
                            </m:r>
                          </m:e>
                          <m:sub>
                            <m:r>
                              <a:rPr lang="hu-HU" i="1">
                                <a:solidFill>
                                  <a:prstClr val="black">
                                    <a:lumMod val="75000"/>
                                    <a:lumOff val="25000"/>
                                  </a:prstClr>
                                </a:solidFill>
                                <a:latin typeface="Cambria Math" panose="02040503050406030204" pitchFamily="18" charset="0"/>
                              </a:rPr>
                              <m:t>1</m:t>
                            </m:r>
                            <m:r>
                              <a:rPr lang="hu-HU" b="0" i="1" smtClean="0">
                                <a:solidFill>
                                  <a:prstClr val="black">
                                    <a:lumMod val="75000"/>
                                    <a:lumOff val="25000"/>
                                  </a:prstClr>
                                </a:solidFill>
                                <a:latin typeface="Cambria Math" panose="02040503050406030204" pitchFamily="18" charset="0"/>
                              </a:rPr>
                              <m:t>3</m:t>
                            </m:r>
                          </m:sub>
                        </m:sSub>
                        <m:r>
                          <a:rPr lang="hu-HU" b="0" i="0" smtClean="0">
                            <a:solidFill>
                              <a:prstClr val="black">
                                <a:lumMod val="75000"/>
                                <a:lumOff val="25000"/>
                              </a:prstClr>
                            </a:solidFill>
                            <a:latin typeface="Cambria Math" panose="02040503050406030204" pitchFamily="18" charset="0"/>
                          </a:rPr>
                          <m:t>+</m:t>
                        </m:r>
                        <m:sSub>
                          <m:sSubPr>
                            <m:ctrlPr>
                              <a:rPr lang="hu-HU" i="1">
                                <a:solidFill>
                                  <a:prstClr val="black">
                                    <a:lumMod val="75000"/>
                                    <a:lumOff val="25000"/>
                                  </a:prstClr>
                                </a:solidFill>
                                <a:latin typeface="Cambria Math" panose="02040503050406030204" pitchFamily="18" charset="0"/>
                              </a:rPr>
                            </m:ctrlPr>
                          </m:sSubPr>
                          <m:e>
                            <m:r>
                              <a:rPr lang="hu-HU" b="0" i="1" smtClean="0">
                                <a:solidFill>
                                  <a:prstClr val="black">
                                    <a:lumMod val="75000"/>
                                    <a:lumOff val="25000"/>
                                  </a:prstClr>
                                </a:solidFill>
                                <a:latin typeface="Cambria Math" panose="02040503050406030204" pitchFamily="18" charset="0"/>
                              </a:rPr>
                              <m:t>35</m:t>
                            </m:r>
                            <m:r>
                              <a:rPr lang="hu-HU" i="1">
                                <a:solidFill>
                                  <a:prstClr val="black">
                                    <a:lumMod val="75000"/>
                                    <a:lumOff val="25000"/>
                                  </a:prstClr>
                                </a:solidFill>
                                <a:latin typeface="Cambria Math" panose="02040503050406030204" pitchFamily="18" charset="0"/>
                              </a:rPr>
                              <m:t>𝑥</m:t>
                            </m:r>
                          </m:e>
                          <m:sub>
                            <m:r>
                              <a:rPr lang="hu-HU" i="1">
                                <a:solidFill>
                                  <a:prstClr val="black">
                                    <a:lumMod val="75000"/>
                                    <a:lumOff val="25000"/>
                                  </a:prstClr>
                                </a:solidFill>
                                <a:latin typeface="Cambria Math" panose="02040503050406030204" pitchFamily="18" charset="0"/>
                              </a:rPr>
                              <m:t>21</m:t>
                            </m:r>
                          </m:sub>
                        </m:sSub>
                        <m:r>
                          <a:rPr lang="hu-HU" i="1">
                            <a:solidFill>
                              <a:prstClr val="black">
                                <a:lumMod val="75000"/>
                                <a:lumOff val="25000"/>
                              </a:prstClr>
                            </a:solidFill>
                            <a:latin typeface="Cambria Math" panose="02040503050406030204" pitchFamily="18" charset="0"/>
                          </a:rPr>
                          <m:t>+</m:t>
                        </m:r>
                        <m:sSub>
                          <m:sSubPr>
                            <m:ctrlPr>
                              <a:rPr lang="hu-HU" i="1">
                                <a:solidFill>
                                  <a:prstClr val="black">
                                    <a:lumMod val="75000"/>
                                    <a:lumOff val="25000"/>
                                  </a:prstClr>
                                </a:solidFill>
                                <a:latin typeface="Cambria Math" panose="02040503050406030204" pitchFamily="18" charset="0"/>
                              </a:rPr>
                            </m:ctrlPr>
                          </m:sSubPr>
                          <m:e>
                            <m:r>
                              <a:rPr lang="hu-HU" b="0" i="1" smtClean="0">
                                <a:solidFill>
                                  <a:prstClr val="black">
                                    <a:lumMod val="75000"/>
                                    <a:lumOff val="25000"/>
                                  </a:prstClr>
                                </a:solidFill>
                                <a:latin typeface="Cambria Math" panose="02040503050406030204" pitchFamily="18" charset="0"/>
                              </a:rPr>
                              <m:t>37</m:t>
                            </m:r>
                            <m:r>
                              <a:rPr lang="hu-HU" i="1">
                                <a:solidFill>
                                  <a:prstClr val="black">
                                    <a:lumMod val="75000"/>
                                    <a:lumOff val="25000"/>
                                  </a:prstClr>
                                </a:solidFill>
                                <a:latin typeface="Cambria Math" panose="02040503050406030204" pitchFamily="18" charset="0"/>
                              </a:rPr>
                              <m:t>𝑥</m:t>
                            </m:r>
                          </m:e>
                          <m:sub>
                            <m:r>
                              <a:rPr lang="hu-HU" i="1">
                                <a:solidFill>
                                  <a:prstClr val="black">
                                    <a:lumMod val="75000"/>
                                    <a:lumOff val="25000"/>
                                  </a:prstClr>
                                </a:solidFill>
                                <a:latin typeface="Cambria Math" panose="02040503050406030204" pitchFamily="18" charset="0"/>
                              </a:rPr>
                              <m:t>22</m:t>
                            </m:r>
                          </m:sub>
                        </m:sSub>
                        <m:r>
                          <a:rPr lang="hu-HU" i="1">
                            <a:solidFill>
                              <a:prstClr val="black">
                                <a:lumMod val="75000"/>
                                <a:lumOff val="25000"/>
                              </a:prstClr>
                            </a:solidFill>
                            <a:latin typeface="Cambria Math" panose="02040503050406030204" pitchFamily="18" charset="0"/>
                          </a:rPr>
                          <m:t>+</m:t>
                        </m:r>
                        <m:r>
                          <a:rPr lang="hu-HU" b="0" i="1" smtClean="0">
                            <a:solidFill>
                              <a:prstClr val="black">
                                <a:lumMod val="75000"/>
                                <a:lumOff val="25000"/>
                              </a:prstClr>
                            </a:solidFill>
                            <a:latin typeface="Cambria Math" panose="02040503050406030204" pitchFamily="18" charset="0"/>
                          </a:rPr>
                          <m:t>38</m:t>
                        </m:r>
                        <m:sSub>
                          <m:sSubPr>
                            <m:ctrlPr>
                              <a:rPr lang="hu-HU" i="1">
                                <a:solidFill>
                                  <a:prstClr val="black">
                                    <a:lumMod val="75000"/>
                                    <a:lumOff val="25000"/>
                                  </a:prstClr>
                                </a:solidFill>
                                <a:latin typeface="Cambria Math" panose="02040503050406030204" pitchFamily="18" charset="0"/>
                              </a:rPr>
                            </m:ctrlPr>
                          </m:sSubPr>
                          <m:e>
                            <m:r>
                              <a:rPr lang="hu-HU" i="1">
                                <a:solidFill>
                                  <a:prstClr val="black">
                                    <a:lumMod val="75000"/>
                                    <a:lumOff val="25000"/>
                                  </a:prstClr>
                                </a:solidFill>
                                <a:latin typeface="Cambria Math" panose="02040503050406030204" pitchFamily="18" charset="0"/>
                              </a:rPr>
                              <m:t>𝑥</m:t>
                            </m:r>
                          </m:e>
                          <m:sub>
                            <m:r>
                              <a:rPr lang="hu-HU" i="1">
                                <a:solidFill>
                                  <a:prstClr val="black">
                                    <a:lumMod val="75000"/>
                                    <a:lumOff val="25000"/>
                                  </a:prstClr>
                                </a:solidFill>
                                <a:latin typeface="Cambria Math" panose="02040503050406030204" pitchFamily="18" charset="0"/>
                              </a:rPr>
                              <m:t>23</m:t>
                            </m:r>
                          </m:sub>
                        </m:sSub>
                        <m:sSub>
                          <m:sSubPr>
                            <m:ctrlPr>
                              <a:rPr lang="hu-HU" i="1">
                                <a:solidFill>
                                  <a:prstClr val="black">
                                    <a:lumMod val="75000"/>
                                    <a:lumOff val="25000"/>
                                  </a:prstClr>
                                </a:solidFill>
                                <a:latin typeface="Cambria Math" panose="02040503050406030204" pitchFamily="18" charset="0"/>
                              </a:rPr>
                            </m:ctrlPr>
                          </m:sSubPr>
                          <m:e>
                            <m:r>
                              <a:rPr lang="hu-HU" i="1">
                                <a:solidFill>
                                  <a:prstClr val="black">
                                    <a:lumMod val="75000"/>
                                    <a:lumOff val="25000"/>
                                  </a:prstClr>
                                </a:solidFill>
                                <a:latin typeface="Cambria Math" panose="02040503050406030204" pitchFamily="18" charset="0"/>
                              </a:rPr>
                              <m:t>𝑥</m:t>
                            </m:r>
                          </m:e>
                          <m:sub>
                            <m:r>
                              <a:rPr lang="hu-HU" i="1">
                                <a:solidFill>
                                  <a:prstClr val="black">
                                    <a:lumMod val="75000"/>
                                    <a:lumOff val="25000"/>
                                  </a:prstClr>
                                </a:solidFill>
                                <a:latin typeface="Cambria Math" panose="02040503050406030204" pitchFamily="18" charset="0"/>
                              </a:rPr>
                              <m:t>31</m:t>
                            </m:r>
                          </m:sub>
                        </m:sSub>
                        <m:r>
                          <a:rPr lang="hu-HU" i="1">
                            <a:solidFill>
                              <a:prstClr val="black">
                                <a:lumMod val="75000"/>
                                <a:lumOff val="25000"/>
                              </a:prstClr>
                            </a:solidFill>
                            <a:latin typeface="Cambria Math" panose="02040503050406030204" pitchFamily="18" charset="0"/>
                          </a:rPr>
                          <m:t>+</m:t>
                        </m:r>
                        <m:sSub>
                          <m:sSubPr>
                            <m:ctrlPr>
                              <a:rPr lang="hu-HU" i="1">
                                <a:solidFill>
                                  <a:prstClr val="black">
                                    <a:lumMod val="75000"/>
                                    <a:lumOff val="25000"/>
                                  </a:prstClr>
                                </a:solidFill>
                                <a:latin typeface="Cambria Math" panose="02040503050406030204" pitchFamily="18" charset="0"/>
                              </a:rPr>
                            </m:ctrlPr>
                          </m:sSubPr>
                          <m:e>
                            <m:r>
                              <a:rPr lang="hu-HU" b="0" i="1" smtClean="0">
                                <a:solidFill>
                                  <a:prstClr val="black">
                                    <a:lumMod val="75000"/>
                                    <a:lumOff val="25000"/>
                                  </a:prstClr>
                                </a:solidFill>
                                <a:latin typeface="Cambria Math" panose="02040503050406030204" pitchFamily="18" charset="0"/>
                              </a:rPr>
                              <m:t>29</m:t>
                            </m:r>
                            <m:r>
                              <a:rPr lang="hu-HU" i="1">
                                <a:solidFill>
                                  <a:prstClr val="black">
                                    <a:lumMod val="75000"/>
                                    <a:lumOff val="25000"/>
                                  </a:prstClr>
                                </a:solidFill>
                                <a:latin typeface="Cambria Math" panose="02040503050406030204" pitchFamily="18" charset="0"/>
                              </a:rPr>
                              <m:t>𝑥</m:t>
                            </m:r>
                          </m:e>
                          <m:sub>
                            <m:r>
                              <a:rPr lang="hu-HU" i="1">
                                <a:solidFill>
                                  <a:prstClr val="black">
                                    <a:lumMod val="75000"/>
                                    <a:lumOff val="25000"/>
                                  </a:prstClr>
                                </a:solidFill>
                                <a:latin typeface="Cambria Math" panose="02040503050406030204" pitchFamily="18" charset="0"/>
                              </a:rPr>
                              <m:t>32</m:t>
                            </m:r>
                          </m:sub>
                        </m:sSub>
                        <m:r>
                          <a:rPr lang="hu-HU" i="1">
                            <a:solidFill>
                              <a:prstClr val="black">
                                <a:lumMod val="75000"/>
                                <a:lumOff val="25000"/>
                              </a:prstClr>
                            </a:solidFill>
                            <a:latin typeface="Cambria Math" panose="02040503050406030204" pitchFamily="18" charset="0"/>
                          </a:rPr>
                          <m:t>+</m:t>
                        </m:r>
                        <m:r>
                          <a:rPr lang="hu-HU" b="0" i="1" smtClean="0">
                            <a:solidFill>
                              <a:prstClr val="black">
                                <a:lumMod val="75000"/>
                                <a:lumOff val="25000"/>
                              </a:prstClr>
                            </a:solidFill>
                            <a:latin typeface="Cambria Math" panose="02040503050406030204" pitchFamily="18" charset="0"/>
                          </a:rPr>
                          <m:t>30</m:t>
                        </m:r>
                        <m:sSub>
                          <m:sSubPr>
                            <m:ctrlPr>
                              <a:rPr lang="hu-HU" i="1">
                                <a:solidFill>
                                  <a:prstClr val="black">
                                    <a:lumMod val="75000"/>
                                    <a:lumOff val="25000"/>
                                  </a:prstClr>
                                </a:solidFill>
                                <a:latin typeface="Cambria Math" panose="02040503050406030204" pitchFamily="18" charset="0"/>
                              </a:rPr>
                            </m:ctrlPr>
                          </m:sSubPr>
                          <m:e>
                            <m:r>
                              <a:rPr lang="hu-HU" i="1">
                                <a:solidFill>
                                  <a:prstClr val="black">
                                    <a:lumMod val="75000"/>
                                    <a:lumOff val="25000"/>
                                  </a:prstClr>
                                </a:solidFill>
                                <a:latin typeface="Cambria Math" panose="02040503050406030204" pitchFamily="18" charset="0"/>
                              </a:rPr>
                              <m:t>𝑥</m:t>
                            </m:r>
                          </m:e>
                          <m:sub>
                            <m:r>
                              <a:rPr lang="hu-HU" i="1">
                                <a:solidFill>
                                  <a:prstClr val="black">
                                    <a:lumMod val="75000"/>
                                    <a:lumOff val="25000"/>
                                  </a:prstClr>
                                </a:solidFill>
                                <a:latin typeface="Cambria Math" panose="02040503050406030204" pitchFamily="18" charset="0"/>
                              </a:rPr>
                              <m:t>33</m:t>
                            </m:r>
                          </m:sub>
                        </m:sSub>
                        <m:r>
                          <a:rPr lang="hu-HU">
                            <a:solidFill>
                              <a:prstClr val="black">
                                <a:lumMod val="75000"/>
                                <a:lumOff val="25000"/>
                              </a:prstClr>
                            </a:solidFill>
                            <a:latin typeface="Cambria Math" panose="02040503050406030204" pitchFamily="18" charset="0"/>
                            <a:ea typeface="Cambria Math" panose="02040503050406030204" pitchFamily="18" charset="0"/>
                          </a:rPr>
                          <m:t>→</m:t>
                        </m:r>
                        <m:r>
                          <m:rPr>
                            <m:sty m:val="p"/>
                          </m:rPr>
                          <a:rPr lang="hu-HU" b="0" i="0" smtClean="0">
                            <a:solidFill>
                              <a:prstClr val="black">
                                <a:lumMod val="75000"/>
                                <a:lumOff val="25000"/>
                              </a:prstClr>
                            </a:solidFill>
                            <a:latin typeface="Cambria Math" panose="02040503050406030204" pitchFamily="18" charset="0"/>
                            <a:ea typeface="Cambria Math" panose="02040503050406030204" pitchFamily="18" charset="0"/>
                          </a:rPr>
                          <m:t>min</m:t>
                        </m:r>
                      </m:oMath>
                    </m:oMathPara>
                  </a14:m>
                  <a:endParaRPr lang="hu-HU" sz="1200" b="0" i="0" u="none" strike="noStrike" dirty="0">
                    <a:effectLst/>
                    <a:latin typeface="Arial" panose="020B0604020202020204" pitchFamily="34" charset="0"/>
                  </a:endParaRPr>
                </a:p>
              </p:txBody>
            </p:sp>
          </mc:Choice>
          <mc:Fallback xmlns="">
            <p:sp>
              <p:nvSpPr>
                <p:cNvPr id="4" name="Szövegdoboz 3">
                  <a:extLst>
                    <a:ext uri="{FF2B5EF4-FFF2-40B4-BE49-F238E27FC236}">
                      <a16:creationId xmlns:a16="http://schemas.microsoft.com/office/drawing/2014/main" id="{8D5985B1-5289-4E4B-A34E-C800286F6DF4}"/>
                    </a:ext>
                  </a:extLst>
                </p:cNvPr>
                <p:cNvSpPr txBox="1">
                  <a:spLocks noRot="1" noChangeAspect="1" noMove="1" noResize="1" noEditPoints="1" noAdjustHandles="1" noChangeArrowheads="1" noChangeShapeType="1" noTextEdit="1"/>
                </p:cNvSpPr>
                <p:nvPr/>
              </p:nvSpPr>
              <p:spPr>
                <a:xfrm>
                  <a:off x="2745524" y="1775053"/>
                  <a:ext cx="6922373" cy="3494867"/>
                </a:xfrm>
                <a:prstGeom prst="rect">
                  <a:avLst/>
                </a:prstGeom>
                <a:blipFill>
                  <a:blip r:embed="rId4"/>
                  <a:stretch>
                    <a:fillRect/>
                  </a:stretch>
                </a:blipFill>
              </p:spPr>
              <p:txBody>
                <a:bodyPr/>
                <a:lstStyle/>
                <a:p>
                  <a:r>
                    <a:rPr lang="hu-HU">
                      <a:noFill/>
                    </a:rPr>
                    <a:t> </a:t>
                  </a:r>
                </a:p>
              </p:txBody>
            </p:sp>
          </mc:Fallback>
        </mc:AlternateContent>
        <p:cxnSp>
          <p:nvCxnSpPr>
            <p:cNvPr id="5" name="Egyenes összekötő 4">
              <a:extLst>
                <a:ext uri="{FF2B5EF4-FFF2-40B4-BE49-F238E27FC236}">
                  <a16:creationId xmlns:a16="http://schemas.microsoft.com/office/drawing/2014/main" id="{5627C710-B998-4BCF-B4D3-94F9A7674DC6}"/>
                </a:ext>
              </a:extLst>
            </p:cNvPr>
            <p:cNvCxnSpPr>
              <a:cxnSpLocks/>
            </p:cNvCxnSpPr>
            <p:nvPr/>
          </p:nvCxnSpPr>
          <p:spPr>
            <a:xfrm>
              <a:off x="2804697" y="2219128"/>
              <a:ext cx="6582606" cy="0"/>
            </a:xfrm>
            <a:prstGeom prst="line">
              <a:avLst/>
            </a:prstGeom>
          </p:spPr>
          <p:style>
            <a:lnRef idx="1">
              <a:schemeClr val="dk1"/>
            </a:lnRef>
            <a:fillRef idx="0">
              <a:schemeClr val="dk1"/>
            </a:fillRef>
            <a:effectRef idx="0">
              <a:schemeClr val="dk1"/>
            </a:effectRef>
            <a:fontRef idx="minor">
              <a:schemeClr val="tx1"/>
            </a:fontRef>
          </p:style>
        </p:cxnSp>
        <p:cxnSp>
          <p:nvCxnSpPr>
            <p:cNvPr id="19" name="Egyenes összekötő 18">
              <a:extLst>
                <a:ext uri="{FF2B5EF4-FFF2-40B4-BE49-F238E27FC236}">
                  <a16:creationId xmlns:a16="http://schemas.microsoft.com/office/drawing/2014/main" id="{D1EA04E4-934B-4417-8BE7-B0ED26485D48}"/>
                </a:ext>
              </a:extLst>
            </p:cNvPr>
            <p:cNvCxnSpPr>
              <a:cxnSpLocks/>
            </p:cNvCxnSpPr>
            <p:nvPr/>
          </p:nvCxnSpPr>
          <p:spPr>
            <a:xfrm>
              <a:off x="2804697" y="4404003"/>
              <a:ext cx="6677199" cy="5254"/>
            </a:xfrm>
            <a:prstGeom prst="line">
              <a:avLst/>
            </a:prstGeom>
          </p:spPr>
          <p:style>
            <a:lnRef idx="1">
              <a:schemeClr val="dk1"/>
            </a:lnRef>
            <a:fillRef idx="0">
              <a:schemeClr val="dk1"/>
            </a:fillRef>
            <a:effectRef idx="0">
              <a:schemeClr val="dk1"/>
            </a:effectRef>
            <a:fontRef idx="minor">
              <a:schemeClr val="tx1"/>
            </a:fontRef>
          </p:style>
        </p:cxnSp>
      </p:grpSp>
    </p:spTree>
    <p:extLst>
      <p:ext uri="{BB962C8B-B14F-4D97-AF65-F5344CB8AC3E}">
        <p14:creationId xmlns:p14="http://schemas.microsoft.com/office/powerpoint/2010/main" val="81247201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Kép 2">
            <a:extLst>
              <a:ext uri="{FF2B5EF4-FFF2-40B4-BE49-F238E27FC236}">
                <a16:creationId xmlns:a16="http://schemas.microsoft.com/office/drawing/2014/main" id="{72E5D6F5-F649-45AE-AABC-80A81E3930B9}"/>
              </a:ext>
            </a:extLst>
          </p:cNvPr>
          <p:cNvPicPr>
            <a:picLocks noChangeAspect="1"/>
          </p:cNvPicPr>
          <p:nvPr/>
        </p:nvPicPr>
        <p:blipFill>
          <a:blip r:embed="rId2"/>
          <a:stretch>
            <a:fillRect/>
          </a:stretch>
        </p:blipFill>
        <p:spPr>
          <a:xfrm>
            <a:off x="2722242" y="1735999"/>
            <a:ext cx="7747638" cy="1777909"/>
          </a:xfrm>
          <a:prstGeom prst="rect">
            <a:avLst/>
          </a:prstGeom>
        </p:spPr>
      </p:pic>
      <p:sp>
        <p:nvSpPr>
          <p:cNvPr id="2" name="Cím 1">
            <a:extLst>
              <a:ext uri="{FF2B5EF4-FFF2-40B4-BE49-F238E27FC236}">
                <a16:creationId xmlns:a16="http://schemas.microsoft.com/office/drawing/2014/main" id="{D1A9FD44-2580-46D7-BCF6-ED31803F7415}"/>
              </a:ext>
            </a:extLst>
          </p:cNvPr>
          <p:cNvSpPr>
            <a:spLocks noGrp="1"/>
          </p:cNvSpPr>
          <p:nvPr>
            <p:ph type="title"/>
          </p:nvPr>
        </p:nvSpPr>
        <p:spPr>
          <a:xfrm>
            <a:off x="2592925" y="624110"/>
            <a:ext cx="8911687" cy="703437"/>
          </a:xfrm>
        </p:spPr>
        <p:txBody>
          <a:bodyPr>
            <a:normAutofit fontScale="90000"/>
          </a:bodyPr>
          <a:lstStyle/>
          <a:p>
            <a:br>
              <a:rPr lang="hu-HU" b="1" dirty="0"/>
            </a:br>
            <a:endParaRPr lang="hu-HU" b="1" dirty="0"/>
          </a:p>
        </p:txBody>
      </p:sp>
      <p:sp>
        <p:nvSpPr>
          <p:cNvPr id="6" name="Tartalom helye 5">
            <a:extLst>
              <a:ext uri="{FF2B5EF4-FFF2-40B4-BE49-F238E27FC236}">
                <a16:creationId xmlns:a16="http://schemas.microsoft.com/office/drawing/2014/main" id="{1C809049-3246-4998-A7B4-FDD59E1A25EA}"/>
              </a:ext>
            </a:extLst>
          </p:cNvPr>
          <p:cNvSpPr>
            <a:spLocks noGrp="1"/>
          </p:cNvSpPr>
          <p:nvPr>
            <p:ph idx="1"/>
          </p:nvPr>
        </p:nvSpPr>
        <p:spPr>
          <a:xfrm>
            <a:off x="2311060" y="624110"/>
            <a:ext cx="9043083" cy="5313276"/>
          </a:xfrm>
        </p:spPr>
        <p:txBody>
          <a:bodyPr anchor="t">
            <a:normAutofit/>
          </a:bodyPr>
          <a:lstStyle/>
          <a:p>
            <a:r>
              <a:rPr lang="hu-HU" dirty="0"/>
              <a:t>Oldjuk meg a feladatot az Excel </a:t>
            </a:r>
            <a:r>
              <a:rPr lang="hu-HU" dirty="0" err="1"/>
              <a:t>Solver</a:t>
            </a:r>
            <a:r>
              <a:rPr lang="hu-HU" dirty="0"/>
              <a:t> segítségével!</a:t>
            </a:r>
          </a:p>
          <a:p>
            <a:r>
              <a:rPr lang="hu-HU" dirty="0"/>
              <a:t>Az adatok felvételét az Excel táblába, a számított cellák és a </a:t>
            </a:r>
            <a:r>
              <a:rPr lang="hu-HU" dirty="0" err="1"/>
              <a:t>solver</a:t>
            </a:r>
            <a:r>
              <a:rPr lang="hu-HU" dirty="0"/>
              <a:t> beállításait mutatja  következő ábra:</a:t>
            </a:r>
          </a:p>
          <a:p>
            <a:endParaRPr lang="hu-HU" b="0" dirty="0"/>
          </a:p>
          <a:p>
            <a:pPr marL="0" indent="0">
              <a:buNone/>
            </a:pPr>
            <a:endParaRPr lang="hu-HU" dirty="0"/>
          </a:p>
        </p:txBody>
      </p:sp>
      <p:pic>
        <p:nvPicPr>
          <p:cNvPr id="7" name="Tartalom helye 4" descr="A képen férfi látható&#10;&#10;Automatikusan generált leírás">
            <a:extLst>
              <a:ext uri="{FF2B5EF4-FFF2-40B4-BE49-F238E27FC236}">
                <a16:creationId xmlns:a16="http://schemas.microsoft.com/office/drawing/2014/main" id="{2AA0B0DF-ABC4-4A5A-9A08-8FC189C6C878}"/>
              </a:ext>
            </a:extLst>
          </p:cNvPr>
          <p:cNvPicPr>
            <a:picLocks noChangeAspect="1"/>
          </p:cNvPicPr>
          <p:nvPr/>
        </p:nvPicPr>
        <p:blipFill>
          <a:blip r:embed="rId3"/>
          <a:stretch>
            <a:fillRect/>
          </a:stretch>
        </p:blipFill>
        <p:spPr>
          <a:xfrm>
            <a:off x="109935" y="1327547"/>
            <a:ext cx="1154906" cy="1154906"/>
          </a:xfrm>
          <a:prstGeom prst="rect">
            <a:avLst/>
          </a:prstGeom>
        </p:spPr>
      </p:pic>
      <p:pic>
        <p:nvPicPr>
          <p:cNvPr id="8" name="Kép 7">
            <a:extLst>
              <a:ext uri="{FF2B5EF4-FFF2-40B4-BE49-F238E27FC236}">
                <a16:creationId xmlns:a16="http://schemas.microsoft.com/office/drawing/2014/main" id="{BB840403-E6B6-496F-A238-F0B03CBF58BF}"/>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r="71850"/>
          <a:stretch/>
        </p:blipFill>
        <p:spPr>
          <a:xfrm>
            <a:off x="11302837" y="6003188"/>
            <a:ext cx="631142" cy="637018"/>
          </a:xfrm>
          <a:prstGeom prst="rect">
            <a:avLst/>
          </a:prstGeom>
        </p:spPr>
      </p:pic>
      <p:cxnSp>
        <p:nvCxnSpPr>
          <p:cNvPr id="17" name="Egyenes összekötő 16">
            <a:extLst>
              <a:ext uri="{FF2B5EF4-FFF2-40B4-BE49-F238E27FC236}">
                <a16:creationId xmlns:a16="http://schemas.microsoft.com/office/drawing/2014/main" id="{895F029C-E105-4801-8D18-A972635F9C5D}"/>
              </a:ext>
            </a:extLst>
          </p:cNvPr>
          <p:cNvCxnSpPr/>
          <p:nvPr/>
        </p:nvCxnSpPr>
        <p:spPr>
          <a:xfrm>
            <a:off x="4840941" y="4455459"/>
            <a:ext cx="599981" cy="349323"/>
          </a:xfrm>
          <a:prstGeom prst="line">
            <a:avLst/>
          </a:prstGeom>
          <a:ln>
            <a:solidFill>
              <a:schemeClr val="bg1"/>
            </a:solidFill>
          </a:ln>
        </p:spPr>
        <p:style>
          <a:lnRef idx="1">
            <a:schemeClr val="dk1"/>
          </a:lnRef>
          <a:fillRef idx="0">
            <a:schemeClr val="dk1"/>
          </a:fillRef>
          <a:effectRef idx="0">
            <a:schemeClr val="dk1"/>
          </a:effectRef>
          <a:fontRef idx="minor">
            <a:schemeClr val="tx1"/>
          </a:fontRef>
        </p:style>
      </p:cxnSp>
      <p:cxnSp>
        <p:nvCxnSpPr>
          <p:cNvPr id="4" name="Egyenes összekötő nyíllal 3">
            <a:extLst>
              <a:ext uri="{FF2B5EF4-FFF2-40B4-BE49-F238E27FC236}">
                <a16:creationId xmlns:a16="http://schemas.microsoft.com/office/drawing/2014/main" id="{D81C43D6-DD8A-4E3D-8D43-0FA40976C2B3}"/>
              </a:ext>
            </a:extLst>
          </p:cNvPr>
          <p:cNvCxnSpPr/>
          <p:nvPr/>
        </p:nvCxnSpPr>
        <p:spPr>
          <a:xfrm flipV="1">
            <a:off x="6492240" y="3280748"/>
            <a:ext cx="340361" cy="1804546"/>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9" name="Egyenes összekötő nyíllal 8">
            <a:extLst>
              <a:ext uri="{FF2B5EF4-FFF2-40B4-BE49-F238E27FC236}">
                <a16:creationId xmlns:a16="http://schemas.microsoft.com/office/drawing/2014/main" id="{A70DA19F-78C4-448A-B065-A8BDEF518505}"/>
              </a:ext>
            </a:extLst>
          </p:cNvPr>
          <p:cNvCxnSpPr>
            <a:cxnSpLocks/>
            <a:stCxn id="16" idx="0"/>
          </p:cNvCxnSpPr>
          <p:nvPr/>
        </p:nvCxnSpPr>
        <p:spPr>
          <a:xfrm flipV="1">
            <a:off x="3480251" y="3299726"/>
            <a:ext cx="799636" cy="712305"/>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8" name="Egyenes összekötő nyíllal 17">
            <a:extLst>
              <a:ext uri="{FF2B5EF4-FFF2-40B4-BE49-F238E27FC236}">
                <a16:creationId xmlns:a16="http://schemas.microsoft.com/office/drawing/2014/main" id="{D3E8799C-A3B8-44F7-9825-7A7211E7D350}"/>
              </a:ext>
            </a:extLst>
          </p:cNvPr>
          <p:cNvCxnSpPr>
            <a:cxnSpLocks/>
          </p:cNvCxnSpPr>
          <p:nvPr/>
        </p:nvCxnSpPr>
        <p:spPr>
          <a:xfrm flipV="1">
            <a:off x="5378314" y="2295144"/>
            <a:ext cx="1508296" cy="1620871"/>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pic>
        <p:nvPicPr>
          <p:cNvPr id="5" name="Kép 4">
            <a:extLst>
              <a:ext uri="{FF2B5EF4-FFF2-40B4-BE49-F238E27FC236}">
                <a16:creationId xmlns:a16="http://schemas.microsoft.com/office/drawing/2014/main" id="{ABF2BCFA-8437-4297-ACC4-F665316F8F95}"/>
              </a:ext>
            </a:extLst>
          </p:cNvPr>
          <p:cNvPicPr>
            <a:picLocks noChangeAspect="1"/>
          </p:cNvPicPr>
          <p:nvPr/>
        </p:nvPicPr>
        <p:blipFill>
          <a:blip r:embed="rId5"/>
          <a:stretch>
            <a:fillRect/>
          </a:stretch>
        </p:blipFill>
        <p:spPr>
          <a:xfrm>
            <a:off x="7433387" y="2830213"/>
            <a:ext cx="3756982" cy="3949138"/>
          </a:xfrm>
          <a:prstGeom prst="rect">
            <a:avLst/>
          </a:prstGeom>
          <a:ln>
            <a:solidFill>
              <a:schemeClr val="dk1">
                <a:shade val="90000"/>
              </a:schemeClr>
            </a:solidFill>
          </a:ln>
        </p:spPr>
      </p:pic>
      <p:pic>
        <p:nvPicPr>
          <p:cNvPr id="13" name="Kép 12">
            <a:extLst>
              <a:ext uri="{FF2B5EF4-FFF2-40B4-BE49-F238E27FC236}">
                <a16:creationId xmlns:a16="http://schemas.microsoft.com/office/drawing/2014/main" id="{ACFC96D4-08DC-4A04-B948-4A73AD1B45D6}"/>
              </a:ext>
            </a:extLst>
          </p:cNvPr>
          <p:cNvPicPr>
            <a:picLocks noChangeAspect="1"/>
          </p:cNvPicPr>
          <p:nvPr/>
        </p:nvPicPr>
        <p:blipFill>
          <a:blip r:embed="rId6"/>
          <a:stretch>
            <a:fillRect/>
          </a:stretch>
        </p:blipFill>
        <p:spPr>
          <a:xfrm>
            <a:off x="3491439" y="5119842"/>
            <a:ext cx="3791479" cy="323895"/>
          </a:xfrm>
          <a:prstGeom prst="rect">
            <a:avLst/>
          </a:prstGeom>
          <a:ln>
            <a:solidFill>
              <a:schemeClr val="dk1">
                <a:shade val="90000"/>
              </a:schemeClr>
            </a:solidFill>
          </a:ln>
        </p:spPr>
      </p:pic>
      <p:pic>
        <p:nvPicPr>
          <p:cNvPr id="16" name="Kép 15">
            <a:extLst>
              <a:ext uri="{FF2B5EF4-FFF2-40B4-BE49-F238E27FC236}">
                <a16:creationId xmlns:a16="http://schemas.microsoft.com/office/drawing/2014/main" id="{743BDF9E-6E2D-48CA-8D45-55CAB02208A6}"/>
              </a:ext>
            </a:extLst>
          </p:cNvPr>
          <p:cNvPicPr>
            <a:picLocks noChangeAspect="1"/>
          </p:cNvPicPr>
          <p:nvPr/>
        </p:nvPicPr>
        <p:blipFill>
          <a:blip r:embed="rId7"/>
          <a:stretch>
            <a:fillRect/>
          </a:stretch>
        </p:blipFill>
        <p:spPr>
          <a:xfrm>
            <a:off x="2370433" y="4012031"/>
            <a:ext cx="2219635" cy="304843"/>
          </a:xfrm>
          <a:prstGeom prst="rect">
            <a:avLst/>
          </a:prstGeom>
          <a:ln>
            <a:solidFill>
              <a:schemeClr val="dk1">
                <a:shade val="90000"/>
              </a:schemeClr>
            </a:solidFill>
          </a:ln>
        </p:spPr>
      </p:pic>
      <p:pic>
        <p:nvPicPr>
          <p:cNvPr id="22" name="Kép 21">
            <a:extLst>
              <a:ext uri="{FF2B5EF4-FFF2-40B4-BE49-F238E27FC236}">
                <a16:creationId xmlns:a16="http://schemas.microsoft.com/office/drawing/2014/main" id="{8C92B5D5-F32E-4C8E-A037-AFC3873BFD31}"/>
              </a:ext>
            </a:extLst>
          </p:cNvPr>
          <p:cNvPicPr>
            <a:picLocks noChangeAspect="1"/>
          </p:cNvPicPr>
          <p:nvPr/>
        </p:nvPicPr>
        <p:blipFill>
          <a:blip r:embed="rId8"/>
          <a:stretch>
            <a:fillRect/>
          </a:stretch>
        </p:blipFill>
        <p:spPr>
          <a:xfrm>
            <a:off x="4691764" y="3977076"/>
            <a:ext cx="1800476" cy="371527"/>
          </a:xfrm>
          <a:prstGeom prst="rect">
            <a:avLst/>
          </a:prstGeom>
          <a:ln>
            <a:solidFill>
              <a:schemeClr val="dk1">
                <a:shade val="90000"/>
              </a:schemeClr>
            </a:solidFill>
          </a:ln>
        </p:spPr>
      </p:pic>
    </p:spTree>
    <p:extLst>
      <p:ext uri="{BB962C8B-B14F-4D97-AF65-F5344CB8AC3E}">
        <p14:creationId xmlns:p14="http://schemas.microsoft.com/office/powerpoint/2010/main" val="346216796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id="{D1A9FD44-2580-46D7-BCF6-ED31803F7415}"/>
              </a:ext>
            </a:extLst>
          </p:cNvPr>
          <p:cNvSpPr>
            <a:spLocks noGrp="1"/>
          </p:cNvSpPr>
          <p:nvPr>
            <p:ph type="title"/>
          </p:nvPr>
        </p:nvSpPr>
        <p:spPr>
          <a:xfrm>
            <a:off x="2592925" y="624110"/>
            <a:ext cx="8911687" cy="703437"/>
          </a:xfrm>
        </p:spPr>
        <p:txBody>
          <a:bodyPr>
            <a:normAutofit fontScale="90000"/>
          </a:bodyPr>
          <a:lstStyle/>
          <a:p>
            <a:br>
              <a:rPr lang="hu-HU" b="1" dirty="0"/>
            </a:br>
            <a:endParaRPr lang="hu-HU" b="1" dirty="0"/>
          </a:p>
        </p:txBody>
      </p:sp>
      <p:sp>
        <p:nvSpPr>
          <p:cNvPr id="6" name="Tartalom helye 5">
            <a:extLst>
              <a:ext uri="{FF2B5EF4-FFF2-40B4-BE49-F238E27FC236}">
                <a16:creationId xmlns:a16="http://schemas.microsoft.com/office/drawing/2014/main" id="{1C809049-3246-4998-A7B4-FDD59E1A25EA}"/>
              </a:ext>
            </a:extLst>
          </p:cNvPr>
          <p:cNvSpPr>
            <a:spLocks noGrp="1"/>
          </p:cNvSpPr>
          <p:nvPr>
            <p:ph idx="1"/>
          </p:nvPr>
        </p:nvSpPr>
        <p:spPr>
          <a:xfrm>
            <a:off x="2311060" y="624110"/>
            <a:ext cx="9043083" cy="5313276"/>
          </a:xfrm>
        </p:spPr>
        <p:txBody>
          <a:bodyPr anchor="t">
            <a:normAutofit/>
          </a:bodyPr>
          <a:lstStyle/>
          <a:p>
            <a:r>
              <a:rPr lang="hu-HU" dirty="0"/>
              <a:t>A </a:t>
            </a:r>
            <a:r>
              <a:rPr lang="hu-HU" dirty="0" err="1"/>
              <a:t>Solver</a:t>
            </a:r>
            <a:r>
              <a:rPr lang="hu-HU" dirty="0"/>
              <a:t> futtatása után megoldást talált, amit a zöld és kék mezőkben láthatunk.</a:t>
            </a:r>
          </a:p>
          <a:p>
            <a:endParaRPr lang="hu-HU" dirty="0"/>
          </a:p>
          <a:p>
            <a:endParaRPr lang="hu-HU" b="0" dirty="0"/>
          </a:p>
        </p:txBody>
      </p:sp>
      <p:pic>
        <p:nvPicPr>
          <p:cNvPr id="7" name="Tartalom helye 4" descr="A képen férfi látható&#10;&#10;Automatikusan generált leírás">
            <a:extLst>
              <a:ext uri="{FF2B5EF4-FFF2-40B4-BE49-F238E27FC236}">
                <a16:creationId xmlns:a16="http://schemas.microsoft.com/office/drawing/2014/main" id="{2AA0B0DF-ABC4-4A5A-9A08-8FC189C6C878}"/>
              </a:ext>
            </a:extLst>
          </p:cNvPr>
          <p:cNvPicPr>
            <a:picLocks noChangeAspect="1"/>
          </p:cNvPicPr>
          <p:nvPr/>
        </p:nvPicPr>
        <p:blipFill>
          <a:blip r:embed="rId2"/>
          <a:stretch>
            <a:fillRect/>
          </a:stretch>
        </p:blipFill>
        <p:spPr>
          <a:xfrm>
            <a:off x="109935" y="1327547"/>
            <a:ext cx="1154906" cy="1154906"/>
          </a:xfrm>
          <a:prstGeom prst="rect">
            <a:avLst/>
          </a:prstGeom>
        </p:spPr>
      </p:pic>
      <p:pic>
        <p:nvPicPr>
          <p:cNvPr id="8" name="Kép 7">
            <a:extLst>
              <a:ext uri="{FF2B5EF4-FFF2-40B4-BE49-F238E27FC236}">
                <a16:creationId xmlns:a16="http://schemas.microsoft.com/office/drawing/2014/main" id="{BB840403-E6B6-496F-A238-F0B03CBF58BF}"/>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r="71850"/>
          <a:stretch/>
        </p:blipFill>
        <p:spPr>
          <a:xfrm>
            <a:off x="11302837" y="6003188"/>
            <a:ext cx="631142" cy="637018"/>
          </a:xfrm>
          <a:prstGeom prst="rect">
            <a:avLst/>
          </a:prstGeom>
        </p:spPr>
      </p:pic>
      <p:cxnSp>
        <p:nvCxnSpPr>
          <p:cNvPr id="17" name="Egyenes összekötő 16">
            <a:extLst>
              <a:ext uri="{FF2B5EF4-FFF2-40B4-BE49-F238E27FC236}">
                <a16:creationId xmlns:a16="http://schemas.microsoft.com/office/drawing/2014/main" id="{895F029C-E105-4801-8D18-A972635F9C5D}"/>
              </a:ext>
            </a:extLst>
          </p:cNvPr>
          <p:cNvCxnSpPr/>
          <p:nvPr/>
        </p:nvCxnSpPr>
        <p:spPr>
          <a:xfrm>
            <a:off x="4840941" y="4455459"/>
            <a:ext cx="599981" cy="349323"/>
          </a:xfrm>
          <a:prstGeom prst="line">
            <a:avLst/>
          </a:prstGeom>
          <a:ln>
            <a:solidFill>
              <a:schemeClr val="bg1"/>
            </a:solidFill>
          </a:ln>
        </p:spPr>
        <p:style>
          <a:lnRef idx="1">
            <a:schemeClr val="dk1"/>
          </a:lnRef>
          <a:fillRef idx="0">
            <a:schemeClr val="dk1"/>
          </a:fillRef>
          <a:effectRef idx="0">
            <a:schemeClr val="dk1"/>
          </a:effectRef>
          <a:fontRef idx="minor">
            <a:schemeClr val="tx1"/>
          </a:fontRef>
        </p:style>
      </p:cxnSp>
      <p:sp>
        <p:nvSpPr>
          <p:cNvPr id="5" name="Szövegdoboz 4">
            <a:extLst>
              <a:ext uri="{FF2B5EF4-FFF2-40B4-BE49-F238E27FC236}">
                <a16:creationId xmlns:a16="http://schemas.microsoft.com/office/drawing/2014/main" id="{8EED9011-B6C1-4D5A-9F93-07EFD5579874}"/>
              </a:ext>
            </a:extLst>
          </p:cNvPr>
          <p:cNvSpPr txBox="1"/>
          <p:nvPr/>
        </p:nvSpPr>
        <p:spPr>
          <a:xfrm>
            <a:off x="2651760" y="4123944"/>
            <a:ext cx="8651077" cy="923330"/>
          </a:xfrm>
          <a:prstGeom prst="rect">
            <a:avLst/>
          </a:prstGeom>
          <a:noFill/>
        </p:spPr>
        <p:txBody>
          <a:bodyPr wrap="square" rtlCol="0">
            <a:spAutoFit/>
          </a:bodyPr>
          <a:lstStyle/>
          <a:p>
            <a:pPr algn="just">
              <a:spcBef>
                <a:spcPts val="1000"/>
              </a:spcBef>
              <a:buClr>
                <a:schemeClr val="accent1"/>
              </a:buClr>
            </a:pPr>
            <a:r>
              <a:rPr lang="hu-HU" dirty="0">
                <a:solidFill>
                  <a:schemeClr val="tx1">
                    <a:lumMod val="75000"/>
                    <a:lumOff val="25000"/>
                  </a:schemeClr>
                </a:solidFill>
              </a:rPr>
              <a:t>Tehát a munka elvégzésének minimális költsége 99 ezer Ft, ami megvalósítható, ha az 1. alvállalkozó a 3. munkát, a 2. alvállalkozó az 1. munkát, a 3. pedig a második munkát végzi el.</a:t>
            </a:r>
          </a:p>
        </p:txBody>
      </p:sp>
      <p:pic>
        <p:nvPicPr>
          <p:cNvPr id="3" name="Kép 2">
            <a:extLst>
              <a:ext uri="{FF2B5EF4-FFF2-40B4-BE49-F238E27FC236}">
                <a16:creationId xmlns:a16="http://schemas.microsoft.com/office/drawing/2014/main" id="{A147688F-4573-40BB-9B03-C3FC436C4223}"/>
              </a:ext>
            </a:extLst>
          </p:cNvPr>
          <p:cNvPicPr>
            <a:picLocks noChangeAspect="1"/>
          </p:cNvPicPr>
          <p:nvPr/>
        </p:nvPicPr>
        <p:blipFill>
          <a:blip r:embed="rId4"/>
          <a:stretch>
            <a:fillRect/>
          </a:stretch>
        </p:blipFill>
        <p:spPr>
          <a:xfrm>
            <a:off x="2651760" y="1633651"/>
            <a:ext cx="8911687" cy="2297683"/>
          </a:xfrm>
          <a:prstGeom prst="rect">
            <a:avLst/>
          </a:prstGeom>
          <a:ln>
            <a:solidFill>
              <a:schemeClr val="tx1">
                <a:lumMod val="75000"/>
                <a:lumOff val="25000"/>
              </a:schemeClr>
            </a:solidFill>
          </a:ln>
        </p:spPr>
      </p:pic>
    </p:spTree>
    <p:extLst>
      <p:ext uri="{BB962C8B-B14F-4D97-AF65-F5344CB8AC3E}">
        <p14:creationId xmlns:p14="http://schemas.microsoft.com/office/powerpoint/2010/main" val="182468802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id="{D7D9F755-90B5-4587-82D9-2D575D866CDC}"/>
              </a:ext>
            </a:extLst>
          </p:cNvPr>
          <p:cNvSpPr>
            <a:spLocks noGrp="1"/>
          </p:cNvSpPr>
          <p:nvPr>
            <p:ph type="title"/>
          </p:nvPr>
        </p:nvSpPr>
        <p:spPr>
          <a:xfrm>
            <a:off x="2592925" y="624110"/>
            <a:ext cx="8911687" cy="861790"/>
          </a:xfrm>
        </p:spPr>
        <p:txBody>
          <a:bodyPr>
            <a:normAutofit fontScale="90000"/>
          </a:bodyPr>
          <a:lstStyle/>
          <a:p>
            <a:r>
              <a:rPr lang="hu-HU" dirty="0"/>
              <a:t>A hozzárendelési feladat általános alakja</a:t>
            </a:r>
          </a:p>
        </p:txBody>
      </p:sp>
      <p:sp>
        <p:nvSpPr>
          <p:cNvPr id="3" name="Tartalom helye 2">
            <a:extLst>
              <a:ext uri="{FF2B5EF4-FFF2-40B4-BE49-F238E27FC236}">
                <a16:creationId xmlns:a16="http://schemas.microsoft.com/office/drawing/2014/main" id="{395D1265-7846-42B1-8232-047E4E720845}"/>
              </a:ext>
            </a:extLst>
          </p:cNvPr>
          <p:cNvSpPr>
            <a:spLocks noGrp="1"/>
          </p:cNvSpPr>
          <p:nvPr>
            <p:ph idx="1"/>
          </p:nvPr>
        </p:nvSpPr>
        <p:spPr>
          <a:xfrm>
            <a:off x="2592925" y="1485900"/>
            <a:ext cx="8231285" cy="3061568"/>
          </a:xfrm>
        </p:spPr>
        <p:txBody>
          <a:bodyPr/>
          <a:lstStyle/>
          <a:p>
            <a:r>
              <a:rPr lang="hu-HU" sz="1200" dirty="0"/>
              <a:t>A feladat matematikai modellje a korábbi jelölésekkel:</a:t>
            </a:r>
          </a:p>
          <a:p>
            <a:pPr marL="0" indent="0">
              <a:buNone/>
            </a:pPr>
            <a:endParaRPr lang="hu-HU" dirty="0"/>
          </a:p>
        </p:txBody>
      </p:sp>
      <p:grpSp>
        <p:nvGrpSpPr>
          <p:cNvPr id="11" name="Csoportba foglalás 10">
            <a:extLst>
              <a:ext uri="{FF2B5EF4-FFF2-40B4-BE49-F238E27FC236}">
                <a16:creationId xmlns:a16="http://schemas.microsoft.com/office/drawing/2014/main" id="{CC326058-4BEC-4267-A54A-04C9A27B15C4}"/>
              </a:ext>
            </a:extLst>
          </p:cNvPr>
          <p:cNvGrpSpPr/>
          <p:nvPr/>
        </p:nvGrpSpPr>
        <p:grpSpPr>
          <a:xfrm>
            <a:off x="2987743" y="2336366"/>
            <a:ext cx="5904797" cy="3232552"/>
            <a:chOff x="6050983" y="3991578"/>
            <a:chExt cx="5904797" cy="3232552"/>
          </a:xfrm>
        </p:grpSpPr>
        <mc:AlternateContent xmlns:mc="http://schemas.openxmlformats.org/markup-compatibility/2006" xmlns:a14="http://schemas.microsoft.com/office/drawing/2010/main">
          <mc:Choice Requires="a14">
            <p:sp>
              <p:nvSpPr>
                <p:cNvPr id="12" name="Szövegdoboz 11">
                  <a:extLst>
                    <a:ext uri="{FF2B5EF4-FFF2-40B4-BE49-F238E27FC236}">
                      <a16:creationId xmlns:a16="http://schemas.microsoft.com/office/drawing/2014/main" id="{9C1C3A6B-258D-4EFD-9D41-0DCFDC669124}"/>
                    </a:ext>
                  </a:extLst>
                </p:cNvPr>
                <p:cNvSpPr txBox="1"/>
                <p:nvPr/>
              </p:nvSpPr>
              <p:spPr>
                <a:xfrm>
                  <a:off x="6050983" y="3991578"/>
                  <a:ext cx="5904797" cy="323255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marL="354013" lvl="0">
                    <a:spcBef>
                      <a:spcPts val="1000"/>
                    </a:spcBef>
                    <a:buClr>
                      <a:srgbClr val="A53010"/>
                    </a:buClr>
                  </a:pPr>
                  <a14:m>
                    <m:oMath xmlns:m="http://schemas.openxmlformats.org/officeDocument/2006/math">
                      <m:sSub>
                        <m:sSubPr>
                          <m:ctrlPr>
                            <a:rPr kumimoji="0" lang="hu-HU" sz="1800" b="0" i="1" u="none" strike="noStrike" kern="1200" cap="none" spc="0" normalizeH="0" baseline="0" noProof="0" smtClean="0">
                              <a:ln>
                                <a:noFill/>
                              </a:ln>
                              <a:solidFill>
                                <a:prstClr val="black">
                                  <a:lumMod val="75000"/>
                                  <a:lumOff val="25000"/>
                                </a:prstClr>
                              </a:solidFill>
                              <a:effectLst/>
                              <a:uLnTx/>
                              <a:uFillTx/>
                              <a:latin typeface="Cambria Math" panose="02040503050406030204" pitchFamily="18" charset="0"/>
                              <a:ea typeface="+mn-ea"/>
                              <a:cs typeface="+mn-cs"/>
                            </a:rPr>
                          </m:ctrlPr>
                        </m:sSubPr>
                        <m:e>
                          <m:r>
                            <a:rPr kumimoji="0" lang="hu-HU" sz="1800" b="0" i="1" u="none" strike="noStrike" kern="1200" cap="none" spc="0" normalizeH="0" baseline="0" noProof="0">
                              <a:ln>
                                <a:noFill/>
                              </a:ln>
                              <a:solidFill>
                                <a:prstClr val="black">
                                  <a:lumMod val="75000"/>
                                  <a:lumOff val="25000"/>
                                </a:prstClr>
                              </a:solidFill>
                              <a:effectLst/>
                              <a:uLnTx/>
                              <a:uFillTx/>
                              <a:latin typeface="Cambria Math" panose="02040503050406030204" pitchFamily="18" charset="0"/>
                              <a:ea typeface="+mn-ea"/>
                              <a:cs typeface="+mn-cs"/>
                            </a:rPr>
                            <m:t>𝑥</m:t>
                          </m:r>
                        </m:e>
                        <m:sub>
                          <m:r>
                            <a:rPr kumimoji="0" lang="hu-HU" sz="1800" b="0" i="1" u="none" strike="noStrike" kern="1200" cap="none" spc="0" normalizeH="0" baseline="0" noProof="0">
                              <a:ln>
                                <a:noFill/>
                              </a:ln>
                              <a:solidFill>
                                <a:prstClr val="black">
                                  <a:lumMod val="75000"/>
                                  <a:lumOff val="25000"/>
                                </a:prstClr>
                              </a:solidFill>
                              <a:effectLst/>
                              <a:uLnTx/>
                              <a:uFillTx/>
                              <a:latin typeface="Cambria Math" panose="02040503050406030204" pitchFamily="18" charset="0"/>
                              <a:ea typeface="+mn-ea"/>
                              <a:cs typeface="+mn-cs"/>
                            </a:rPr>
                            <m:t>𝑖𝑗</m:t>
                          </m:r>
                        </m:sub>
                      </m:sSub>
                    </m:oMath>
                  </a14:m>
                  <a:r>
                    <a:rPr lang="hu-HU" dirty="0">
                      <a:solidFill>
                        <a:prstClr val="black">
                          <a:lumMod val="75000"/>
                          <a:lumOff val="25000"/>
                        </a:prstClr>
                      </a:solidFill>
                      <a:ea typeface="Cambria Math" panose="02040503050406030204" pitchFamily="18" charset="0"/>
                    </a:rPr>
                    <a:t> </a:t>
                  </a:r>
                  <a14:m>
                    <m:oMath xmlns:m="http://schemas.openxmlformats.org/officeDocument/2006/math">
                      <m:r>
                        <a:rPr lang="hu-HU" i="1">
                          <a:solidFill>
                            <a:prstClr val="black">
                              <a:lumMod val="75000"/>
                              <a:lumOff val="25000"/>
                            </a:prstClr>
                          </a:solidFill>
                          <a:latin typeface="Cambria Math" panose="02040503050406030204" pitchFamily="18" charset="0"/>
                          <a:ea typeface="Cambria Math" panose="02040503050406030204" pitchFamily="18" charset="0"/>
                        </a:rPr>
                        <m:t>∈</m:t>
                      </m:r>
                      <m:d>
                        <m:dPr>
                          <m:begChr m:val="{"/>
                          <m:endChr m:val="}"/>
                          <m:ctrlPr>
                            <a:rPr lang="hu-HU" i="1">
                              <a:solidFill>
                                <a:prstClr val="black">
                                  <a:lumMod val="75000"/>
                                  <a:lumOff val="25000"/>
                                </a:prstClr>
                              </a:solidFill>
                              <a:latin typeface="Cambria Math" panose="02040503050406030204" pitchFamily="18" charset="0"/>
                              <a:ea typeface="Cambria Math" panose="02040503050406030204" pitchFamily="18" charset="0"/>
                            </a:rPr>
                          </m:ctrlPr>
                        </m:dPr>
                        <m:e>
                          <m:r>
                            <a:rPr lang="hu-HU" b="0" i="1" smtClean="0">
                              <a:solidFill>
                                <a:prstClr val="black">
                                  <a:lumMod val="75000"/>
                                  <a:lumOff val="25000"/>
                                </a:prstClr>
                              </a:solidFill>
                              <a:latin typeface="Cambria Math" panose="02040503050406030204" pitchFamily="18" charset="0"/>
                              <a:ea typeface="Cambria Math" panose="02040503050406030204" pitchFamily="18" charset="0"/>
                            </a:rPr>
                            <m:t>0, 1</m:t>
                          </m:r>
                        </m:e>
                      </m:d>
                    </m:oMath>
                  </a14:m>
                  <a:r>
                    <a:rPr kumimoji="0" lang="hu-HU" sz="1800" b="0" i="0" u="none" strike="noStrike" kern="1200" cap="none" spc="0" normalizeH="0" baseline="0" noProof="0" dirty="0">
                      <a:ln>
                        <a:noFill/>
                      </a:ln>
                      <a:solidFill>
                        <a:prstClr val="black">
                          <a:lumMod val="75000"/>
                          <a:lumOff val="25000"/>
                        </a:prstClr>
                      </a:solidFill>
                      <a:effectLst/>
                      <a:uLnTx/>
                      <a:uFillTx/>
                      <a:latin typeface="Century Gothic" panose="020B0502020202020204"/>
                      <a:ea typeface="+mn-ea"/>
                      <a:cs typeface="+mn-cs"/>
                    </a:rPr>
                    <a:t>, </a:t>
                  </a:r>
                  <a:r>
                    <a:rPr lang="hu-HU" dirty="0">
                      <a:solidFill>
                        <a:prstClr val="black">
                          <a:lumMod val="75000"/>
                          <a:lumOff val="25000"/>
                        </a:prstClr>
                      </a:solidFill>
                    </a:rPr>
                    <a:t>ahol </a:t>
                  </a:r>
                  <a14:m>
                    <m:oMath xmlns:m="http://schemas.openxmlformats.org/officeDocument/2006/math">
                      <m:r>
                        <a:rPr lang="hu-HU" i="1">
                          <a:solidFill>
                            <a:prstClr val="black">
                              <a:lumMod val="75000"/>
                              <a:lumOff val="25000"/>
                            </a:prstClr>
                          </a:solidFill>
                          <a:latin typeface="Cambria Math" panose="02040503050406030204" pitchFamily="18" charset="0"/>
                        </a:rPr>
                        <m:t>𝑖</m:t>
                      </m:r>
                      <m:r>
                        <a:rPr lang="hu-HU" i="1">
                          <a:solidFill>
                            <a:prstClr val="black">
                              <a:lumMod val="75000"/>
                              <a:lumOff val="25000"/>
                            </a:prstClr>
                          </a:solidFill>
                          <a:latin typeface="Cambria Math" panose="02040503050406030204" pitchFamily="18" charset="0"/>
                          <a:ea typeface="Cambria Math" panose="02040503050406030204" pitchFamily="18" charset="0"/>
                        </a:rPr>
                        <m:t>∈</m:t>
                      </m:r>
                      <m:d>
                        <m:dPr>
                          <m:begChr m:val="{"/>
                          <m:endChr m:val="}"/>
                          <m:ctrlPr>
                            <a:rPr lang="hu-HU" i="1">
                              <a:solidFill>
                                <a:prstClr val="black">
                                  <a:lumMod val="75000"/>
                                  <a:lumOff val="25000"/>
                                </a:prstClr>
                              </a:solidFill>
                              <a:latin typeface="Cambria Math" panose="02040503050406030204" pitchFamily="18" charset="0"/>
                              <a:ea typeface="Cambria Math" panose="02040503050406030204" pitchFamily="18" charset="0"/>
                            </a:rPr>
                          </m:ctrlPr>
                        </m:dPr>
                        <m:e>
                          <m:r>
                            <a:rPr lang="hu-HU" i="1">
                              <a:solidFill>
                                <a:prstClr val="black">
                                  <a:lumMod val="75000"/>
                                  <a:lumOff val="25000"/>
                                </a:prstClr>
                              </a:solidFill>
                              <a:latin typeface="Cambria Math" panose="02040503050406030204" pitchFamily="18" charset="0"/>
                              <a:ea typeface="Cambria Math" panose="02040503050406030204" pitchFamily="18" charset="0"/>
                            </a:rPr>
                            <m:t>1;…;</m:t>
                          </m:r>
                          <m:r>
                            <a:rPr lang="hu-HU" i="1">
                              <a:solidFill>
                                <a:prstClr val="black">
                                  <a:lumMod val="75000"/>
                                  <a:lumOff val="25000"/>
                                </a:prstClr>
                              </a:solidFill>
                              <a:latin typeface="Cambria Math" panose="02040503050406030204" pitchFamily="18" charset="0"/>
                              <a:ea typeface="Cambria Math" panose="02040503050406030204" pitchFamily="18" charset="0"/>
                            </a:rPr>
                            <m:t>𝑛</m:t>
                          </m:r>
                        </m:e>
                      </m:d>
                      <m:r>
                        <a:rPr lang="hu-HU" b="0" i="0" smtClean="0">
                          <a:solidFill>
                            <a:prstClr val="black">
                              <a:lumMod val="75000"/>
                              <a:lumOff val="25000"/>
                            </a:prstClr>
                          </a:solidFill>
                          <a:latin typeface="Cambria Math" panose="02040503050406030204" pitchFamily="18" charset="0"/>
                          <a:ea typeface="Cambria Math" panose="02040503050406030204" pitchFamily="18" charset="0"/>
                        </a:rPr>
                        <m:t> </m:t>
                      </m:r>
                    </m:oMath>
                  </a14:m>
                  <a:r>
                    <a:rPr lang="hu-HU" dirty="0">
                      <a:solidFill>
                        <a:prstClr val="black">
                          <a:lumMod val="75000"/>
                          <a:lumOff val="25000"/>
                        </a:prstClr>
                      </a:solidFill>
                    </a:rPr>
                    <a:t>és j</a:t>
                  </a:r>
                  <a14:m>
                    <m:oMath xmlns:m="http://schemas.openxmlformats.org/officeDocument/2006/math">
                      <m:r>
                        <a:rPr lang="hu-HU" i="1">
                          <a:solidFill>
                            <a:prstClr val="black">
                              <a:lumMod val="75000"/>
                              <a:lumOff val="25000"/>
                            </a:prstClr>
                          </a:solidFill>
                          <a:latin typeface="Cambria Math" panose="02040503050406030204" pitchFamily="18" charset="0"/>
                          <a:ea typeface="Cambria Math" panose="02040503050406030204" pitchFamily="18" charset="0"/>
                        </a:rPr>
                        <m:t>∈</m:t>
                      </m:r>
                      <m:d>
                        <m:dPr>
                          <m:begChr m:val="{"/>
                          <m:endChr m:val="}"/>
                          <m:ctrlPr>
                            <a:rPr lang="hu-HU" i="1">
                              <a:solidFill>
                                <a:prstClr val="black">
                                  <a:lumMod val="75000"/>
                                  <a:lumOff val="25000"/>
                                </a:prstClr>
                              </a:solidFill>
                              <a:latin typeface="Cambria Math" panose="02040503050406030204" pitchFamily="18" charset="0"/>
                              <a:ea typeface="Cambria Math" panose="02040503050406030204" pitchFamily="18" charset="0"/>
                            </a:rPr>
                          </m:ctrlPr>
                        </m:dPr>
                        <m:e>
                          <m:r>
                            <a:rPr lang="hu-HU" i="1">
                              <a:solidFill>
                                <a:prstClr val="black">
                                  <a:lumMod val="75000"/>
                                  <a:lumOff val="25000"/>
                                </a:prstClr>
                              </a:solidFill>
                              <a:latin typeface="Cambria Math" panose="02040503050406030204" pitchFamily="18" charset="0"/>
                              <a:ea typeface="Cambria Math" panose="02040503050406030204" pitchFamily="18" charset="0"/>
                            </a:rPr>
                            <m:t>1;…;</m:t>
                          </m:r>
                          <m:r>
                            <a:rPr lang="hu-HU" i="1">
                              <a:solidFill>
                                <a:prstClr val="black">
                                  <a:lumMod val="75000"/>
                                  <a:lumOff val="25000"/>
                                </a:prstClr>
                              </a:solidFill>
                              <a:latin typeface="Cambria Math" panose="02040503050406030204" pitchFamily="18" charset="0"/>
                              <a:ea typeface="Cambria Math" panose="02040503050406030204" pitchFamily="18" charset="0"/>
                            </a:rPr>
                            <m:t>𝑚</m:t>
                          </m:r>
                        </m:e>
                      </m:d>
                    </m:oMath>
                  </a14:m>
                  <a:endParaRPr kumimoji="0" lang="hu-HU" sz="1800" b="0" i="1" u="none" strike="noStrike" kern="1200" cap="none" spc="0" normalizeH="0" baseline="0" noProof="0" dirty="0">
                    <a:ln>
                      <a:noFill/>
                    </a:ln>
                    <a:solidFill>
                      <a:prstClr val="black">
                        <a:lumMod val="75000"/>
                        <a:lumOff val="25000"/>
                      </a:prstClr>
                    </a:solidFill>
                    <a:effectLst/>
                    <a:uLnTx/>
                    <a:uFillTx/>
                    <a:latin typeface="Cambria Math" panose="02040503050406030204" pitchFamily="18" charset="0"/>
                    <a:ea typeface="+mn-ea"/>
                    <a:cs typeface="+mn-cs"/>
                  </a:endParaRPr>
                </a:p>
                <a:p>
                  <a:pPr marL="354013" fontAlgn="ctr">
                    <a:lnSpc>
                      <a:spcPct val="107000"/>
                    </a:lnSpc>
                    <a:spcAft>
                      <a:spcPts val="800"/>
                    </a:spcAft>
                  </a:pPr>
                  <a14:m>
                    <m:oMathPara xmlns:m="http://schemas.openxmlformats.org/officeDocument/2006/math">
                      <m:oMathParaPr>
                        <m:jc m:val="left"/>
                      </m:oMathParaPr>
                      <m:oMath xmlns:m="http://schemas.openxmlformats.org/officeDocument/2006/math">
                        <m:nary>
                          <m:naryPr>
                            <m:chr m:val="∑"/>
                            <m:ctrlPr>
                              <a:rPr lang="hu-HU" i="1">
                                <a:solidFill>
                                  <a:prstClr val="black">
                                    <a:lumMod val="75000"/>
                                    <a:lumOff val="25000"/>
                                  </a:prstClr>
                                </a:solidFill>
                                <a:latin typeface="Cambria Math" panose="02040503050406030204" pitchFamily="18" charset="0"/>
                              </a:rPr>
                            </m:ctrlPr>
                          </m:naryPr>
                          <m:sub>
                            <m:r>
                              <m:rPr>
                                <m:brk m:alnAt="23"/>
                              </m:rPr>
                              <a:rPr lang="hu-HU" i="1">
                                <a:solidFill>
                                  <a:prstClr val="black">
                                    <a:lumMod val="75000"/>
                                    <a:lumOff val="25000"/>
                                  </a:prstClr>
                                </a:solidFill>
                                <a:latin typeface="Cambria Math" panose="02040503050406030204" pitchFamily="18" charset="0"/>
                              </a:rPr>
                              <m:t>𝑗</m:t>
                            </m:r>
                            <m:r>
                              <a:rPr lang="hu-HU" i="1">
                                <a:solidFill>
                                  <a:prstClr val="black">
                                    <a:lumMod val="75000"/>
                                    <a:lumOff val="25000"/>
                                  </a:prstClr>
                                </a:solidFill>
                                <a:latin typeface="Cambria Math" panose="02040503050406030204" pitchFamily="18" charset="0"/>
                              </a:rPr>
                              <m:t>=1</m:t>
                            </m:r>
                          </m:sub>
                          <m:sup>
                            <m:r>
                              <a:rPr lang="hu-HU" i="1">
                                <a:solidFill>
                                  <a:prstClr val="black">
                                    <a:lumMod val="75000"/>
                                    <a:lumOff val="25000"/>
                                  </a:prstClr>
                                </a:solidFill>
                                <a:latin typeface="Cambria Math" panose="02040503050406030204" pitchFamily="18" charset="0"/>
                              </a:rPr>
                              <m:t>𝑚</m:t>
                            </m:r>
                          </m:sup>
                          <m:e>
                            <m:sSub>
                              <m:sSubPr>
                                <m:ctrlPr>
                                  <a:rPr lang="hu-HU" i="1">
                                    <a:solidFill>
                                      <a:prstClr val="black">
                                        <a:lumMod val="75000"/>
                                        <a:lumOff val="25000"/>
                                      </a:prstClr>
                                    </a:solidFill>
                                    <a:latin typeface="Cambria Math" panose="02040503050406030204" pitchFamily="18" charset="0"/>
                                  </a:rPr>
                                </m:ctrlPr>
                              </m:sSubPr>
                              <m:e>
                                <m:r>
                                  <a:rPr lang="hu-HU" i="1">
                                    <a:solidFill>
                                      <a:prstClr val="black">
                                        <a:lumMod val="75000"/>
                                        <a:lumOff val="25000"/>
                                      </a:prstClr>
                                    </a:solidFill>
                                    <a:latin typeface="Cambria Math" panose="02040503050406030204" pitchFamily="18" charset="0"/>
                                  </a:rPr>
                                  <m:t>𝑥</m:t>
                                </m:r>
                              </m:e>
                              <m:sub>
                                <m:r>
                                  <a:rPr lang="hu-HU" i="1">
                                    <a:solidFill>
                                      <a:prstClr val="black">
                                        <a:lumMod val="75000"/>
                                        <a:lumOff val="25000"/>
                                      </a:prstClr>
                                    </a:solidFill>
                                    <a:latin typeface="Cambria Math" panose="02040503050406030204" pitchFamily="18" charset="0"/>
                                  </a:rPr>
                                  <m:t>𝑖𝑗</m:t>
                                </m:r>
                              </m:sub>
                            </m:sSub>
                          </m:e>
                        </m:nary>
                        <m:r>
                          <a:rPr lang="hu-HU" b="0" i="0" smtClean="0">
                            <a:solidFill>
                              <a:prstClr val="black">
                                <a:lumMod val="75000"/>
                                <a:lumOff val="25000"/>
                              </a:prstClr>
                            </a:solidFill>
                            <a:latin typeface="Cambria Math" panose="02040503050406030204" pitchFamily="18" charset="0"/>
                          </a:rPr>
                          <m:t>=</m:t>
                        </m:r>
                        <m:r>
                          <a:rPr lang="hu-HU" b="0" i="1" smtClean="0">
                            <a:solidFill>
                              <a:prstClr val="black">
                                <a:lumMod val="75000"/>
                                <a:lumOff val="25000"/>
                              </a:prstClr>
                            </a:solidFill>
                            <a:latin typeface="Cambria Math" panose="02040503050406030204" pitchFamily="18" charset="0"/>
                          </a:rPr>
                          <m:t>1           </m:t>
                        </m:r>
                        <m:r>
                          <a:rPr lang="hu-HU" i="1">
                            <a:solidFill>
                              <a:prstClr val="black">
                                <a:lumMod val="75000"/>
                                <a:lumOff val="25000"/>
                              </a:prstClr>
                            </a:solidFill>
                            <a:latin typeface="Cambria Math" panose="02040503050406030204" pitchFamily="18" charset="0"/>
                          </a:rPr>
                          <m:t>𝑖</m:t>
                        </m:r>
                        <m:r>
                          <a:rPr lang="hu-HU" i="1">
                            <a:solidFill>
                              <a:prstClr val="black">
                                <a:lumMod val="75000"/>
                                <a:lumOff val="25000"/>
                              </a:prstClr>
                            </a:solidFill>
                            <a:latin typeface="Cambria Math" panose="02040503050406030204" pitchFamily="18" charset="0"/>
                            <a:ea typeface="Cambria Math" panose="02040503050406030204" pitchFamily="18" charset="0"/>
                          </a:rPr>
                          <m:t>∈</m:t>
                        </m:r>
                        <m:d>
                          <m:dPr>
                            <m:begChr m:val="{"/>
                            <m:endChr m:val="}"/>
                            <m:ctrlPr>
                              <a:rPr lang="hu-HU" i="1">
                                <a:solidFill>
                                  <a:prstClr val="black">
                                    <a:lumMod val="75000"/>
                                    <a:lumOff val="25000"/>
                                  </a:prstClr>
                                </a:solidFill>
                                <a:latin typeface="Cambria Math" panose="02040503050406030204" pitchFamily="18" charset="0"/>
                                <a:ea typeface="Cambria Math" panose="02040503050406030204" pitchFamily="18" charset="0"/>
                              </a:rPr>
                            </m:ctrlPr>
                          </m:dPr>
                          <m:e>
                            <m:r>
                              <a:rPr lang="hu-HU" i="1">
                                <a:solidFill>
                                  <a:prstClr val="black">
                                    <a:lumMod val="75000"/>
                                    <a:lumOff val="25000"/>
                                  </a:prstClr>
                                </a:solidFill>
                                <a:latin typeface="Cambria Math" panose="02040503050406030204" pitchFamily="18" charset="0"/>
                                <a:ea typeface="Cambria Math" panose="02040503050406030204" pitchFamily="18" charset="0"/>
                              </a:rPr>
                              <m:t>1;…;</m:t>
                            </m:r>
                            <m:r>
                              <a:rPr lang="hu-HU" i="1">
                                <a:solidFill>
                                  <a:prstClr val="black">
                                    <a:lumMod val="75000"/>
                                    <a:lumOff val="25000"/>
                                  </a:prstClr>
                                </a:solidFill>
                                <a:latin typeface="Cambria Math" panose="02040503050406030204" pitchFamily="18" charset="0"/>
                                <a:ea typeface="Cambria Math" panose="02040503050406030204" pitchFamily="18" charset="0"/>
                              </a:rPr>
                              <m:t>𝑛</m:t>
                            </m:r>
                          </m:e>
                        </m:d>
                      </m:oMath>
                    </m:oMathPara>
                  </a14:m>
                  <a:endParaRPr lang="hu-HU" sz="1200" b="0" i="0" u="none" strike="noStrike" dirty="0">
                    <a:effectLst/>
                    <a:latin typeface="Arial" panose="020B0604020202020204" pitchFamily="34" charset="0"/>
                  </a:endParaRPr>
                </a:p>
                <a:p>
                  <a:pPr marL="354013" fontAlgn="ctr">
                    <a:lnSpc>
                      <a:spcPct val="107000"/>
                    </a:lnSpc>
                    <a:spcAft>
                      <a:spcPts val="800"/>
                    </a:spcAft>
                  </a:pPr>
                  <a14:m>
                    <m:oMathPara xmlns:m="http://schemas.openxmlformats.org/officeDocument/2006/math">
                      <m:oMathParaPr>
                        <m:jc m:val="left"/>
                      </m:oMathParaPr>
                      <m:oMath xmlns:m="http://schemas.openxmlformats.org/officeDocument/2006/math">
                        <m:nary>
                          <m:naryPr>
                            <m:chr m:val="∑"/>
                            <m:ctrlPr>
                              <a:rPr lang="hu-HU" i="1">
                                <a:solidFill>
                                  <a:prstClr val="black">
                                    <a:lumMod val="75000"/>
                                    <a:lumOff val="25000"/>
                                  </a:prstClr>
                                </a:solidFill>
                                <a:latin typeface="Cambria Math" panose="02040503050406030204" pitchFamily="18" charset="0"/>
                              </a:rPr>
                            </m:ctrlPr>
                          </m:naryPr>
                          <m:sub>
                            <m:r>
                              <a:rPr lang="hu-HU" b="0" i="1" smtClean="0">
                                <a:solidFill>
                                  <a:prstClr val="black">
                                    <a:lumMod val="75000"/>
                                    <a:lumOff val="25000"/>
                                  </a:prstClr>
                                </a:solidFill>
                                <a:latin typeface="Cambria Math" panose="02040503050406030204" pitchFamily="18" charset="0"/>
                              </a:rPr>
                              <m:t>𝑖</m:t>
                            </m:r>
                            <m:r>
                              <a:rPr lang="hu-HU" i="1">
                                <a:solidFill>
                                  <a:prstClr val="black">
                                    <a:lumMod val="75000"/>
                                    <a:lumOff val="25000"/>
                                  </a:prstClr>
                                </a:solidFill>
                                <a:latin typeface="Cambria Math" panose="02040503050406030204" pitchFamily="18" charset="0"/>
                              </a:rPr>
                              <m:t>=1</m:t>
                            </m:r>
                          </m:sub>
                          <m:sup>
                            <m:r>
                              <a:rPr lang="hu-HU" b="0" i="1" smtClean="0">
                                <a:solidFill>
                                  <a:prstClr val="black">
                                    <a:lumMod val="75000"/>
                                    <a:lumOff val="25000"/>
                                  </a:prstClr>
                                </a:solidFill>
                                <a:latin typeface="Cambria Math" panose="02040503050406030204" pitchFamily="18" charset="0"/>
                              </a:rPr>
                              <m:t>𝑛</m:t>
                            </m:r>
                          </m:sup>
                          <m:e>
                            <m:sSub>
                              <m:sSubPr>
                                <m:ctrlPr>
                                  <a:rPr lang="hu-HU" i="1">
                                    <a:solidFill>
                                      <a:prstClr val="black">
                                        <a:lumMod val="75000"/>
                                        <a:lumOff val="25000"/>
                                      </a:prstClr>
                                    </a:solidFill>
                                    <a:latin typeface="Cambria Math" panose="02040503050406030204" pitchFamily="18" charset="0"/>
                                  </a:rPr>
                                </m:ctrlPr>
                              </m:sSubPr>
                              <m:e>
                                <m:r>
                                  <a:rPr lang="hu-HU" i="1">
                                    <a:solidFill>
                                      <a:prstClr val="black">
                                        <a:lumMod val="75000"/>
                                        <a:lumOff val="25000"/>
                                      </a:prstClr>
                                    </a:solidFill>
                                    <a:latin typeface="Cambria Math" panose="02040503050406030204" pitchFamily="18" charset="0"/>
                                  </a:rPr>
                                  <m:t>𝑥</m:t>
                                </m:r>
                              </m:e>
                              <m:sub>
                                <m:r>
                                  <a:rPr lang="hu-HU" i="1">
                                    <a:solidFill>
                                      <a:prstClr val="black">
                                        <a:lumMod val="75000"/>
                                        <a:lumOff val="25000"/>
                                      </a:prstClr>
                                    </a:solidFill>
                                    <a:latin typeface="Cambria Math" panose="02040503050406030204" pitchFamily="18" charset="0"/>
                                  </a:rPr>
                                  <m:t>𝑖𝑗</m:t>
                                </m:r>
                              </m:sub>
                            </m:sSub>
                          </m:e>
                        </m:nary>
                        <m:r>
                          <a:rPr lang="hu-HU">
                            <a:solidFill>
                              <a:prstClr val="black">
                                <a:lumMod val="75000"/>
                                <a:lumOff val="25000"/>
                              </a:prstClr>
                            </a:solidFill>
                            <a:latin typeface="Cambria Math" panose="02040503050406030204" pitchFamily="18" charset="0"/>
                          </a:rPr>
                          <m:t>=</m:t>
                        </m:r>
                        <m:r>
                          <a:rPr lang="hu-HU" b="0" i="0" smtClean="0">
                            <a:solidFill>
                              <a:prstClr val="black">
                                <a:lumMod val="75000"/>
                                <a:lumOff val="25000"/>
                              </a:prstClr>
                            </a:solidFill>
                            <a:latin typeface="Cambria Math" panose="02040503050406030204" pitchFamily="18" charset="0"/>
                          </a:rPr>
                          <m:t>1</m:t>
                        </m:r>
                        <m:r>
                          <m:rPr>
                            <m:nor/>
                          </m:rPr>
                          <a:rPr lang="hu-HU" b="0" i="0" smtClean="0">
                            <a:solidFill>
                              <a:prstClr val="black">
                                <a:lumMod val="75000"/>
                                <a:lumOff val="25000"/>
                              </a:prstClr>
                            </a:solidFill>
                            <a:latin typeface="Cambria Math" panose="02040503050406030204" pitchFamily="18" charset="0"/>
                          </a:rPr>
                          <m:t>           </m:t>
                        </m:r>
                        <m:r>
                          <a:rPr lang="hu-HU" b="0" i="1" dirty="0" smtClean="0">
                            <a:solidFill>
                              <a:prstClr val="black">
                                <a:lumMod val="75000"/>
                                <a:lumOff val="25000"/>
                              </a:prstClr>
                            </a:solidFill>
                            <a:latin typeface="Cambria Math" panose="02040503050406030204" pitchFamily="18" charset="0"/>
                          </a:rPr>
                          <m:t>𝑗</m:t>
                        </m:r>
                        <m:r>
                          <a:rPr lang="hu-HU" i="1">
                            <a:solidFill>
                              <a:prstClr val="black">
                                <a:lumMod val="75000"/>
                                <a:lumOff val="25000"/>
                              </a:prstClr>
                            </a:solidFill>
                            <a:latin typeface="Cambria Math" panose="02040503050406030204" pitchFamily="18" charset="0"/>
                            <a:ea typeface="Cambria Math" panose="02040503050406030204" pitchFamily="18" charset="0"/>
                          </a:rPr>
                          <m:t>∈</m:t>
                        </m:r>
                        <m:d>
                          <m:dPr>
                            <m:begChr m:val="{"/>
                            <m:endChr m:val="}"/>
                            <m:ctrlPr>
                              <a:rPr lang="hu-HU" i="1">
                                <a:solidFill>
                                  <a:prstClr val="black">
                                    <a:lumMod val="75000"/>
                                    <a:lumOff val="25000"/>
                                  </a:prstClr>
                                </a:solidFill>
                                <a:latin typeface="Cambria Math" panose="02040503050406030204" pitchFamily="18" charset="0"/>
                                <a:ea typeface="Cambria Math" panose="02040503050406030204" pitchFamily="18" charset="0"/>
                              </a:rPr>
                            </m:ctrlPr>
                          </m:dPr>
                          <m:e>
                            <m:r>
                              <a:rPr lang="hu-HU" i="1">
                                <a:solidFill>
                                  <a:prstClr val="black">
                                    <a:lumMod val="75000"/>
                                    <a:lumOff val="25000"/>
                                  </a:prstClr>
                                </a:solidFill>
                                <a:latin typeface="Cambria Math" panose="02040503050406030204" pitchFamily="18" charset="0"/>
                                <a:ea typeface="Cambria Math" panose="02040503050406030204" pitchFamily="18" charset="0"/>
                              </a:rPr>
                              <m:t>1;…;</m:t>
                            </m:r>
                            <m:r>
                              <a:rPr lang="hu-HU" i="1">
                                <a:solidFill>
                                  <a:prstClr val="black">
                                    <a:lumMod val="75000"/>
                                    <a:lumOff val="25000"/>
                                  </a:prstClr>
                                </a:solidFill>
                                <a:latin typeface="Cambria Math" panose="02040503050406030204" pitchFamily="18" charset="0"/>
                                <a:ea typeface="Cambria Math" panose="02040503050406030204" pitchFamily="18" charset="0"/>
                              </a:rPr>
                              <m:t>𝑚</m:t>
                            </m:r>
                          </m:e>
                        </m:d>
                      </m:oMath>
                    </m:oMathPara>
                  </a14:m>
                  <a:endParaRPr lang="hu-HU" sz="1200" b="0" i="0" u="none" strike="noStrike" dirty="0">
                    <a:effectLst/>
                    <a:latin typeface="Arial" panose="020B0604020202020204" pitchFamily="34" charset="0"/>
                  </a:endParaRPr>
                </a:p>
                <a:p>
                  <a:pPr marL="446088" fontAlgn="ctr">
                    <a:lnSpc>
                      <a:spcPct val="107000"/>
                    </a:lnSpc>
                    <a:spcAft>
                      <a:spcPts val="800"/>
                    </a:spcAft>
                  </a:pPr>
                  <a14:m>
                    <m:oMathPara xmlns:m="http://schemas.openxmlformats.org/officeDocument/2006/math">
                      <m:oMathParaPr>
                        <m:jc m:val="left"/>
                      </m:oMathParaPr>
                      <m:oMath xmlns:m="http://schemas.openxmlformats.org/officeDocument/2006/math">
                        <m:r>
                          <m:rPr>
                            <m:sty m:val="p"/>
                          </m:rPr>
                          <a:rPr lang="hu-HU" b="0" i="0" smtClean="0">
                            <a:solidFill>
                              <a:prstClr val="black">
                                <a:lumMod val="75000"/>
                                <a:lumOff val="25000"/>
                              </a:prstClr>
                            </a:solidFill>
                            <a:latin typeface="Cambria Math" panose="02040503050406030204" pitchFamily="18" charset="0"/>
                            <a:ea typeface="Cambria Math" panose="02040503050406030204" pitchFamily="18" charset="0"/>
                          </a:rPr>
                          <m:t>z</m:t>
                        </m:r>
                        <m:r>
                          <a:rPr lang="hu-HU" b="0" i="0" smtClean="0">
                            <a:solidFill>
                              <a:prstClr val="black">
                                <a:lumMod val="75000"/>
                                <a:lumOff val="25000"/>
                              </a:prstClr>
                            </a:solidFill>
                            <a:latin typeface="Cambria Math" panose="02040503050406030204" pitchFamily="18" charset="0"/>
                            <a:ea typeface="Cambria Math" panose="02040503050406030204" pitchFamily="18" charset="0"/>
                          </a:rPr>
                          <m:t>=</m:t>
                        </m:r>
                        <m:nary>
                          <m:naryPr>
                            <m:chr m:val="∑"/>
                            <m:ctrlPr>
                              <a:rPr lang="hu-HU" i="1">
                                <a:solidFill>
                                  <a:prstClr val="black">
                                    <a:lumMod val="75000"/>
                                    <a:lumOff val="25000"/>
                                  </a:prstClr>
                                </a:solidFill>
                                <a:latin typeface="Cambria Math" panose="02040503050406030204" pitchFamily="18" charset="0"/>
                              </a:rPr>
                            </m:ctrlPr>
                          </m:naryPr>
                          <m:sub>
                            <m:r>
                              <a:rPr lang="hu-HU" b="0" i="1" smtClean="0">
                                <a:solidFill>
                                  <a:prstClr val="black">
                                    <a:lumMod val="75000"/>
                                    <a:lumOff val="25000"/>
                                  </a:prstClr>
                                </a:solidFill>
                                <a:latin typeface="Cambria Math" panose="02040503050406030204" pitchFamily="18" charset="0"/>
                              </a:rPr>
                              <m:t>𝑖</m:t>
                            </m:r>
                            <m:r>
                              <a:rPr lang="hu-HU" i="1">
                                <a:solidFill>
                                  <a:prstClr val="black">
                                    <a:lumMod val="75000"/>
                                    <a:lumOff val="25000"/>
                                  </a:prstClr>
                                </a:solidFill>
                                <a:latin typeface="Cambria Math" panose="02040503050406030204" pitchFamily="18" charset="0"/>
                              </a:rPr>
                              <m:t>=1</m:t>
                            </m:r>
                          </m:sub>
                          <m:sup>
                            <m:r>
                              <a:rPr lang="hu-HU" b="0" i="1" smtClean="0">
                                <a:solidFill>
                                  <a:prstClr val="black">
                                    <a:lumMod val="75000"/>
                                    <a:lumOff val="25000"/>
                                  </a:prstClr>
                                </a:solidFill>
                                <a:latin typeface="Cambria Math" panose="02040503050406030204" pitchFamily="18" charset="0"/>
                              </a:rPr>
                              <m:t>𝑛</m:t>
                            </m:r>
                          </m:sup>
                          <m:e>
                            <m:sSub>
                              <m:sSubPr>
                                <m:ctrlPr>
                                  <a:rPr lang="hu-HU" i="1">
                                    <a:solidFill>
                                      <a:prstClr val="black">
                                        <a:lumMod val="75000"/>
                                        <a:lumOff val="25000"/>
                                      </a:prstClr>
                                    </a:solidFill>
                                    <a:latin typeface="Cambria Math" panose="02040503050406030204" pitchFamily="18" charset="0"/>
                                  </a:rPr>
                                </m:ctrlPr>
                              </m:sSubPr>
                              <m:e>
                                <m:nary>
                                  <m:naryPr>
                                    <m:chr m:val="∑"/>
                                    <m:ctrlPr>
                                      <a:rPr lang="hu-HU" i="1">
                                        <a:solidFill>
                                          <a:prstClr val="black">
                                            <a:lumMod val="75000"/>
                                            <a:lumOff val="25000"/>
                                          </a:prstClr>
                                        </a:solidFill>
                                        <a:latin typeface="Cambria Math" panose="02040503050406030204" pitchFamily="18" charset="0"/>
                                      </a:rPr>
                                    </m:ctrlPr>
                                  </m:naryPr>
                                  <m:sub>
                                    <m:r>
                                      <m:rPr>
                                        <m:brk m:alnAt="23"/>
                                      </m:rPr>
                                      <a:rPr lang="hu-HU" i="1">
                                        <a:solidFill>
                                          <a:prstClr val="black">
                                            <a:lumMod val="75000"/>
                                            <a:lumOff val="25000"/>
                                          </a:prstClr>
                                        </a:solidFill>
                                        <a:latin typeface="Cambria Math" panose="02040503050406030204" pitchFamily="18" charset="0"/>
                                      </a:rPr>
                                      <m:t>𝑗</m:t>
                                    </m:r>
                                    <m:r>
                                      <a:rPr lang="hu-HU" i="1">
                                        <a:solidFill>
                                          <a:prstClr val="black">
                                            <a:lumMod val="75000"/>
                                            <a:lumOff val="25000"/>
                                          </a:prstClr>
                                        </a:solidFill>
                                        <a:latin typeface="Cambria Math" panose="02040503050406030204" pitchFamily="18" charset="0"/>
                                      </a:rPr>
                                      <m:t>=1</m:t>
                                    </m:r>
                                  </m:sub>
                                  <m:sup>
                                    <m:r>
                                      <a:rPr lang="hu-HU" i="1">
                                        <a:solidFill>
                                          <a:prstClr val="black">
                                            <a:lumMod val="75000"/>
                                            <a:lumOff val="25000"/>
                                          </a:prstClr>
                                        </a:solidFill>
                                        <a:latin typeface="Cambria Math" panose="02040503050406030204" pitchFamily="18" charset="0"/>
                                      </a:rPr>
                                      <m:t>𝑚</m:t>
                                    </m:r>
                                  </m:sup>
                                  <m:e>
                                    <m:sSub>
                                      <m:sSubPr>
                                        <m:ctrlPr>
                                          <a:rPr lang="hu-HU" i="1">
                                            <a:solidFill>
                                              <a:prstClr val="black">
                                                <a:lumMod val="75000"/>
                                                <a:lumOff val="25000"/>
                                              </a:prstClr>
                                            </a:solidFill>
                                            <a:latin typeface="Cambria Math" panose="02040503050406030204" pitchFamily="18" charset="0"/>
                                          </a:rPr>
                                        </m:ctrlPr>
                                      </m:sSubPr>
                                      <m:e>
                                        <m:sSub>
                                          <m:sSubPr>
                                            <m:ctrlPr>
                                              <a:rPr lang="hu-HU" i="1">
                                                <a:solidFill>
                                                  <a:prstClr val="black">
                                                    <a:lumMod val="75000"/>
                                                    <a:lumOff val="25000"/>
                                                  </a:prstClr>
                                                </a:solidFill>
                                                <a:latin typeface="Cambria Math" panose="02040503050406030204" pitchFamily="18" charset="0"/>
                                              </a:rPr>
                                            </m:ctrlPr>
                                          </m:sSubPr>
                                          <m:e>
                                            <m:r>
                                              <a:rPr lang="hu-HU" i="1">
                                                <a:solidFill>
                                                  <a:prstClr val="black">
                                                    <a:lumMod val="75000"/>
                                                    <a:lumOff val="25000"/>
                                                  </a:prstClr>
                                                </a:solidFill>
                                                <a:latin typeface="Cambria Math" panose="02040503050406030204" pitchFamily="18" charset="0"/>
                                              </a:rPr>
                                              <m:t>𝑐</m:t>
                                            </m:r>
                                          </m:e>
                                          <m:sub>
                                            <m:r>
                                              <a:rPr lang="hu-HU" i="1">
                                                <a:solidFill>
                                                  <a:prstClr val="black">
                                                    <a:lumMod val="75000"/>
                                                    <a:lumOff val="25000"/>
                                                  </a:prstClr>
                                                </a:solidFill>
                                                <a:latin typeface="Cambria Math" panose="02040503050406030204" pitchFamily="18" charset="0"/>
                                              </a:rPr>
                                              <m:t>𝑖𝑗</m:t>
                                            </m:r>
                                          </m:sub>
                                        </m:sSub>
                                        <m:r>
                                          <a:rPr lang="hu-HU" i="1">
                                            <a:solidFill>
                                              <a:prstClr val="black">
                                                <a:lumMod val="75000"/>
                                                <a:lumOff val="25000"/>
                                              </a:prstClr>
                                            </a:solidFill>
                                            <a:latin typeface="Cambria Math" panose="02040503050406030204" pitchFamily="18" charset="0"/>
                                          </a:rPr>
                                          <m:t>𝑥</m:t>
                                        </m:r>
                                      </m:e>
                                      <m:sub>
                                        <m:r>
                                          <a:rPr lang="hu-HU" i="1">
                                            <a:solidFill>
                                              <a:prstClr val="black">
                                                <a:lumMod val="75000"/>
                                                <a:lumOff val="25000"/>
                                              </a:prstClr>
                                            </a:solidFill>
                                            <a:latin typeface="Cambria Math" panose="02040503050406030204" pitchFamily="18" charset="0"/>
                                          </a:rPr>
                                          <m:t>𝑖𝑗</m:t>
                                        </m:r>
                                      </m:sub>
                                    </m:sSub>
                                  </m:e>
                                </m:nary>
                              </m:e>
                              <m:sub/>
                            </m:sSub>
                          </m:e>
                        </m:nary>
                        <m:r>
                          <a:rPr lang="hu-HU">
                            <a:solidFill>
                              <a:prstClr val="black">
                                <a:lumMod val="75000"/>
                                <a:lumOff val="25000"/>
                              </a:prstClr>
                            </a:solidFill>
                            <a:latin typeface="Cambria Math" panose="02040503050406030204" pitchFamily="18" charset="0"/>
                            <a:ea typeface="Cambria Math" panose="02040503050406030204" pitchFamily="18" charset="0"/>
                          </a:rPr>
                          <m:t>→</m:t>
                        </m:r>
                        <m:r>
                          <m:rPr>
                            <m:sty m:val="p"/>
                          </m:rPr>
                          <a:rPr lang="hu-HU" b="0" i="0" smtClean="0">
                            <a:solidFill>
                              <a:prstClr val="black">
                                <a:lumMod val="75000"/>
                                <a:lumOff val="25000"/>
                              </a:prstClr>
                            </a:solidFill>
                            <a:latin typeface="Cambria Math" panose="02040503050406030204" pitchFamily="18" charset="0"/>
                            <a:ea typeface="Cambria Math" panose="02040503050406030204" pitchFamily="18" charset="0"/>
                          </a:rPr>
                          <m:t>min</m:t>
                        </m:r>
                      </m:oMath>
                    </m:oMathPara>
                  </a14:m>
                  <a:endParaRPr lang="hu-HU" sz="1200" b="0" i="0" u="none" strike="noStrike" dirty="0">
                    <a:effectLst/>
                    <a:latin typeface="Arial" panose="020B0604020202020204" pitchFamily="34" charset="0"/>
                  </a:endParaRPr>
                </a:p>
              </p:txBody>
            </p:sp>
          </mc:Choice>
          <mc:Fallback xmlns="">
            <p:sp>
              <p:nvSpPr>
                <p:cNvPr id="12" name="Szövegdoboz 11">
                  <a:extLst>
                    <a:ext uri="{FF2B5EF4-FFF2-40B4-BE49-F238E27FC236}">
                      <a16:creationId xmlns:a16="http://schemas.microsoft.com/office/drawing/2014/main" id="{9C1C3A6B-258D-4EFD-9D41-0DCFDC669124}"/>
                    </a:ext>
                  </a:extLst>
                </p:cNvPr>
                <p:cNvSpPr txBox="1">
                  <a:spLocks noRot="1" noChangeAspect="1" noMove="1" noResize="1" noEditPoints="1" noAdjustHandles="1" noChangeArrowheads="1" noChangeShapeType="1" noTextEdit="1"/>
                </p:cNvSpPr>
                <p:nvPr/>
              </p:nvSpPr>
              <p:spPr>
                <a:xfrm>
                  <a:off x="6050983" y="3991578"/>
                  <a:ext cx="5904797" cy="3232552"/>
                </a:xfrm>
                <a:prstGeom prst="rect">
                  <a:avLst/>
                </a:prstGeom>
                <a:blipFill>
                  <a:blip r:embed="rId2"/>
                  <a:stretch>
                    <a:fillRect t="-936"/>
                  </a:stretch>
                </a:blipFill>
              </p:spPr>
              <p:txBody>
                <a:bodyPr/>
                <a:lstStyle/>
                <a:p>
                  <a:r>
                    <a:rPr lang="hu-HU">
                      <a:noFill/>
                    </a:rPr>
                    <a:t> </a:t>
                  </a:r>
                </a:p>
              </p:txBody>
            </p:sp>
          </mc:Fallback>
        </mc:AlternateContent>
        <p:grpSp>
          <p:nvGrpSpPr>
            <p:cNvPr id="13" name="Csoportba foglalás 12">
              <a:extLst>
                <a:ext uri="{FF2B5EF4-FFF2-40B4-BE49-F238E27FC236}">
                  <a16:creationId xmlns:a16="http://schemas.microsoft.com/office/drawing/2014/main" id="{E931381D-11D2-4DAB-A9FC-DA17B84DBF2B}"/>
                </a:ext>
              </a:extLst>
            </p:cNvPr>
            <p:cNvGrpSpPr/>
            <p:nvPr/>
          </p:nvGrpSpPr>
          <p:grpSpPr>
            <a:xfrm>
              <a:off x="6480810" y="4400550"/>
              <a:ext cx="4857750" cy="1785218"/>
              <a:chOff x="6480810" y="4400550"/>
              <a:chExt cx="4857750" cy="1785218"/>
            </a:xfrm>
          </p:grpSpPr>
          <p:cxnSp>
            <p:nvCxnSpPr>
              <p:cNvPr id="14" name="Egyenes összekötő 13">
                <a:extLst>
                  <a:ext uri="{FF2B5EF4-FFF2-40B4-BE49-F238E27FC236}">
                    <a16:creationId xmlns:a16="http://schemas.microsoft.com/office/drawing/2014/main" id="{2CD23471-2EBE-4695-8F1D-12A3646ED043}"/>
                  </a:ext>
                </a:extLst>
              </p:cNvPr>
              <p:cNvCxnSpPr>
                <a:cxnSpLocks/>
              </p:cNvCxnSpPr>
              <p:nvPr/>
            </p:nvCxnSpPr>
            <p:spPr>
              <a:xfrm>
                <a:off x="6480810" y="4400550"/>
                <a:ext cx="4857750" cy="0"/>
              </a:xfrm>
              <a:prstGeom prst="line">
                <a:avLst/>
              </a:prstGeom>
            </p:spPr>
            <p:style>
              <a:lnRef idx="1">
                <a:schemeClr val="dk1"/>
              </a:lnRef>
              <a:fillRef idx="0">
                <a:schemeClr val="dk1"/>
              </a:fillRef>
              <a:effectRef idx="0">
                <a:schemeClr val="dk1"/>
              </a:effectRef>
              <a:fontRef idx="minor">
                <a:schemeClr val="tx1"/>
              </a:fontRef>
            </p:style>
          </p:cxnSp>
          <p:cxnSp>
            <p:nvCxnSpPr>
              <p:cNvPr id="15" name="Egyenes összekötő 14">
                <a:extLst>
                  <a:ext uri="{FF2B5EF4-FFF2-40B4-BE49-F238E27FC236}">
                    <a16:creationId xmlns:a16="http://schemas.microsoft.com/office/drawing/2014/main" id="{02FA48AB-68FD-40CB-BB89-8FEC643FE7C5}"/>
                  </a:ext>
                </a:extLst>
              </p:cNvPr>
              <p:cNvCxnSpPr>
                <a:cxnSpLocks/>
              </p:cNvCxnSpPr>
              <p:nvPr/>
            </p:nvCxnSpPr>
            <p:spPr>
              <a:xfrm>
                <a:off x="6514257" y="6185768"/>
                <a:ext cx="4824303" cy="0"/>
              </a:xfrm>
              <a:prstGeom prst="line">
                <a:avLst/>
              </a:prstGeom>
            </p:spPr>
            <p:style>
              <a:lnRef idx="1">
                <a:schemeClr val="dk1"/>
              </a:lnRef>
              <a:fillRef idx="0">
                <a:schemeClr val="dk1"/>
              </a:fillRef>
              <a:effectRef idx="0">
                <a:schemeClr val="dk1"/>
              </a:effectRef>
              <a:fontRef idx="minor">
                <a:schemeClr val="tx1"/>
              </a:fontRef>
            </p:style>
          </p:cxnSp>
        </p:grpSp>
      </p:grpSp>
    </p:spTree>
    <p:extLst>
      <p:ext uri="{BB962C8B-B14F-4D97-AF65-F5344CB8AC3E}">
        <p14:creationId xmlns:p14="http://schemas.microsoft.com/office/powerpoint/2010/main" val="36525825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id="{D1A9FD44-2580-46D7-BCF6-ED31803F7415}"/>
              </a:ext>
            </a:extLst>
          </p:cNvPr>
          <p:cNvSpPr>
            <a:spLocks noGrp="1"/>
          </p:cNvSpPr>
          <p:nvPr>
            <p:ph type="title"/>
          </p:nvPr>
        </p:nvSpPr>
        <p:spPr/>
        <p:txBody>
          <a:bodyPr/>
          <a:lstStyle/>
          <a:p>
            <a:r>
              <a:rPr kumimoji="0" lang="hu-HU" sz="3600" b="1" i="0" u="none" strike="noStrike" kern="1200" cap="none" spc="0" normalizeH="0" baseline="0" noProof="0" dirty="0">
                <a:ln>
                  <a:noFill/>
                </a:ln>
                <a:solidFill>
                  <a:prstClr val="black">
                    <a:lumMod val="85000"/>
                    <a:lumOff val="15000"/>
                  </a:prstClr>
                </a:solidFill>
                <a:effectLst/>
                <a:uLnTx/>
                <a:uFillTx/>
                <a:latin typeface="Century Gothic" panose="020B0502020202020204"/>
                <a:ea typeface="+mj-ea"/>
                <a:cs typeface="+mj-cs"/>
              </a:rPr>
              <a:t>A szállítási feladat</a:t>
            </a:r>
            <a:br>
              <a:rPr lang="hu-HU" b="1" dirty="0"/>
            </a:br>
            <a:endParaRPr lang="hu-HU" b="1" dirty="0"/>
          </a:p>
        </p:txBody>
      </p:sp>
      <p:sp>
        <p:nvSpPr>
          <p:cNvPr id="6" name="Tartalom helye 5">
            <a:extLst>
              <a:ext uri="{FF2B5EF4-FFF2-40B4-BE49-F238E27FC236}">
                <a16:creationId xmlns:a16="http://schemas.microsoft.com/office/drawing/2014/main" id="{1C809049-3246-4998-A7B4-FDD59E1A25EA}"/>
              </a:ext>
            </a:extLst>
          </p:cNvPr>
          <p:cNvSpPr>
            <a:spLocks noGrp="1"/>
          </p:cNvSpPr>
          <p:nvPr>
            <p:ph idx="1"/>
          </p:nvPr>
        </p:nvSpPr>
        <p:spPr/>
        <p:txBody>
          <a:bodyPr anchor="ctr"/>
          <a:lstStyle/>
          <a:p>
            <a:r>
              <a:rPr lang="hu-HU" dirty="0"/>
              <a:t>Gyakran felmerülő kérdés, hogy hogyan lehet termékek, nyersanyagok szállítását a leggazdaságosabban megszervezni.</a:t>
            </a:r>
          </a:p>
          <a:p>
            <a:r>
              <a:rPr lang="hu-HU" dirty="0"/>
              <a:t>Alapesetben a szállítási költség, az út vagy a szállítási idő minimumát keressük.</a:t>
            </a:r>
          </a:p>
          <a:p>
            <a:r>
              <a:rPr lang="hu-HU" dirty="0"/>
              <a:t>A szállítás kapcsán megfogalmazott feladatot és annak megoldási módszereit tényleges szállítástól teljesen eltérő területeken is alkalmazhatjuk.</a:t>
            </a:r>
          </a:p>
        </p:txBody>
      </p:sp>
      <p:pic>
        <p:nvPicPr>
          <p:cNvPr id="7" name="Tartalom helye 4" descr="A képen férfi látható&#10;&#10;Automatikusan generált leírás">
            <a:extLst>
              <a:ext uri="{FF2B5EF4-FFF2-40B4-BE49-F238E27FC236}">
                <a16:creationId xmlns:a16="http://schemas.microsoft.com/office/drawing/2014/main" id="{2AA0B0DF-ABC4-4A5A-9A08-8FC189C6C878}"/>
              </a:ext>
            </a:extLst>
          </p:cNvPr>
          <p:cNvPicPr>
            <a:picLocks noChangeAspect="1"/>
          </p:cNvPicPr>
          <p:nvPr/>
        </p:nvPicPr>
        <p:blipFill>
          <a:blip r:embed="rId2"/>
          <a:stretch>
            <a:fillRect/>
          </a:stretch>
        </p:blipFill>
        <p:spPr>
          <a:xfrm>
            <a:off x="109935" y="1327547"/>
            <a:ext cx="1154906" cy="1154906"/>
          </a:xfrm>
          <a:prstGeom prst="rect">
            <a:avLst/>
          </a:prstGeom>
        </p:spPr>
      </p:pic>
      <p:pic>
        <p:nvPicPr>
          <p:cNvPr id="8" name="Kép 7">
            <a:extLst>
              <a:ext uri="{FF2B5EF4-FFF2-40B4-BE49-F238E27FC236}">
                <a16:creationId xmlns:a16="http://schemas.microsoft.com/office/drawing/2014/main" id="{BB840403-E6B6-496F-A238-F0B03CBF58BF}"/>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r="71850"/>
          <a:stretch/>
        </p:blipFill>
        <p:spPr>
          <a:xfrm>
            <a:off x="11302837" y="6003188"/>
            <a:ext cx="631142" cy="637018"/>
          </a:xfrm>
          <a:prstGeom prst="rect">
            <a:avLst/>
          </a:prstGeom>
        </p:spPr>
      </p:pic>
    </p:spTree>
    <p:extLst>
      <p:ext uri="{BB962C8B-B14F-4D97-AF65-F5344CB8AC3E}">
        <p14:creationId xmlns:p14="http://schemas.microsoft.com/office/powerpoint/2010/main" val="395427704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id="{D1A9FD44-2580-46D7-BCF6-ED31803F7415}"/>
              </a:ext>
            </a:extLst>
          </p:cNvPr>
          <p:cNvSpPr>
            <a:spLocks noGrp="1"/>
          </p:cNvSpPr>
          <p:nvPr>
            <p:ph type="title"/>
          </p:nvPr>
        </p:nvSpPr>
        <p:spPr/>
        <p:txBody>
          <a:bodyPr/>
          <a:lstStyle/>
          <a:p>
            <a:r>
              <a:rPr kumimoji="0" lang="hu-HU" sz="3600" b="1" i="0" u="none" strike="noStrike" kern="1200" cap="none" spc="0" normalizeH="0" baseline="0" noProof="0" dirty="0">
                <a:ln>
                  <a:noFill/>
                </a:ln>
                <a:solidFill>
                  <a:prstClr val="black">
                    <a:lumMod val="85000"/>
                    <a:lumOff val="15000"/>
                  </a:prstClr>
                </a:solidFill>
                <a:effectLst/>
                <a:uLnTx/>
                <a:uFillTx/>
                <a:latin typeface="Century Gothic" panose="020B0502020202020204"/>
                <a:ea typeface="+mj-ea"/>
                <a:cs typeface="+mj-cs"/>
              </a:rPr>
              <a:t>Az szétosztási feladat</a:t>
            </a:r>
            <a:br>
              <a:rPr lang="hu-HU" b="1" dirty="0"/>
            </a:br>
            <a:endParaRPr lang="hu-HU" b="1" dirty="0"/>
          </a:p>
        </p:txBody>
      </p:sp>
      <p:sp>
        <p:nvSpPr>
          <p:cNvPr id="6" name="Tartalom helye 5">
            <a:extLst>
              <a:ext uri="{FF2B5EF4-FFF2-40B4-BE49-F238E27FC236}">
                <a16:creationId xmlns:a16="http://schemas.microsoft.com/office/drawing/2014/main" id="{1C809049-3246-4998-A7B4-FDD59E1A25EA}"/>
              </a:ext>
            </a:extLst>
          </p:cNvPr>
          <p:cNvSpPr>
            <a:spLocks noGrp="1"/>
          </p:cNvSpPr>
          <p:nvPr>
            <p:ph idx="1"/>
          </p:nvPr>
        </p:nvSpPr>
        <p:spPr/>
        <p:txBody>
          <a:bodyPr anchor="ctr"/>
          <a:lstStyle/>
          <a:p>
            <a:r>
              <a:rPr lang="hu-HU" dirty="0"/>
              <a:t>Ezekben a feladatokban nem áruk, termékek egyik helyről a másikra szállításáról van szó, hanem valamilyen javak, gyakran pénzösszegek szétosztásáról.</a:t>
            </a:r>
            <a:br>
              <a:rPr lang="hu-HU" dirty="0"/>
            </a:br>
            <a:r>
              <a:rPr lang="hu-HU" dirty="0"/>
              <a:t>Ennek ellenére a szállítási feladathoz hasonlóan oldhatók meg. </a:t>
            </a:r>
            <a:br>
              <a:rPr lang="hu-HU" dirty="0"/>
            </a:br>
            <a:r>
              <a:rPr lang="hu-HU" dirty="0"/>
              <a:t>Figyeljünk arra, hogy a itt általában maximumkeresés.</a:t>
            </a:r>
          </a:p>
          <a:p>
            <a:pPr marL="0" indent="0">
              <a:buNone/>
            </a:pPr>
            <a:endParaRPr lang="hu-HU" dirty="0"/>
          </a:p>
        </p:txBody>
      </p:sp>
      <p:pic>
        <p:nvPicPr>
          <p:cNvPr id="7" name="Tartalom helye 4" descr="A képen férfi látható&#10;&#10;Automatikusan generált leírás">
            <a:extLst>
              <a:ext uri="{FF2B5EF4-FFF2-40B4-BE49-F238E27FC236}">
                <a16:creationId xmlns:a16="http://schemas.microsoft.com/office/drawing/2014/main" id="{2AA0B0DF-ABC4-4A5A-9A08-8FC189C6C878}"/>
              </a:ext>
            </a:extLst>
          </p:cNvPr>
          <p:cNvPicPr>
            <a:picLocks noChangeAspect="1"/>
          </p:cNvPicPr>
          <p:nvPr/>
        </p:nvPicPr>
        <p:blipFill>
          <a:blip r:embed="rId2"/>
          <a:stretch>
            <a:fillRect/>
          </a:stretch>
        </p:blipFill>
        <p:spPr>
          <a:xfrm>
            <a:off x="109935" y="1327547"/>
            <a:ext cx="1154906" cy="1154906"/>
          </a:xfrm>
          <a:prstGeom prst="rect">
            <a:avLst/>
          </a:prstGeom>
        </p:spPr>
      </p:pic>
      <p:pic>
        <p:nvPicPr>
          <p:cNvPr id="8" name="Kép 7">
            <a:extLst>
              <a:ext uri="{FF2B5EF4-FFF2-40B4-BE49-F238E27FC236}">
                <a16:creationId xmlns:a16="http://schemas.microsoft.com/office/drawing/2014/main" id="{BB840403-E6B6-496F-A238-F0B03CBF58BF}"/>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r="71850"/>
          <a:stretch/>
        </p:blipFill>
        <p:spPr>
          <a:xfrm>
            <a:off x="11302837" y="6003188"/>
            <a:ext cx="631142" cy="637018"/>
          </a:xfrm>
          <a:prstGeom prst="rect">
            <a:avLst/>
          </a:prstGeom>
        </p:spPr>
      </p:pic>
    </p:spTree>
    <p:extLst>
      <p:ext uri="{BB962C8B-B14F-4D97-AF65-F5344CB8AC3E}">
        <p14:creationId xmlns:p14="http://schemas.microsoft.com/office/powerpoint/2010/main" val="203025619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id="{D1A9FD44-2580-46D7-BCF6-ED31803F7415}"/>
              </a:ext>
            </a:extLst>
          </p:cNvPr>
          <p:cNvSpPr>
            <a:spLocks noGrp="1"/>
          </p:cNvSpPr>
          <p:nvPr>
            <p:ph type="title"/>
          </p:nvPr>
        </p:nvSpPr>
        <p:spPr>
          <a:xfrm>
            <a:off x="2885488" y="624110"/>
            <a:ext cx="8619124" cy="703437"/>
          </a:xfrm>
        </p:spPr>
        <p:txBody>
          <a:bodyPr>
            <a:normAutofit fontScale="90000"/>
          </a:bodyPr>
          <a:lstStyle/>
          <a:p>
            <a:r>
              <a:rPr lang="hu-HU" dirty="0"/>
              <a:t>Példa</a:t>
            </a:r>
            <a:br>
              <a:rPr lang="hu-HU" b="1" dirty="0"/>
            </a:br>
            <a:endParaRPr lang="hu-HU" b="1" dirty="0"/>
          </a:p>
        </p:txBody>
      </p:sp>
      <p:sp>
        <p:nvSpPr>
          <p:cNvPr id="6" name="Tartalom helye 5">
            <a:extLst>
              <a:ext uri="{FF2B5EF4-FFF2-40B4-BE49-F238E27FC236}">
                <a16:creationId xmlns:a16="http://schemas.microsoft.com/office/drawing/2014/main" id="{1C809049-3246-4998-A7B4-FDD59E1A25EA}"/>
              </a:ext>
            </a:extLst>
          </p:cNvPr>
          <p:cNvSpPr>
            <a:spLocks noGrp="1"/>
          </p:cNvSpPr>
          <p:nvPr>
            <p:ph idx="1"/>
          </p:nvPr>
        </p:nvSpPr>
        <p:spPr>
          <a:xfrm>
            <a:off x="2592925" y="1327548"/>
            <a:ext cx="8911688" cy="4965510"/>
          </a:xfrm>
        </p:spPr>
        <p:txBody>
          <a:bodyPr anchor="t">
            <a:normAutofit/>
          </a:bodyPr>
          <a:lstStyle/>
          <a:p>
            <a:pPr algn="just"/>
            <a:r>
              <a:rPr lang="hu-HU" dirty="0"/>
              <a:t>Egy befektető 4 társaságnál fektetheti be a tőkéjét. Jelölje ezeket T1, T2, T3, T4. Az egyes társaságoknál rendre 40, 50, 20 és 30 millió forintot helyezhet el. Szeretné a pénzét 3 alapba fektetni, mégpedig úgy, hogy 45 milliót államkötvénybe, 45 milliót részvénybe és 50 milliót lekötött betétbe. Az alábbi táblázat mutatja, hogy az egyes társaságok milyen százalékos hozamokat ígérnek az egyes alapokra.	 </a:t>
            </a:r>
          </a:p>
          <a:p>
            <a:endParaRPr lang="hu-HU" dirty="0"/>
          </a:p>
          <a:p>
            <a:endParaRPr lang="hu-HU" dirty="0"/>
          </a:p>
        </p:txBody>
      </p:sp>
      <p:pic>
        <p:nvPicPr>
          <p:cNvPr id="7" name="Tartalom helye 4" descr="A képen férfi látható&#10;&#10;Automatikusan generált leírás">
            <a:extLst>
              <a:ext uri="{FF2B5EF4-FFF2-40B4-BE49-F238E27FC236}">
                <a16:creationId xmlns:a16="http://schemas.microsoft.com/office/drawing/2014/main" id="{2AA0B0DF-ABC4-4A5A-9A08-8FC189C6C878}"/>
              </a:ext>
            </a:extLst>
          </p:cNvPr>
          <p:cNvPicPr>
            <a:picLocks noChangeAspect="1"/>
          </p:cNvPicPr>
          <p:nvPr/>
        </p:nvPicPr>
        <p:blipFill>
          <a:blip r:embed="rId2"/>
          <a:stretch>
            <a:fillRect/>
          </a:stretch>
        </p:blipFill>
        <p:spPr>
          <a:xfrm>
            <a:off x="109935" y="1327547"/>
            <a:ext cx="1154906" cy="1154906"/>
          </a:xfrm>
          <a:prstGeom prst="rect">
            <a:avLst/>
          </a:prstGeom>
        </p:spPr>
      </p:pic>
      <p:pic>
        <p:nvPicPr>
          <p:cNvPr id="8" name="Kép 7">
            <a:extLst>
              <a:ext uri="{FF2B5EF4-FFF2-40B4-BE49-F238E27FC236}">
                <a16:creationId xmlns:a16="http://schemas.microsoft.com/office/drawing/2014/main" id="{BB840403-E6B6-496F-A238-F0B03CBF58BF}"/>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r="71850"/>
          <a:stretch/>
        </p:blipFill>
        <p:spPr>
          <a:xfrm>
            <a:off x="11302837" y="6003188"/>
            <a:ext cx="631142" cy="637018"/>
          </a:xfrm>
          <a:prstGeom prst="rect">
            <a:avLst/>
          </a:prstGeom>
        </p:spPr>
      </p:pic>
      <p:sp>
        <p:nvSpPr>
          <p:cNvPr id="4" name="Szövegdoboz 3">
            <a:extLst>
              <a:ext uri="{FF2B5EF4-FFF2-40B4-BE49-F238E27FC236}">
                <a16:creationId xmlns:a16="http://schemas.microsoft.com/office/drawing/2014/main" id="{DF5B73BA-4801-4B8E-807F-BFBB8B86651B}"/>
              </a:ext>
            </a:extLst>
          </p:cNvPr>
          <p:cNvSpPr txBox="1"/>
          <p:nvPr/>
        </p:nvSpPr>
        <p:spPr>
          <a:xfrm>
            <a:off x="2885488" y="5221138"/>
            <a:ext cx="8326560" cy="923330"/>
          </a:xfrm>
          <a:prstGeom prst="rect">
            <a:avLst/>
          </a:prstGeom>
          <a:noFill/>
        </p:spPr>
        <p:txBody>
          <a:bodyPr wrap="square" rtlCol="0">
            <a:spAutoFit/>
          </a:bodyPr>
          <a:lstStyle/>
          <a:p>
            <a:pPr algn="just"/>
            <a:r>
              <a:rPr lang="hu-HU" dirty="0">
                <a:solidFill>
                  <a:schemeClr val="tx1">
                    <a:lumMod val="75000"/>
                    <a:lumOff val="25000"/>
                  </a:schemeClr>
                </a:solidFill>
              </a:rPr>
              <a:t>Melyik alapba, melyik társasághoz és mekkora összegeket helyezzen el a befektető, ha célja a maximális hozam elérése? Mennyi ez a maximális hozam?</a:t>
            </a:r>
          </a:p>
        </p:txBody>
      </p:sp>
      <p:graphicFrame>
        <p:nvGraphicFramePr>
          <p:cNvPr id="5" name="Táblázat 4">
            <a:extLst>
              <a:ext uri="{FF2B5EF4-FFF2-40B4-BE49-F238E27FC236}">
                <a16:creationId xmlns:a16="http://schemas.microsoft.com/office/drawing/2014/main" id="{EDEB1132-06CD-4680-9C05-C2B13ACF73D2}"/>
              </a:ext>
            </a:extLst>
          </p:cNvPr>
          <p:cNvGraphicFramePr>
            <a:graphicFrameLocks noGrp="1"/>
          </p:cNvGraphicFramePr>
          <p:nvPr>
            <p:extLst>
              <p:ext uri="{D42A27DB-BD31-4B8C-83A1-F6EECF244321}">
                <p14:modId xmlns:p14="http://schemas.microsoft.com/office/powerpoint/2010/main" val="375896480"/>
              </p:ext>
            </p:extLst>
          </p:nvPr>
        </p:nvGraphicFramePr>
        <p:xfrm>
          <a:off x="3028950" y="3188971"/>
          <a:ext cx="4663439" cy="1996075"/>
        </p:xfrm>
        <a:graphic>
          <a:graphicData uri="http://schemas.openxmlformats.org/drawingml/2006/table">
            <a:tbl>
              <a:tblPr firstRow="1" firstCol="1" bandRow="1">
                <a:tableStyleId>{5C22544A-7EE6-4342-B048-85BDC9FD1C3A}</a:tableStyleId>
              </a:tblPr>
              <a:tblGrid>
                <a:gridCol w="1256204">
                  <a:extLst>
                    <a:ext uri="{9D8B030D-6E8A-4147-A177-3AD203B41FA5}">
                      <a16:colId xmlns:a16="http://schemas.microsoft.com/office/drawing/2014/main" val="3170828464"/>
                    </a:ext>
                  </a:extLst>
                </a:gridCol>
                <a:gridCol w="825996">
                  <a:extLst>
                    <a:ext uri="{9D8B030D-6E8A-4147-A177-3AD203B41FA5}">
                      <a16:colId xmlns:a16="http://schemas.microsoft.com/office/drawing/2014/main" val="1957248628"/>
                    </a:ext>
                  </a:extLst>
                </a:gridCol>
                <a:gridCol w="825996">
                  <a:extLst>
                    <a:ext uri="{9D8B030D-6E8A-4147-A177-3AD203B41FA5}">
                      <a16:colId xmlns:a16="http://schemas.microsoft.com/office/drawing/2014/main" val="4063375347"/>
                    </a:ext>
                  </a:extLst>
                </a:gridCol>
                <a:gridCol w="825996">
                  <a:extLst>
                    <a:ext uri="{9D8B030D-6E8A-4147-A177-3AD203B41FA5}">
                      <a16:colId xmlns:a16="http://schemas.microsoft.com/office/drawing/2014/main" val="3977056904"/>
                    </a:ext>
                  </a:extLst>
                </a:gridCol>
                <a:gridCol w="929247">
                  <a:extLst>
                    <a:ext uri="{9D8B030D-6E8A-4147-A177-3AD203B41FA5}">
                      <a16:colId xmlns:a16="http://schemas.microsoft.com/office/drawing/2014/main" val="2758015368"/>
                    </a:ext>
                  </a:extLst>
                </a:gridCol>
              </a:tblGrid>
              <a:tr h="400049">
                <a:tc>
                  <a:txBody>
                    <a:bodyPr/>
                    <a:lstStyle/>
                    <a:p>
                      <a:pPr algn="ctr">
                        <a:lnSpc>
                          <a:spcPct val="107000"/>
                        </a:lnSpc>
                        <a:spcAft>
                          <a:spcPts val="800"/>
                        </a:spcAft>
                      </a:pPr>
                      <a:r>
                        <a:rPr lang="hu-HU" sz="1100" dirty="0">
                          <a:effectLst/>
                        </a:rPr>
                        <a:t> </a:t>
                      </a:r>
                      <a:endParaRPr lang="hu-HU"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B w="12700" cap="flat" cmpd="sng" algn="ctr">
                      <a:solidFill>
                        <a:schemeClr val="bg1">
                          <a:lumMod val="95000"/>
                        </a:schemeClr>
                      </a:solidFill>
                      <a:prstDash val="solid"/>
                      <a:round/>
                      <a:headEnd type="none" w="med" len="med"/>
                      <a:tailEnd type="none" w="med" len="med"/>
                    </a:lnB>
                  </a:tcPr>
                </a:tc>
                <a:tc>
                  <a:txBody>
                    <a:bodyPr/>
                    <a:lstStyle/>
                    <a:p>
                      <a:pPr algn="ctr">
                        <a:lnSpc>
                          <a:spcPct val="107000"/>
                        </a:lnSpc>
                        <a:spcAft>
                          <a:spcPts val="800"/>
                        </a:spcAft>
                      </a:pPr>
                      <a:r>
                        <a:rPr lang="hu-HU" sz="1100" dirty="0">
                          <a:effectLst/>
                        </a:rPr>
                        <a:t>T1</a:t>
                      </a:r>
                      <a:endParaRPr lang="hu-HU"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B w="12700" cap="flat" cmpd="sng" algn="ctr">
                      <a:solidFill>
                        <a:schemeClr val="bg1">
                          <a:lumMod val="95000"/>
                        </a:schemeClr>
                      </a:solidFill>
                      <a:prstDash val="solid"/>
                      <a:round/>
                      <a:headEnd type="none" w="med" len="med"/>
                      <a:tailEnd type="none" w="med" len="med"/>
                    </a:lnB>
                  </a:tcPr>
                </a:tc>
                <a:tc>
                  <a:txBody>
                    <a:bodyPr/>
                    <a:lstStyle/>
                    <a:p>
                      <a:pPr algn="ctr">
                        <a:lnSpc>
                          <a:spcPct val="107000"/>
                        </a:lnSpc>
                        <a:spcAft>
                          <a:spcPts val="800"/>
                        </a:spcAft>
                      </a:pPr>
                      <a:r>
                        <a:rPr lang="hu-HU" sz="1100" dirty="0">
                          <a:effectLst/>
                        </a:rPr>
                        <a:t>T2</a:t>
                      </a:r>
                      <a:endParaRPr lang="hu-HU"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B w="12700" cap="flat" cmpd="sng" algn="ctr">
                      <a:solidFill>
                        <a:schemeClr val="bg1">
                          <a:lumMod val="95000"/>
                        </a:schemeClr>
                      </a:solidFill>
                      <a:prstDash val="solid"/>
                      <a:round/>
                      <a:headEnd type="none" w="med" len="med"/>
                      <a:tailEnd type="none" w="med" len="med"/>
                    </a:lnB>
                  </a:tcPr>
                </a:tc>
                <a:tc>
                  <a:txBody>
                    <a:bodyPr/>
                    <a:lstStyle/>
                    <a:p>
                      <a:pPr algn="ctr">
                        <a:lnSpc>
                          <a:spcPct val="107000"/>
                        </a:lnSpc>
                        <a:spcAft>
                          <a:spcPts val="800"/>
                        </a:spcAft>
                      </a:pPr>
                      <a:r>
                        <a:rPr lang="hu-HU" sz="1100" dirty="0">
                          <a:effectLst/>
                        </a:rPr>
                        <a:t>T3</a:t>
                      </a:r>
                      <a:endParaRPr lang="hu-HU"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B w="12700" cap="flat" cmpd="sng" algn="ctr">
                      <a:solidFill>
                        <a:schemeClr val="bg1">
                          <a:lumMod val="95000"/>
                        </a:schemeClr>
                      </a:solidFill>
                      <a:prstDash val="solid"/>
                      <a:round/>
                      <a:headEnd type="none" w="med" len="med"/>
                      <a:tailEnd type="none" w="med" len="med"/>
                    </a:lnB>
                  </a:tcPr>
                </a:tc>
                <a:tc>
                  <a:txBody>
                    <a:bodyPr/>
                    <a:lstStyle/>
                    <a:p>
                      <a:pPr algn="ctr">
                        <a:lnSpc>
                          <a:spcPct val="107000"/>
                        </a:lnSpc>
                        <a:spcAft>
                          <a:spcPts val="800"/>
                        </a:spcAft>
                      </a:pPr>
                      <a:r>
                        <a:rPr lang="hu-HU" sz="1100" dirty="0">
                          <a:effectLst/>
                        </a:rPr>
                        <a:t>T4</a:t>
                      </a:r>
                      <a:endParaRPr lang="hu-HU"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B w="12700" cap="flat" cmpd="sng" algn="ctr">
                      <a:solidFill>
                        <a:schemeClr val="bg1">
                          <a:lumMod val="95000"/>
                        </a:schemeClr>
                      </a:solidFill>
                      <a:prstDash val="solid"/>
                      <a:round/>
                      <a:headEnd type="none" w="med" len="med"/>
                      <a:tailEnd type="none" w="med" len="med"/>
                    </a:lnB>
                  </a:tcPr>
                </a:tc>
                <a:extLst>
                  <a:ext uri="{0D108BD9-81ED-4DB2-BD59-A6C34878D82A}">
                    <a16:rowId xmlns:a16="http://schemas.microsoft.com/office/drawing/2014/main" val="742623238"/>
                  </a:ext>
                </a:extLst>
              </a:tr>
              <a:tr h="577101">
                <a:tc>
                  <a:txBody>
                    <a:bodyPr/>
                    <a:lstStyle/>
                    <a:p>
                      <a:pPr algn="ctr">
                        <a:lnSpc>
                          <a:spcPct val="107000"/>
                        </a:lnSpc>
                        <a:spcAft>
                          <a:spcPts val="800"/>
                        </a:spcAft>
                      </a:pPr>
                      <a:r>
                        <a:rPr lang="hu-HU" sz="1100" dirty="0">
                          <a:effectLst/>
                        </a:rPr>
                        <a:t>államkötvény </a:t>
                      </a:r>
                      <a:endParaRPr lang="hu-HU" sz="1100" dirty="0">
                        <a:effectLst/>
                        <a:latin typeface="Calibri" panose="020F0502020204030204" pitchFamily="34" charset="0"/>
                        <a:ea typeface="+mn-ea"/>
                        <a:cs typeface="Times New Roman" panose="02020603050405020304" pitchFamily="18" charset="0"/>
                      </a:endParaRPr>
                    </a:p>
                  </a:txBody>
                  <a:tcPr marL="44450" marR="44450" marT="0" marB="0" anchor="ctr">
                    <a:lnT w="12700" cap="flat" cmpd="sng" algn="ctr">
                      <a:solidFill>
                        <a:schemeClr val="bg1">
                          <a:lumMod val="95000"/>
                        </a:schemeClr>
                      </a:solidFill>
                      <a:prstDash val="solid"/>
                      <a:round/>
                      <a:headEnd type="none" w="med" len="med"/>
                      <a:tailEnd type="none" w="med" len="med"/>
                    </a:lnT>
                  </a:tcPr>
                </a:tc>
                <a:tc>
                  <a:txBody>
                    <a:bodyPr/>
                    <a:lstStyle/>
                    <a:p>
                      <a:pPr marL="0" algn="ctr" defTabSz="457200" rtl="0" eaLnBrk="1" latinLnBrk="0" hangingPunct="1">
                        <a:lnSpc>
                          <a:spcPct val="107000"/>
                        </a:lnSpc>
                        <a:spcAft>
                          <a:spcPts val="800"/>
                        </a:spcAft>
                      </a:pPr>
                      <a:r>
                        <a:rPr lang="hu-HU" sz="1200" kern="1200" dirty="0">
                          <a:solidFill>
                            <a:schemeClr val="dk1"/>
                          </a:solidFill>
                          <a:effectLst/>
                          <a:latin typeface="+mn-lt"/>
                          <a:ea typeface="+mn-ea"/>
                          <a:cs typeface="+mn-cs"/>
                        </a:rPr>
                        <a:t>3</a:t>
                      </a:r>
                    </a:p>
                  </a:txBody>
                  <a:tcPr marL="44450" marR="44450" marT="0" marB="0" anchor="ctr">
                    <a:lnT w="12700" cap="flat" cmpd="sng" algn="ctr">
                      <a:solidFill>
                        <a:schemeClr val="bg1">
                          <a:lumMod val="95000"/>
                        </a:schemeClr>
                      </a:solidFill>
                      <a:prstDash val="solid"/>
                      <a:round/>
                      <a:headEnd type="none" w="med" len="med"/>
                      <a:tailEnd type="none" w="med" len="med"/>
                    </a:lnT>
                  </a:tcPr>
                </a:tc>
                <a:tc>
                  <a:txBody>
                    <a:bodyPr/>
                    <a:lstStyle/>
                    <a:p>
                      <a:pPr marL="0" algn="ctr" defTabSz="457200" rtl="0" eaLnBrk="1" latinLnBrk="0" hangingPunct="1">
                        <a:lnSpc>
                          <a:spcPct val="107000"/>
                        </a:lnSpc>
                        <a:spcAft>
                          <a:spcPts val="800"/>
                        </a:spcAft>
                      </a:pPr>
                      <a:r>
                        <a:rPr lang="hu-HU" sz="1200" kern="1200" dirty="0">
                          <a:solidFill>
                            <a:schemeClr val="dk1"/>
                          </a:solidFill>
                          <a:effectLst/>
                          <a:latin typeface="+mn-lt"/>
                          <a:ea typeface="+mn-ea"/>
                          <a:cs typeface="+mn-cs"/>
                        </a:rPr>
                        <a:t>4</a:t>
                      </a:r>
                    </a:p>
                  </a:txBody>
                  <a:tcPr marL="44450" marR="44450" marT="0" marB="0" anchor="ctr">
                    <a:lnT w="12700" cap="flat" cmpd="sng" algn="ctr">
                      <a:solidFill>
                        <a:schemeClr val="bg1">
                          <a:lumMod val="95000"/>
                        </a:schemeClr>
                      </a:solidFill>
                      <a:prstDash val="solid"/>
                      <a:round/>
                      <a:headEnd type="none" w="med" len="med"/>
                      <a:tailEnd type="none" w="med" len="med"/>
                    </a:lnT>
                  </a:tcPr>
                </a:tc>
                <a:tc>
                  <a:txBody>
                    <a:bodyPr/>
                    <a:lstStyle/>
                    <a:p>
                      <a:pPr marL="0" algn="ctr" defTabSz="457200" rtl="0" eaLnBrk="1" latinLnBrk="0" hangingPunct="1">
                        <a:lnSpc>
                          <a:spcPct val="107000"/>
                        </a:lnSpc>
                        <a:spcAft>
                          <a:spcPts val="800"/>
                        </a:spcAft>
                      </a:pPr>
                      <a:r>
                        <a:rPr lang="hu-HU" sz="1200" kern="1200" dirty="0">
                          <a:solidFill>
                            <a:schemeClr val="dk1"/>
                          </a:solidFill>
                          <a:effectLst/>
                          <a:latin typeface="+mn-lt"/>
                          <a:ea typeface="+mn-ea"/>
                          <a:cs typeface="+mn-cs"/>
                        </a:rPr>
                        <a:t>2</a:t>
                      </a:r>
                    </a:p>
                  </a:txBody>
                  <a:tcPr marL="44450" marR="44450" marT="0" marB="0" anchor="ctr">
                    <a:lnT w="12700" cap="flat" cmpd="sng" algn="ctr">
                      <a:solidFill>
                        <a:schemeClr val="bg1">
                          <a:lumMod val="95000"/>
                        </a:schemeClr>
                      </a:solidFill>
                      <a:prstDash val="solid"/>
                      <a:round/>
                      <a:headEnd type="none" w="med" len="med"/>
                      <a:tailEnd type="none" w="med" len="med"/>
                    </a:lnT>
                  </a:tcPr>
                </a:tc>
                <a:tc>
                  <a:txBody>
                    <a:bodyPr/>
                    <a:lstStyle/>
                    <a:p>
                      <a:pPr marL="0" algn="ctr" defTabSz="457200" rtl="0" eaLnBrk="1" latinLnBrk="0" hangingPunct="1">
                        <a:lnSpc>
                          <a:spcPct val="107000"/>
                        </a:lnSpc>
                        <a:spcAft>
                          <a:spcPts val="800"/>
                        </a:spcAft>
                      </a:pPr>
                      <a:r>
                        <a:rPr lang="hu-HU" sz="1200" kern="1200" dirty="0">
                          <a:solidFill>
                            <a:schemeClr val="dk1"/>
                          </a:solidFill>
                          <a:effectLst/>
                          <a:latin typeface="+mn-lt"/>
                          <a:ea typeface="+mn-ea"/>
                          <a:cs typeface="+mn-cs"/>
                        </a:rPr>
                        <a:t>5</a:t>
                      </a:r>
                    </a:p>
                  </a:txBody>
                  <a:tcPr marL="44450" marR="44450" marT="0" marB="0" anchor="ctr">
                    <a:lnT w="12700" cap="flat" cmpd="sng" algn="ctr">
                      <a:solidFill>
                        <a:schemeClr val="bg1">
                          <a:lumMod val="95000"/>
                        </a:schemeClr>
                      </a:solidFill>
                      <a:prstDash val="solid"/>
                      <a:round/>
                      <a:headEnd type="none" w="med" len="med"/>
                      <a:tailEnd type="none" w="med" len="med"/>
                    </a:lnT>
                  </a:tcPr>
                </a:tc>
                <a:extLst>
                  <a:ext uri="{0D108BD9-81ED-4DB2-BD59-A6C34878D82A}">
                    <a16:rowId xmlns:a16="http://schemas.microsoft.com/office/drawing/2014/main" val="551343938"/>
                  </a:ext>
                </a:extLst>
              </a:tr>
              <a:tr h="482272">
                <a:tc>
                  <a:txBody>
                    <a:bodyPr/>
                    <a:lstStyle/>
                    <a:p>
                      <a:pPr algn="ctr">
                        <a:lnSpc>
                          <a:spcPct val="107000"/>
                        </a:lnSpc>
                        <a:spcAft>
                          <a:spcPts val="800"/>
                        </a:spcAft>
                      </a:pPr>
                      <a:r>
                        <a:rPr lang="hu-HU" sz="1100" dirty="0">
                          <a:effectLst/>
                        </a:rPr>
                        <a:t>részvény</a:t>
                      </a:r>
                      <a:endParaRPr lang="hu-HU" sz="1100" dirty="0">
                        <a:effectLst/>
                        <a:latin typeface="Calibri" panose="020F0502020204030204" pitchFamily="34" charset="0"/>
                        <a:ea typeface="+mn-ea"/>
                        <a:cs typeface="Times New Roman" panose="02020603050405020304" pitchFamily="18" charset="0"/>
                      </a:endParaRPr>
                    </a:p>
                  </a:txBody>
                  <a:tcPr marL="44450" marR="44450" marT="0" marB="0" anchor="ctr"/>
                </a:tc>
                <a:tc>
                  <a:txBody>
                    <a:bodyPr/>
                    <a:lstStyle/>
                    <a:p>
                      <a:pPr marL="0" algn="ctr" defTabSz="457200" rtl="0" eaLnBrk="1" latinLnBrk="0" hangingPunct="1">
                        <a:lnSpc>
                          <a:spcPct val="107000"/>
                        </a:lnSpc>
                        <a:spcAft>
                          <a:spcPts val="800"/>
                        </a:spcAft>
                      </a:pPr>
                      <a:r>
                        <a:rPr lang="hu-HU" sz="1200" kern="1200" dirty="0">
                          <a:solidFill>
                            <a:schemeClr val="dk1"/>
                          </a:solidFill>
                          <a:effectLst/>
                          <a:latin typeface="+mn-lt"/>
                          <a:ea typeface="+mn-ea"/>
                          <a:cs typeface="+mn-cs"/>
                        </a:rPr>
                        <a:t>8</a:t>
                      </a:r>
                    </a:p>
                  </a:txBody>
                  <a:tcPr marL="44450" marR="44450" marT="0" marB="0" anchor="ctr">
                    <a:solidFill>
                      <a:srgbClr val="E1CDCC"/>
                    </a:solidFill>
                  </a:tcPr>
                </a:tc>
                <a:tc>
                  <a:txBody>
                    <a:bodyPr/>
                    <a:lstStyle/>
                    <a:p>
                      <a:pPr marL="0" algn="ctr" defTabSz="457200" rtl="0" eaLnBrk="1" latinLnBrk="0" hangingPunct="1">
                        <a:lnSpc>
                          <a:spcPct val="107000"/>
                        </a:lnSpc>
                        <a:spcAft>
                          <a:spcPts val="800"/>
                        </a:spcAft>
                      </a:pPr>
                      <a:r>
                        <a:rPr lang="hu-HU" sz="1200" kern="1200" dirty="0">
                          <a:solidFill>
                            <a:schemeClr val="dk1"/>
                          </a:solidFill>
                          <a:effectLst/>
                          <a:latin typeface="+mn-lt"/>
                          <a:ea typeface="+mn-ea"/>
                          <a:cs typeface="+mn-cs"/>
                        </a:rPr>
                        <a:t>10</a:t>
                      </a:r>
                    </a:p>
                  </a:txBody>
                  <a:tcPr marL="44450" marR="44450" marT="0" marB="0" anchor="ctr">
                    <a:solidFill>
                      <a:srgbClr val="E1CDCC"/>
                    </a:solidFill>
                  </a:tcPr>
                </a:tc>
                <a:tc>
                  <a:txBody>
                    <a:bodyPr/>
                    <a:lstStyle/>
                    <a:p>
                      <a:pPr marL="0" algn="ctr" defTabSz="457200" rtl="0" eaLnBrk="1" latinLnBrk="0" hangingPunct="1">
                        <a:lnSpc>
                          <a:spcPct val="107000"/>
                        </a:lnSpc>
                        <a:spcAft>
                          <a:spcPts val="800"/>
                        </a:spcAft>
                      </a:pPr>
                      <a:r>
                        <a:rPr lang="hu-HU" sz="1200" kern="1200" dirty="0">
                          <a:solidFill>
                            <a:schemeClr val="dk1"/>
                          </a:solidFill>
                          <a:effectLst/>
                          <a:latin typeface="+mn-lt"/>
                          <a:ea typeface="+mn-ea"/>
                          <a:cs typeface="+mn-cs"/>
                        </a:rPr>
                        <a:t>7</a:t>
                      </a:r>
                    </a:p>
                  </a:txBody>
                  <a:tcPr marL="44450" marR="44450" marT="0" marB="0" anchor="ctr">
                    <a:solidFill>
                      <a:srgbClr val="E1CDCC"/>
                    </a:solidFill>
                  </a:tcPr>
                </a:tc>
                <a:tc>
                  <a:txBody>
                    <a:bodyPr/>
                    <a:lstStyle/>
                    <a:p>
                      <a:pPr marL="0" algn="ctr" defTabSz="457200" rtl="0" eaLnBrk="1" latinLnBrk="0" hangingPunct="1">
                        <a:lnSpc>
                          <a:spcPct val="107000"/>
                        </a:lnSpc>
                        <a:spcAft>
                          <a:spcPts val="800"/>
                        </a:spcAft>
                      </a:pPr>
                      <a:r>
                        <a:rPr lang="hu-HU" sz="1200" kern="1200" dirty="0">
                          <a:solidFill>
                            <a:schemeClr val="dk1"/>
                          </a:solidFill>
                          <a:effectLst/>
                          <a:latin typeface="+mn-lt"/>
                          <a:ea typeface="+mn-ea"/>
                          <a:cs typeface="+mn-cs"/>
                        </a:rPr>
                        <a:t>11</a:t>
                      </a:r>
                    </a:p>
                  </a:txBody>
                  <a:tcPr marL="44450" marR="44450" marT="0" marB="0" anchor="ctr">
                    <a:solidFill>
                      <a:srgbClr val="E1CDCC"/>
                    </a:solidFill>
                  </a:tcPr>
                </a:tc>
                <a:extLst>
                  <a:ext uri="{0D108BD9-81ED-4DB2-BD59-A6C34878D82A}">
                    <a16:rowId xmlns:a16="http://schemas.microsoft.com/office/drawing/2014/main" val="3078473828"/>
                  </a:ext>
                </a:extLst>
              </a:tr>
              <a:tr h="536653">
                <a:tc>
                  <a:txBody>
                    <a:bodyPr/>
                    <a:lstStyle/>
                    <a:p>
                      <a:pPr algn="ctr">
                        <a:lnSpc>
                          <a:spcPct val="107000"/>
                        </a:lnSpc>
                        <a:spcAft>
                          <a:spcPts val="800"/>
                        </a:spcAft>
                      </a:pPr>
                      <a:r>
                        <a:rPr lang="hu-HU" sz="1100" dirty="0">
                          <a:effectLst/>
                        </a:rPr>
                        <a:t>lekötött betét</a:t>
                      </a:r>
                      <a:endParaRPr lang="hu-HU" sz="1100" dirty="0">
                        <a:effectLst/>
                        <a:latin typeface="Calibri" panose="020F0502020204030204" pitchFamily="34" charset="0"/>
                        <a:ea typeface="+mn-ea"/>
                        <a:cs typeface="Times New Roman" panose="02020603050405020304" pitchFamily="18" charset="0"/>
                      </a:endParaRPr>
                    </a:p>
                  </a:txBody>
                  <a:tcPr marL="44450" marR="44450" marT="0" marB="0" anchor="ctr"/>
                </a:tc>
                <a:tc>
                  <a:txBody>
                    <a:bodyPr/>
                    <a:lstStyle/>
                    <a:p>
                      <a:pPr marL="0" algn="ctr" defTabSz="457200" rtl="0" eaLnBrk="1" latinLnBrk="0" hangingPunct="1">
                        <a:lnSpc>
                          <a:spcPct val="107000"/>
                        </a:lnSpc>
                        <a:spcAft>
                          <a:spcPts val="800"/>
                        </a:spcAft>
                      </a:pPr>
                      <a:r>
                        <a:rPr lang="hu-HU" sz="1200" kern="1200" dirty="0">
                          <a:solidFill>
                            <a:schemeClr val="dk1"/>
                          </a:solidFill>
                          <a:effectLst/>
                          <a:latin typeface="+mn-lt"/>
                          <a:ea typeface="+mn-ea"/>
                          <a:cs typeface="+mn-cs"/>
                        </a:rPr>
                        <a:t>9</a:t>
                      </a:r>
                    </a:p>
                  </a:txBody>
                  <a:tcPr marL="44450" marR="44450" marT="0" marB="0" anchor="ctr"/>
                </a:tc>
                <a:tc>
                  <a:txBody>
                    <a:bodyPr/>
                    <a:lstStyle/>
                    <a:p>
                      <a:pPr marL="0" algn="ctr" defTabSz="457200" rtl="0" eaLnBrk="1" latinLnBrk="0" hangingPunct="1">
                        <a:lnSpc>
                          <a:spcPct val="107000"/>
                        </a:lnSpc>
                        <a:spcAft>
                          <a:spcPts val="800"/>
                        </a:spcAft>
                      </a:pPr>
                      <a:r>
                        <a:rPr lang="hu-HU" sz="1200" kern="1200" dirty="0">
                          <a:solidFill>
                            <a:schemeClr val="dk1"/>
                          </a:solidFill>
                          <a:effectLst/>
                          <a:latin typeface="+mn-lt"/>
                          <a:ea typeface="+mn-ea"/>
                          <a:cs typeface="+mn-cs"/>
                        </a:rPr>
                        <a:t>8</a:t>
                      </a:r>
                    </a:p>
                  </a:txBody>
                  <a:tcPr marL="44450" marR="44450" marT="0" marB="0" anchor="ctr"/>
                </a:tc>
                <a:tc>
                  <a:txBody>
                    <a:bodyPr/>
                    <a:lstStyle/>
                    <a:p>
                      <a:pPr marL="0" algn="ctr" defTabSz="457200" rtl="0" eaLnBrk="1" latinLnBrk="0" hangingPunct="1">
                        <a:lnSpc>
                          <a:spcPct val="107000"/>
                        </a:lnSpc>
                        <a:spcAft>
                          <a:spcPts val="800"/>
                        </a:spcAft>
                      </a:pPr>
                      <a:r>
                        <a:rPr lang="hu-HU" sz="1200" kern="1200" dirty="0">
                          <a:solidFill>
                            <a:schemeClr val="dk1"/>
                          </a:solidFill>
                          <a:effectLst/>
                          <a:latin typeface="+mn-lt"/>
                          <a:ea typeface="+mn-ea"/>
                          <a:cs typeface="+mn-cs"/>
                        </a:rPr>
                        <a:t>6</a:t>
                      </a:r>
                    </a:p>
                  </a:txBody>
                  <a:tcPr marL="44450" marR="44450" marT="0" marB="0" anchor="ctr"/>
                </a:tc>
                <a:tc>
                  <a:txBody>
                    <a:bodyPr/>
                    <a:lstStyle/>
                    <a:p>
                      <a:pPr marL="0" algn="ctr" defTabSz="457200" rtl="0" eaLnBrk="1" latinLnBrk="0" hangingPunct="1">
                        <a:lnSpc>
                          <a:spcPct val="107000"/>
                        </a:lnSpc>
                        <a:spcAft>
                          <a:spcPts val="800"/>
                        </a:spcAft>
                      </a:pPr>
                      <a:r>
                        <a:rPr lang="hu-HU" sz="1200" kern="1200" dirty="0">
                          <a:solidFill>
                            <a:schemeClr val="dk1"/>
                          </a:solidFill>
                          <a:effectLst/>
                          <a:latin typeface="+mn-lt"/>
                          <a:ea typeface="+mn-ea"/>
                          <a:cs typeface="+mn-cs"/>
                        </a:rPr>
                        <a:t>10</a:t>
                      </a:r>
                    </a:p>
                  </a:txBody>
                  <a:tcPr marL="44450" marR="44450" marT="0" marB="0" anchor="ctr"/>
                </a:tc>
                <a:extLst>
                  <a:ext uri="{0D108BD9-81ED-4DB2-BD59-A6C34878D82A}">
                    <a16:rowId xmlns:a16="http://schemas.microsoft.com/office/drawing/2014/main" val="2382789169"/>
                  </a:ext>
                </a:extLst>
              </a:tr>
            </a:tbl>
          </a:graphicData>
        </a:graphic>
      </p:graphicFrame>
    </p:spTree>
    <p:extLst>
      <p:ext uri="{BB962C8B-B14F-4D97-AF65-F5344CB8AC3E}">
        <p14:creationId xmlns:p14="http://schemas.microsoft.com/office/powerpoint/2010/main" val="239952452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artalom helye 5">
            <a:extLst>
              <a:ext uri="{FF2B5EF4-FFF2-40B4-BE49-F238E27FC236}">
                <a16:creationId xmlns:a16="http://schemas.microsoft.com/office/drawing/2014/main" id="{1C809049-3246-4998-A7B4-FDD59E1A25EA}"/>
              </a:ext>
            </a:extLst>
          </p:cNvPr>
          <p:cNvSpPr>
            <a:spLocks noGrp="1"/>
          </p:cNvSpPr>
          <p:nvPr>
            <p:ph idx="1"/>
          </p:nvPr>
        </p:nvSpPr>
        <p:spPr>
          <a:xfrm>
            <a:off x="2592925" y="1327548"/>
            <a:ext cx="8911688" cy="4965510"/>
          </a:xfrm>
        </p:spPr>
        <p:txBody>
          <a:bodyPr anchor="t">
            <a:normAutofit/>
          </a:bodyPr>
          <a:lstStyle/>
          <a:p>
            <a:pPr algn="just"/>
            <a:r>
              <a:rPr lang="hu-HU" dirty="0"/>
              <a:t>Egészítsük ki a táblázatot és jelöljük meg az ismeretleneket: </a:t>
            </a:r>
          </a:p>
          <a:p>
            <a:endParaRPr lang="hu-HU" dirty="0"/>
          </a:p>
          <a:p>
            <a:endParaRPr lang="hu-HU" dirty="0"/>
          </a:p>
        </p:txBody>
      </p:sp>
      <p:pic>
        <p:nvPicPr>
          <p:cNvPr id="7" name="Tartalom helye 4" descr="A képen férfi látható&#10;&#10;Automatikusan generált leírás">
            <a:extLst>
              <a:ext uri="{FF2B5EF4-FFF2-40B4-BE49-F238E27FC236}">
                <a16:creationId xmlns:a16="http://schemas.microsoft.com/office/drawing/2014/main" id="{2AA0B0DF-ABC4-4A5A-9A08-8FC189C6C878}"/>
              </a:ext>
            </a:extLst>
          </p:cNvPr>
          <p:cNvPicPr>
            <a:picLocks noChangeAspect="1"/>
          </p:cNvPicPr>
          <p:nvPr/>
        </p:nvPicPr>
        <p:blipFill>
          <a:blip r:embed="rId2"/>
          <a:stretch>
            <a:fillRect/>
          </a:stretch>
        </p:blipFill>
        <p:spPr>
          <a:xfrm>
            <a:off x="109935" y="1327547"/>
            <a:ext cx="1154906" cy="1154906"/>
          </a:xfrm>
          <a:prstGeom prst="rect">
            <a:avLst/>
          </a:prstGeom>
        </p:spPr>
      </p:pic>
      <p:pic>
        <p:nvPicPr>
          <p:cNvPr id="8" name="Kép 7">
            <a:extLst>
              <a:ext uri="{FF2B5EF4-FFF2-40B4-BE49-F238E27FC236}">
                <a16:creationId xmlns:a16="http://schemas.microsoft.com/office/drawing/2014/main" id="{BB840403-E6B6-496F-A238-F0B03CBF58BF}"/>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r="71850"/>
          <a:stretch/>
        </p:blipFill>
        <p:spPr>
          <a:xfrm>
            <a:off x="11302837" y="6003188"/>
            <a:ext cx="631142" cy="637018"/>
          </a:xfrm>
          <a:prstGeom prst="rect">
            <a:avLst/>
          </a:prstGeom>
        </p:spPr>
      </p:pic>
      <mc:AlternateContent xmlns:mc="http://schemas.openxmlformats.org/markup-compatibility/2006" xmlns:a14="http://schemas.microsoft.com/office/drawing/2010/main">
        <mc:Choice Requires="a14">
          <p:sp>
            <p:nvSpPr>
              <p:cNvPr id="4" name="Szövegdoboz 3">
                <a:extLst>
                  <a:ext uri="{FF2B5EF4-FFF2-40B4-BE49-F238E27FC236}">
                    <a16:creationId xmlns:a16="http://schemas.microsoft.com/office/drawing/2014/main" id="{DF5B73BA-4801-4B8E-807F-BFBB8B86651B}"/>
                  </a:ext>
                </a:extLst>
              </p:cNvPr>
              <p:cNvSpPr txBox="1"/>
              <p:nvPr/>
            </p:nvSpPr>
            <p:spPr>
              <a:xfrm>
                <a:off x="3051810" y="4741371"/>
                <a:ext cx="7463790" cy="1267270"/>
              </a:xfrm>
              <a:prstGeom prst="rect">
                <a:avLst/>
              </a:prstGeom>
              <a:noFill/>
            </p:spPr>
            <p:txBody>
              <a:bodyPr wrap="square" rtlCol="0">
                <a:spAutoFit/>
              </a:bodyPr>
              <a:lstStyle/>
              <a:p>
                <a:pPr algn="just"/>
                <a14:m>
                  <m:oMath xmlns:m="http://schemas.openxmlformats.org/officeDocument/2006/math">
                    <m:sSub>
                      <m:sSubPr>
                        <m:ctrlPr>
                          <a:rPr lang="hu-HU" i="1">
                            <a:solidFill>
                              <a:schemeClr val="tx1">
                                <a:lumMod val="75000"/>
                                <a:lumOff val="25000"/>
                              </a:schemeClr>
                            </a:solidFill>
                            <a:latin typeface="Cambria Math" panose="02040503050406030204" pitchFamily="18" charset="0"/>
                          </a:rPr>
                        </m:ctrlPr>
                      </m:sSubPr>
                      <m:e>
                        <m:r>
                          <a:rPr lang="hu-HU">
                            <a:solidFill>
                              <a:schemeClr val="tx1">
                                <a:lumMod val="75000"/>
                                <a:lumOff val="25000"/>
                              </a:schemeClr>
                            </a:solidFill>
                            <a:latin typeface="Cambria Math" panose="02040503050406030204" pitchFamily="18" charset="0"/>
                          </a:rPr>
                          <m:t>𝑥</m:t>
                        </m:r>
                      </m:e>
                      <m:sub>
                        <m:r>
                          <a:rPr lang="hu-HU">
                            <a:solidFill>
                              <a:schemeClr val="tx1">
                                <a:lumMod val="75000"/>
                                <a:lumOff val="25000"/>
                              </a:schemeClr>
                            </a:solidFill>
                            <a:latin typeface="Cambria Math" panose="02040503050406030204" pitchFamily="18" charset="0"/>
                          </a:rPr>
                          <m:t>𝑖𝑗</m:t>
                        </m:r>
                      </m:sub>
                    </m:sSub>
                    <m:r>
                      <a:rPr lang="hu-HU">
                        <a:solidFill>
                          <a:schemeClr val="tx1">
                            <a:lumMod val="75000"/>
                            <a:lumOff val="25000"/>
                          </a:schemeClr>
                        </a:solidFill>
                        <a:latin typeface="Cambria Math" panose="02040503050406030204" pitchFamily="18" charset="0"/>
                      </a:rPr>
                      <m:t>  </m:t>
                    </m:r>
                  </m:oMath>
                </a14:m>
                <a:r>
                  <a:rPr lang="hu-HU" dirty="0">
                    <a:solidFill>
                      <a:schemeClr val="tx1">
                        <a:lumMod val="75000"/>
                        <a:lumOff val="25000"/>
                      </a:schemeClr>
                    </a:solidFill>
                  </a:rPr>
                  <a:t>jelentse az i-</a:t>
                </a:r>
                <a:r>
                  <a:rPr lang="hu-HU" dirty="0" err="1">
                    <a:solidFill>
                      <a:schemeClr val="tx1">
                        <a:lumMod val="75000"/>
                        <a:lumOff val="25000"/>
                      </a:schemeClr>
                    </a:solidFill>
                  </a:rPr>
                  <a:t>edik</a:t>
                </a:r>
                <a:r>
                  <a:rPr lang="hu-HU" dirty="0">
                    <a:solidFill>
                      <a:schemeClr val="tx1">
                        <a:lumMod val="75000"/>
                        <a:lumOff val="25000"/>
                      </a:schemeClr>
                    </a:solidFill>
                  </a:rPr>
                  <a:t> raktárból a j-</a:t>
                </a:r>
                <a:r>
                  <a:rPr lang="hu-HU" dirty="0" err="1">
                    <a:solidFill>
                      <a:schemeClr val="tx1">
                        <a:lumMod val="75000"/>
                        <a:lumOff val="25000"/>
                      </a:schemeClr>
                    </a:solidFill>
                  </a:rPr>
                  <a:t>edik</a:t>
                </a:r>
                <a:r>
                  <a:rPr lang="hu-HU" dirty="0">
                    <a:solidFill>
                      <a:schemeClr val="tx1">
                        <a:lumMod val="75000"/>
                        <a:lumOff val="25000"/>
                      </a:schemeClr>
                    </a:solidFill>
                  </a:rPr>
                  <a:t> felvevőhelyre szállítandó mennyisége, ahol </a:t>
                </a:r>
                <a14:m>
                  <m:oMath xmlns:m="http://schemas.openxmlformats.org/officeDocument/2006/math">
                    <m:r>
                      <a:rPr lang="hu-HU">
                        <a:solidFill>
                          <a:schemeClr val="tx1">
                            <a:lumMod val="75000"/>
                            <a:lumOff val="25000"/>
                          </a:schemeClr>
                        </a:solidFill>
                        <a:latin typeface="Cambria Math" panose="02040503050406030204" pitchFamily="18" charset="0"/>
                      </a:rPr>
                      <m:t>𝑖</m:t>
                    </m:r>
                    <m:r>
                      <a:rPr lang="hu-HU">
                        <a:solidFill>
                          <a:schemeClr val="tx1">
                            <a:lumMod val="75000"/>
                            <a:lumOff val="25000"/>
                          </a:schemeClr>
                        </a:solidFill>
                        <a:latin typeface="Cambria Math" panose="02040503050406030204" pitchFamily="18" charset="0"/>
                      </a:rPr>
                      <m:t>∈</m:t>
                    </m:r>
                    <m:d>
                      <m:dPr>
                        <m:begChr m:val="{"/>
                        <m:endChr m:val="}"/>
                        <m:ctrlPr>
                          <a:rPr lang="hu-HU" i="1">
                            <a:solidFill>
                              <a:schemeClr val="tx1">
                                <a:lumMod val="75000"/>
                                <a:lumOff val="25000"/>
                              </a:schemeClr>
                            </a:solidFill>
                            <a:latin typeface="Cambria Math" panose="02040503050406030204" pitchFamily="18" charset="0"/>
                          </a:rPr>
                        </m:ctrlPr>
                      </m:dPr>
                      <m:e>
                        <m:r>
                          <a:rPr lang="hu-HU">
                            <a:solidFill>
                              <a:schemeClr val="tx1">
                                <a:lumMod val="75000"/>
                                <a:lumOff val="25000"/>
                              </a:schemeClr>
                            </a:solidFill>
                            <a:latin typeface="Cambria Math" panose="02040503050406030204" pitchFamily="18" charset="0"/>
                          </a:rPr>
                          <m:t>1;2</m:t>
                        </m:r>
                      </m:e>
                    </m:d>
                  </m:oMath>
                </a14:m>
                <a:r>
                  <a:rPr lang="hu-HU" dirty="0">
                    <a:solidFill>
                      <a:schemeClr val="tx1">
                        <a:lumMod val="75000"/>
                        <a:lumOff val="25000"/>
                      </a:schemeClr>
                    </a:solidFill>
                  </a:rPr>
                  <a:t>és j</a:t>
                </a:r>
                <a14:m>
                  <m:oMath xmlns:m="http://schemas.openxmlformats.org/officeDocument/2006/math">
                    <m:r>
                      <a:rPr lang="hu-HU">
                        <a:solidFill>
                          <a:schemeClr val="tx1">
                            <a:lumMod val="75000"/>
                            <a:lumOff val="25000"/>
                          </a:schemeClr>
                        </a:solidFill>
                        <a:latin typeface="Cambria Math" panose="02040503050406030204" pitchFamily="18" charset="0"/>
                      </a:rPr>
                      <m:t>∈</m:t>
                    </m:r>
                    <m:d>
                      <m:dPr>
                        <m:begChr m:val="{"/>
                        <m:endChr m:val="}"/>
                        <m:ctrlPr>
                          <a:rPr lang="hu-HU" i="1">
                            <a:solidFill>
                              <a:schemeClr val="tx1">
                                <a:lumMod val="75000"/>
                                <a:lumOff val="25000"/>
                              </a:schemeClr>
                            </a:solidFill>
                            <a:latin typeface="Cambria Math" panose="02040503050406030204" pitchFamily="18" charset="0"/>
                          </a:rPr>
                        </m:ctrlPr>
                      </m:dPr>
                      <m:e>
                        <m:r>
                          <a:rPr lang="hu-HU">
                            <a:solidFill>
                              <a:schemeClr val="tx1">
                                <a:lumMod val="75000"/>
                                <a:lumOff val="25000"/>
                              </a:schemeClr>
                            </a:solidFill>
                            <a:latin typeface="Cambria Math" panose="02040503050406030204" pitchFamily="18" charset="0"/>
                          </a:rPr>
                          <m:t>1;2;3</m:t>
                        </m:r>
                      </m:e>
                    </m:d>
                  </m:oMath>
                </a14:m>
                <a:r>
                  <a:rPr lang="hu-HU" dirty="0">
                    <a:solidFill>
                      <a:schemeClr val="tx1">
                        <a:lumMod val="75000"/>
                        <a:lumOff val="25000"/>
                      </a:schemeClr>
                    </a:solidFill>
                  </a:rPr>
                  <a:t>; és mivel </a:t>
                </a:r>
                <a14:m>
                  <m:oMath xmlns:m="http://schemas.openxmlformats.org/officeDocument/2006/math">
                    <m:sSub>
                      <m:sSubPr>
                        <m:ctrlPr>
                          <a:rPr lang="hu-HU" i="1">
                            <a:solidFill>
                              <a:schemeClr val="tx1">
                                <a:lumMod val="75000"/>
                                <a:lumOff val="25000"/>
                              </a:schemeClr>
                            </a:solidFill>
                            <a:latin typeface="Cambria Math" panose="02040503050406030204" pitchFamily="18" charset="0"/>
                          </a:rPr>
                        </m:ctrlPr>
                      </m:sSubPr>
                      <m:e>
                        <m:r>
                          <a:rPr lang="hu-HU">
                            <a:solidFill>
                              <a:schemeClr val="tx1">
                                <a:lumMod val="75000"/>
                                <a:lumOff val="25000"/>
                              </a:schemeClr>
                            </a:solidFill>
                            <a:latin typeface="Cambria Math" panose="02040503050406030204" pitchFamily="18" charset="0"/>
                          </a:rPr>
                          <m:t>𝑥</m:t>
                        </m:r>
                      </m:e>
                      <m:sub>
                        <m:r>
                          <a:rPr lang="hu-HU">
                            <a:solidFill>
                              <a:schemeClr val="tx1">
                                <a:lumMod val="75000"/>
                                <a:lumOff val="25000"/>
                              </a:schemeClr>
                            </a:solidFill>
                            <a:latin typeface="Cambria Math" panose="02040503050406030204" pitchFamily="18" charset="0"/>
                          </a:rPr>
                          <m:t>𝑖𝑗</m:t>
                        </m:r>
                      </m:sub>
                    </m:sSub>
                  </m:oMath>
                </a14:m>
                <a:r>
                  <a:rPr lang="hu-HU" dirty="0">
                    <a:solidFill>
                      <a:schemeClr val="tx1">
                        <a:lumMod val="75000"/>
                        <a:lumOff val="25000"/>
                      </a:schemeClr>
                    </a:solidFill>
                  </a:rPr>
                  <a:t>-k mennyiségek, </a:t>
                </a:r>
                <a14:m>
                  <m:oMath xmlns:m="http://schemas.openxmlformats.org/officeDocument/2006/math">
                    <m:sSub>
                      <m:sSubPr>
                        <m:ctrlPr>
                          <a:rPr lang="hu-HU" i="1">
                            <a:solidFill>
                              <a:schemeClr val="tx1">
                                <a:lumMod val="75000"/>
                                <a:lumOff val="25000"/>
                              </a:schemeClr>
                            </a:solidFill>
                            <a:latin typeface="Cambria Math" panose="02040503050406030204" pitchFamily="18" charset="0"/>
                          </a:rPr>
                        </m:ctrlPr>
                      </m:sSubPr>
                      <m:e>
                        <m:r>
                          <a:rPr lang="hu-HU">
                            <a:solidFill>
                              <a:schemeClr val="tx1">
                                <a:lumMod val="75000"/>
                                <a:lumOff val="25000"/>
                              </a:schemeClr>
                            </a:solidFill>
                            <a:latin typeface="Cambria Math" panose="02040503050406030204" pitchFamily="18" charset="0"/>
                          </a:rPr>
                          <m:t>𝑥</m:t>
                        </m:r>
                      </m:e>
                      <m:sub>
                        <m:r>
                          <a:rPr lang="hu-HU">
                            <a:solidFill>
                              <a:schemeClr val="tx1">
                                <a:lumMod val="75000"/>
                                <a:lumOff val="25000"/>
                              </a:schemeClr>
                            </a:solidFill>
                            <a:latin typeface="Cambria Math" panose="02040503050406030204" pitchFamily="18" charset="0"/>
                          </a:rPr>
                          <m:t>𝑖𝑗</m:t>
                        </m:r>
                      </m:sub>
                    </m:sSub>
                    <m:r>
                      <a:rPr lang="hu-HU">
                        <a:solidFill>
                          <a:schemeClr val="tx1">
                            <a:lumMod val="75000"/>
                            <a:lumOff val="25000"/>
                          </a:schemeClr>
                        </a:solidFill>
                        <a:latin typeface="Cambria Math" panose="02040503050406030204" pitchFamily="18" charset="0"/>
                      </a:rPr>
                      <m:t>≥0</m:t>
                    </m:r>
                  </m:oMath>
                </a14:m>
                <a:r>
                  <a:rPr lang="hu-HU" dirty="0">
                    <a:solidFill>
                      <a:schemeClr val="tx1">
                        <a:lumMod val="75000"/>
                        <a:lumOff val="25000"/>
                      </a:schemeClr>
                    </a:solidFill>
                  </a:rPr>
                  <a:t>.</a:t>
                </a:r>
              </a:p>
              <a:p>
                <a:pPr algn="just"/>
                <a:endParaRPr lang="hu-HU" dirty="0">
                  <a:solidFill>
                    <a:schemeClr val="tx1">
                      <a:lumMod val="75000"/>
                      <a:lumOff val="25000"/>
                    </a:schemeClr>
                  </a:solidFill>
                </a:endParaRPr>
              </a:p>
            </p:txBody>
          </p:sp>
        </mc:Choice>
        <mc:Fallback xmlns="">
          <p:sp>
            <p:nvSpPr>
              <p:cNvPr id="4" name="Szövegdoboz 3">
                <a:extLst>
                  <a:ext uri="{FF2B5EF4-FFF2-40B4-BE49-F238E27FC236}">
                    <a16:creationId xmlns:a16="http://schemas.microsoft.com/office/drawing/2014/main" id="{DF5B73BA-4801-4B8E-807F-BFBB8B86651B}"/>
                  </a:ext>
                </a:extLst>
              </p:cNvPr>
              <p:cNvSpPr txBox="1">
                <a:spLocks noRot="1" noChangeAspect="1" noMove="1" noResize="1" noEditPoints="1" noAdjustHandles="1" noChangeArrowheads="1" noChangeShapeType="1" noTextEdit="1"/>
              </p:cNvSpPr>
              <p:nvPr/>
            </p:nvSpPr>
            <p:spPr>
              <a:xfrm>
                <a:off x="3051810" y="4741371"/>
                <a:ext cx="7463790" cy="1267270"/>
              </a:xfrm>
              <a:prstGeom prst="rect">
                <a:avLst/>
              </a:prstGeom>
              <a:blipFill>
                <a:blip r:embed="rId4"/>
                <a:stretch>
                  <a:fillRect l="-735" t="-3365" r="-654"/>
                </a:stretch>
              </a:blipFill>
            </p:spPr>
            <p:txBody>
              <a:bodyPr/>
              <a:lstStyle/>
              <a:p>
                <a:r>
                  <a:rPr lang="hu-HU">
                    <a:noFill/>
                  </a:rPr>
                  <a:t> </a:t>
                </a:r>
              </a:p>
            </p:txBody>
          </p:sp>
        </mc:Fallback>
      </mc:AlternateContent>
      <p:graphicFrame>
        <p:nvGraphicFramePr>
          <p:cNvPr id="5" name="Táblázat 4">
            <a:extLst>
              <a:ext uri="{FF2B5EF4-FFF2-40B4-BE49-F238E27FC236}">
                <a16:creationId xmlns:a16="http://schemas.microsoft.com/office/drawing/2014/main" id="{EDEB1132-06CD-4680-9C05-C2B13ACF73D2}"/>
              </a:ext>
            </a:extLst>
          </p:cNvPr>
          <p:cNvGraphicFramePr>
            <a:graphicFrameLocks noGrp="1"/>
          </p:cNvGraphicFramePr>
          <p:nvPr>
            <p:extLst>
              <p:ext uri="{D42A27DB-BD31-4B8C-83A1-F6EECF244321}">
                <p14:modId xmlns:p14="http://schemas.microsoft.com/office/powerpoint/2010/main" val="1477352883"/>
              </p:ext>
            </p:extLst>
          </p:nvPr>
        </p:nvGraphicFramePr>
        <p:xfrm>
          <a:off x="3051810" y="1905000"/>
          <a:ext cx="4663438" cy="2521299"/>
        </p:xfrm>
        <a:graphic>
          <a:graphicData uri="http://schemas.openxmlformats.org/drawingml/2006/table">
            <a:tbl>
              <a:tblPr firstRow="1" firstCol="1" bandRow="1">
                <a:tableStyleId>{5C22544A-7EE6-4342-B048-85BDC9FD1C3A}</a:tableStyleId>
              </a:tblPr>
              <a:tblGrid>
                <a:gridCol w="1047481">
                  <a:extLst>
                    <a:ext uri="{9D8B030D-6E8A-4147-A177-3AD203B41FA5}">
                      <a16:colId xmlns:a16="http://schemas.microsoft.com/office/drawing/2014/main" val="3170828464"/>
                    </a:ext>
                  </a:extLst>
                </a:gridCol>
                <a:gridCol w="688753">
                  <a:extLst>
                    <a:ext uri="{9D8B030D-6E8A-4147-A177-3AD203B41FA5}">
                      <a16:colId xmlns:a16="http://schemas.microsoft.com/office/drawing/2014/main" val="1957248628"/>
                    </a:ext>
                  </a:extLst>
                </a:gridCol>
                <a:gridCol w="688753">
                  <a:extLst>
                    <a:ext uri="{9D8B030D-6E8A-4147-A177-3AD203B41FA5}">
                      <a16:colId xmlns:a16="http://schemas.microsoft.com/office/drawing/2014/main" val="4063375347"/>
                    </a:ext>
                  </a:extLst>
                </a:gridCol>
                <a:gridCol w="688753">
                  <a:extLst>
                    <a:ext uri="{9D8B030D-6E8A-4147-A177-3AD203B41FA5}">
                      <a16:colId xmlns:a16="http://schemas.microsoft.com/office/drawing/2014/main" val="3977056904"/>
                    </a:ext>
                  </a:extLst>
                </a:gridCol>
                <a:gridCol w="774849">
                  <a:extLst>
                    <a:ext uri="{9D8B030D-6E8A-4147-A177-3AD203B41FA5}">
                      <a16:colId xmlns:a16="http://schemas.microsoft.com/office/drawing/2014/main" val="2758015368"/>
                    </a:ext>
                  </a:extLst>
                </a:gridCol>
                <a:gridCol w="774849">
                  <a:extLst>
                    <a:ext uri="{9D8B030D-6E8A-4147-A177-3AD203B41FA5}">
                      <a16:colId xmlns:a16="http://schemas.microsoft.com/office/drawing/2014/main" val="4137824294"/>
                    </a:ext>
                  </a:extLst>
                </a:gridCol>
              </a:tblGrid>
              <a:tr h="388620">
                <a:tc>
                  <a:txBody>
                    <a:bodyPr/>
                    <a:lstStyle/>
                    <a:p>
                      <a:pPr algn="ctr">
                        <a:lnSpc>
                          <a:spcPct val="107000"/>
                        </a:lnSpc>
                        <a:spcAft>
                          <a:spcPts val="800"/>
                        </a:spcAft>
                      </a:pPr>
                      <a:r>
                        <a:rPr lang="hu-HU" sz="1100" dirty="0">
                          <a:effectLst/>
                        </a:rPr>
                        <a:t> </a:t>
                      </a:r>
                      <a:endParaRPr lang="hu-HU"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B w="12700" cap="flat" cmpd="sng" algn="ctr">
                      <a:solidFill>
                        <a:schemeClr val="bg1">
                          <a:lumMod val="95000"/>
                        </a:schemeClr>
                      </a:solidFill>
                      <a:prstDash val="solid"/>
                      <a:round/>
                      <a:headEnd type="none" w="med" len="med"/>
                      <a:tailEnd type="none" w="med" len="med"/>
                    </a:lnB>
                  </a:tcPr>
                </a:tc>
                <a:tc>
                  <a:txBody>
                    <a:bodyPr/>
                    <a:lstStyle/>
                    <a:p>
                      <a:pPr algn="ctr">
                        <a:lnSpc>
                          <a:spcPct val="107000"/>
                        </a:lnSpc>
                        <a:spcAft>
                          <a:spcPts val="800"/>
                        </a:spcAft>
                      </a:pPr>
                      <a:r>
                        <a:rPr lang="hu-HU" sz="1100" dirty="0">
                          <a:effectLst/>
                        </a:rPr>
                        <a:t>T1</a:t>
                      </a:r>
                      <a:endParaRPr lang="hu-HU"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B w="12700" cap="flat" cmpd="sng" algn="ctr">
                      <a:solidFill>
                        <a:schemeClr val="bg1">
                          <a:lumMod val="95000"/>
                        </a:schemeClr>
                      </a:solidFill>
                      <a:prstDash val="solid"/>
                      <a:round/>
                      <a:headEnd type="none" w="med" len="med"/>
                      <a:tailEnd type="none" w="med" len="med"/>
                    </a:lnB>
                  </a:tcPr>
                </a:tc>
                <a:tc>
                  <a:txBody>
                    <a:bodyPr/>
                    <a:lstStyle/>
                    <a:p>
                      <a:pPr algn="ctr">
                        <a:lnSpc>
                          <a:spcPct val="107000"/>
                        </a:lnSpc>
                        <a:spcAft>
                          <a:spcPts val="800"/>
                        </a:spcAft>
                      </a:pPr>
                      <a:r>
                        <a:rPr lang="hu-HU" sz="1100" dirty="0">
                          <a:effectLst/>
                        </a:rPr>
                        <a:t>T2</a:t>
                      </a:r>
                      <a:endParaRPr lang="hu-HU"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B w="12700" cap="flat" cmpd="sng" algn="ctr">
                      <a:solidFill>
                        <a:schemeClr val="bg1">
                          <a:lumMod val="95000"/>
                        </a:schemeClr>
                      </a:solidFill>
                      <a:prstDash val="solid"/>
                      <a:round/>
                      <a:headEnd type="none" w="med" len="med"/>
                      <a:tailEnd type="none" w="med" len="med"/>
                    </a:lnB>
                  </a:tcPr>
                </a:tc>
                <a:tc>
                  <a:txBody>
                    <a:bodyPr/>
                    <a:lstStyle/>
                    <a:p>
                      <a:pPr algn="ctr">
                        <a:lnSpc>
                          <a:spcPct val="107000"/>
                        </a:lnSpc>
                        <a:spcAft>
                          <a:spcPts val="800"/>
                        </a:spcAft>
                      </a:pPr>
                      <a:r>
                        <a:rPr lang="hu-HU" sz="1100" dirty="0">
                          <a:effectLst/>
                        </a:rPr>
                        <a:t>T3</a:t>
                      </a:r>
                      <a:endParaRPr lang="hu-HU"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B w="12700" cap="flat" cmpd="sng" algn="ctr">
                      <a:solidFill>
                        <a:schemeClr val="bg1">
                          <a:lumMod val="95000"/>
                        </a:schemeClr>
                      </a:solidFill>
                      <a:prstDash val="solid"/>
                      <a:round/>
                      <a:headEnd type="none" w="med" len="med"/>
                      <a:tailEnd type="none" w="med" len="med"/>
                    </a:lnB>
                  </a:tcPr>
                </a:tc>
                <a:tc>
                  <a:txBody>
                    <a:bodyPr/>
                    <a:lstStyle/>
                    <a:p>
                      <a:pPr algn="ctr">
                        <a:lnSpc>
                          <a:spcPct val="107000"/>
                        </a:lnSpc>
                        <a:spcAft>
                          <a:spcPts val="800"/>
                        </a:spcAft>
                      </a:pPr>
                      <a:r>
                        <a:rPr lang="hu-HU" sz="1100" dirty="0">
                          <a:effectLst/>
                        </a:rPr>
                        <a:t>T4</a:t>
                      </a:r>
                      <a:endParaRPr lang="hu-HU"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B w="12700" cap="flat" cmpd="sng" algn="ctr">
                      <a:solidFill>
                        <a:schemeClr val="bg1">
                          <a:lumMod val="95000"/>
                        </a:schemeClr>
                      </a:solidFill>
                      <a:prstDash val="solid"/>
                      <a:round/>
                      <a:headEnd type="none" w="med" len="med"/>
                      <a:tailEnd type="none" w="med" len="med"/>
                    </a:lnB>
                  </a:tcPr>
                </a:tc>
                <a:tc>
                  <a:txBody>
                    <a:bodyPr/>
                    <a:lstStyle/>
                    <a:p>
                      <a:pPr algn="ctr">
                        <a:lnSpc>
                          <a:spcPct val="107000"/>
                        </a:lnSpc>
                        <a:spcAft>
                          <a:spcPts val="800"/>
                        </a:spcAft>
                      </a:pPr>
                      <a:r>
                        <a:rPr lang="hu-HU" sz="1100" b="1" kern="1200" dirty="0">
                          <a:solidFill>
                            <a:schemeClr val="lt1"/>
                          </a:solidFill>
                          <a:effectLst/>
                          <a:latin typeface="+mn-lt"/>
                          <a:ea typeface="+mn-ea"/>
                          <a:cs typeface="+mn-cs"/>
                        </a:rPr>
                        <a:t>összesen</a:t>
                      </a:r>
                    </a:p>
                  </a:txBody>
                  <a:tcPr marL="44450" marR="44450" marT="0" marB="0" anchor="ctr">
                    <a:lnB w="12700" cap="flat" cmpd="sng" algn="ctr">
                      <a:solidFill>
                        <a:schemeClr val="bg1">
                          <a:lumMod val="95000"/>
                        </a:schemeClr>
                      </a:solidFill>
                      <a:prstDash val="solid"/>
                      <a:round/>
                      <a:headEnd type="none" w="med" len="med"/>
                      <a:tailEnd type="none" w="med" len="med"/>
                    </a:lnB>
                  </a:tcPr>
                </a:tc>
                <a:extLst>
                  <a:ext uri="{0D108BD9-81ED-4DB2-BD59-A6C34878D82A}">
                    <a16:rowId xmlns:a16="http://schemas.microsoft.com/office/drawing/2014/main" val="742623238"/>
                  </a:ext>
                </a:extLst>
              </a:tr>
              <a:tr h="577101">
                <a:tc>
                  <a:txBody>
                    <a:bodyPr/>
                    <a:lstStyle/>
                    <a:p>
                      <a:pPr algn="ctr">
                        <a:lnSpc>
                          <a:spcPct val="107000"/>
                        </a:lnSpc>
                        <a:spcAft>
                          <a:spcPts val="800"/>
                        </a:spcAft>
                      </a:pPr>
                      <a:r>
                        <a:rPr lang="hu-HU" sz="1100" dirty="0">
                          <a:effectLst/>
                        </a:rPr>
                        <a:t>államkötvény </a:t>
                      </a:r>
                      <a:endParaRPr lang="hu-HU" sz="1100" dirty="0">
                        <a:effectLst/>
                        <a:latin typeface="Calibri" panose="020F0502020204030204" pitchFamily="34" charset="0"/>
                        <a:ea typeface="+mn-ea"/>
                        <a:cs typeface="Times New Roman" panose="02020603050405020304" pitchFamily="18" charset="0"/>
                      </a:endParaRPr>
                    </a:p>
                  </a:txBody>
                  <a:tcPr marL="44450" marR="44450" marT="0" marB="0" anchor="ctr">
                    <a:lnT w="12700" cap="flat" cmpd="sng" algn="ctr">
                      <a:solidFill>
                        <a:schemeClr val="bg1">
                          <a:lumMod val="95000"/>
                        </a:schemeClr>
                      </a:solidFill>
                      <a:prstDash val="solid"/>
                      <a:round/>
                      <a:headEnd type="none" w="med" len="med"/>
                      <a:tailEnd type="none" w="med" len="med"/>
                    </a:lnT>
                  </a:tcPr>
                </a:tc>
                <a:tc>
                  <a:txBody>
                    <a:bodyPr/>
                    <a:lstStyle/>
                    <a:p>
                      <a:pPr marL="0" algn="ctr" defTabSz="457200" rtl="0" eaLnBrk="1" latinLnBrk="0" hangingPunct="1">
                        <a:lnSpc>
                          <a:spcPct val="107000"/>
                        </a:lnSpc>
                        <a:spcAft>
                          <a:spcPts val="800"/>
                        </a:spcAft>
                      </a:pPr>
                      <a:r>
                        <a:rPr lang="hu-HU" sz="1200" kern="1200" dirty="0">
                          <a:solidFill>
                            <a:schemeClr val="dk1"/>
                          </a:solidFill>
                          <a:effectLst/>
                          <a:latin typeface="+mn-lt"/>
                          <a:ea typeface="+mn-ea"/>
                          <a:cs typeface="+mn-cs"/>
                        </a:rPr>
                        <a:t>3</a:t>
                      </a:r>
                    </a:p>
                  </a:txBody>
                  <a:tcPr marL="44450" marR="44450" marT="0" marB="0" anchor="ctr">
                    <a:lnT w="12700" cap="flat" cmpd="sng" algn="ctr">
                      <a:solidFill>
                        <a:schemeClr val="bg1">
                          <a:lumMod val="95000"/>
                        </a:schemeClr>
                      </a:solidFill>
                      <a:prstDash val="solid"/>
                      <a:round/>
                      <a:headEnd type="none" w="med" len="med"/>
                      <a:tailEnd type="none" w="med" len="med"/>
                    </a:lnT>
                    <a:noFill/>
                  </a:tcPr>
                </a:tc>
                <a:tc>
                  <a:txBody>
                    <a:bodyPr/>
                    <a:lstStyle/>
                    <a:p>
                      <a:pPr marL="0" algn="ctr" defTabSz="457200" rtl="0" eaLnBrk="1" latinLnBrk="0" hangingPunct="1">
                        <a:lnSpc>
                          <a:spcPct val="107000"/>
                        </a:lnSpc>
                        <a:spcAft>
                          <a:spcPts val="800"/>
                        </a:spcAft>
                      </a:pPr>
                      <a:r>
                        <a:rPr lang="hu-HU" sz="1200" kern="1200" dirty="0">
                          <a:solidFill>
                            <a:schemeClr val="dk1"/>
                          </a:solidFill>
                          <a:effectLst/>
                          <a:latin typeface="+mn-lt"/>
                          <a:ea typeface="+mn-ea"/>
                          <a:cs typeface="+mn-cs"/>
                        </a:rPr>
                        <a:t>4</a:t>
                      </a:r>
                    </a:p>
                  </a:txBody>
                  <a:tcPr marL="44450" marR="44450" marT="0" marB="0" anchor="ctr">
                    <a:lnT w="12700" cap="flat" cmpd="sng" algn="ctr">
                      <a:solidFill>
                        <a:schemeClr val="bg1">
                          <a:lumMod val="95000"/>
                        </a:schemeClr>
                      </a:solidFill>
                      <a:prstDash val="solid"/>
                      <a:round/>
                      <a:headEnd type="none" w="med" len="med"/>
                      <a:tailEnd type="none" w="med" len="med"/>
                    </a:lnT>
                    <a:noFill/>
                  </a:tcPr>
                </a:tc>
                <a:tc>
                  <a:txBody>
                    <a:bodyPr/>
                    <a:lstStyle/>
                    <a:p>
                      <a:pPr marL="0" algn="ctr" defTabSz="457200" rtl="0" eaLnBrk="1" latinLnBrk="0" hangingPunct="1">
                        <a:lnSpc>
                          <a:spcPct val="107000"/>
                        </a:lnSpc>
                        <a:spcAft>
                          <a:spcPts val="800"/>
                        </a:spcAft>
                      </a:pPr>
                      <a:r>
                        <a:rPr lang="hu-HU" sz="1200" kern="1200" dirty="0">
                          <a:solidFill>
                            <a:schemeClr val="dk1"/>
                          </a:solidFill>
                          <a:effectLst/>
                          <a:latin typeface="+mn-lt"/>
                          <a:ea typeface="+mn-ea"/>
                          <a:cs typeface="+mn-cs"/>
                        </a:rPr>
                        <a:t>2</a:t>
                      </a:r>
                    </a:p>
                  </a:txBody>
                  <a:tcPr marL="44450" marR="44450" marT="0" marB="0" anchor="ctr">
                    <a:lnT w="12700" cap="flat" cmpd="sng" algn="ctr">
                      <a:solidFill>
                        <a:schemeClr val="bg1">
                          <a:lumMod val="95000"/>
                        </a:schemeClr>
                      </a:solidFill>
                      <a:prstDash val="solid"/>
                      <a:round/>
                      <a:headEnd type="none" w="med" len="med"/>
                      <a:tailEnd type="none" w="med" len="med"/>
                    </a:lnT>
                    <a:noFill/>
                  </a:tcPr>
                </a:tc>
                <a:tc>
                  <a:txBody>
                    <a:bodyPr/>
                    <a:lstStyle/>
                    <a:p>
                      <a:pPr marL="0" algn="ctr" defTabSz="457200" rtl="0" eaLnBrk="1" latinLnBrk="0" hangingPunct="1">
                        <a:lnSpc>
                          <a:spcPct val="107000"/>
                        </a:lnSpc>
                        <a:spcAft>
                          <a:spcPts val="800"/>
                        </a:spcAft>
                      </a:pPr>
                      <a:r>
                        <a:rPr lang="hu-HU" sz="1200" kern="1200" dirty="0">
                          <a:solidFill>
                            <a:schemeClr val="dk1"/>
                          </a:solidFill>
                          <a:effectLst/>
                          <a:latin typeface="+mn-lt"/>
                          <a:ea typeface="+mn-ea"/>
                          <a:cs typeface="+mn-cs"/>
                        </a:rPr>
                        <a:t>5</a:t>
                      </a:r>
                    </a:p>
                  </a:txBody>
                  <a:tcPr marL="44450" marR="44450" marT="0" marB="0" anchor="ctr">
                    <a:lnT w="12700" cap="flat" cmpd="sng" algn="ctr">
                      <a:solidFill>
                        <a:schemeClr val="bg1">
                          <a:lumMod val="95000"/>
                        </a:schemeClr>
                      </a:solidFill>
                      <a:prstDash val="solid"/>
                      <a:round/>
                      <a:headEnd type="none" w="med" len="med"/>
                      <a:tailEnd type="none" w="med" len="med"/>
                    </a:lnT>
                    <a:noFill/>
                  </a:tcPr>
                </a:tc>
                <a:tc>
                  <a:txBody>
                    <a:bodyPr/>
                    <a:lstStyle/>
                    <a:p>
                      <a:pPr marL="0" algn="ctr" defTabSz="457200" rtl="0" eaLnBrk="1" latinLnBrk="0" hangingPunct="1">
                        <a:lnSpc>
                          <a:spcPct val="107000"/>
                        </a:lnSpc>
                        <a:spcAft>
                          <a:spcPts val="800"/>
                        </a:spcAft>
                      </a:pPr>
                      <a:r>
                        <a:rPr lang="hu-HU" sz="1200" kern="1200" dirty="0">
                          <a:solidFill>
                            <a:schemeClr val="dk1"/>
                          </a:solidFill>
                          <a:effectLst/>
                          <a:latin typeface="+mn-lt"/>
                          <a:ea typeface="+mn-ea"/>
                          <a:cs typeface="+mn-cs"/>
                        </a:rPr>
                        <a:t>45</a:t>
                      </a:r>
                    </a:p>
                  </a:txBody>
                  <a:tcPr marL="44450" marR="44450" marT="0" marB="0" anchor="ctr">
                    <a:lnT w="12700" cap="flat" cmpd="sng" algn="ctr">
                      <a:solidFill>
                        <a:schemeClr val="bg1">
                          <a:lumMod val="95000"/>
                        </a:schemeClr>
                      </a:solidFill>
                      <a:prstDash val="solid"/>
                      <a:round/>
                      <a:headEnd type="none" w="med" len="med"/>
                      <a:tailEnd type="none" w="med" len="med"/>
                    </a:lnT>
                  </a:tcPr>
                </a:tc>
                <a:extLst>
                  <a:ext uri="{0D108BD9-81ED-4DB2-BD59-A6C34878D82A}">
                    <a16:rowId xmlns:a16="http://schemas.microsoft.com/office/drawing/2014/main" val="551343938"/>
                  </a:ext>
                </a:extLst>
              </a:tr>
              <a:tr h="482272">
                <a:tc>
                  <a:txBody>
                    <a:bodyPr/>
                    <a:lstStyle/>
                    <a:p>
                      <a:pPr algn="ctr">
                        <a:lnSpc>
                          <a:spcPct val="107000"/>
                        </a:lnSpc>
                        <a:spcAft>
                          <a:spcPts val="800"/>
                        </a:spcAft>
                      </a:pPr>
                      <a:r>
                        <a:rPr lang="hu-HU" sz="1100" dirty="0">
                          <a:effectLst/>
                        </a:rPr>
                        <a:t>részvény</a:t>
                      </a:r>
                      <a:endParaRPr lang="hu-HU" sz="1100" dirty="0">
                        <a:effectLst/>
                        <a:latin typeface="Calibri" panose="020F0502020204030204" pitchFamily="34" charset="0"/>
                        <a:ea typeface="+mn-ea"/>
                        <a:cs typeface="Times New Roman" panose="02020603050405020304" pitchFamily="18" charset="0"/>
                      </a:endParaRPr>
                    </a:p>
                  </a:txBody>
                  <a:tcPr marL="44450" marR="44450" marT="0" marB="0" anchor="ctr"/>
                </a:tc>
                <a:tc>
                  <a:txBody>
                    <a:bodyPr/>
                    <a:lstStyle/>
                    <a:p>
                      <a:pPr marL="0" algn="ctr" defTabSz="457200" rtl="0" eaLnBrk="1" latinLnBrk="0" hangingPunct="1">
                        <a:lnSpc>
                          <a:spcPct val="107000"/>
                        </a:lnSpc>
                        <a:spcAft>
                          <a:spcPts val="800"/>
                        </a:spcAft>
                      </a:pPr>
                      <a:r>
                        <a:rPr lang="hu-HU" sz="1200" kern="1200" dirty="0">
                          <a:solidFill>
                            <a:schemeClr val="dk1"/>
                          </a:solidFill>
                          <a:effectLst/>
                          <a:latin typeface="+mn-lt"/>
                          <a:ea typeface="+mn-ea"/>
                          <a:cs typeface="+mn-cs"/>
                        </a:rPr>
                        <a:t>8</a:t>
                      </a:r>
                    </a:p>
                  </a:txBody>
                  <a:tcPr marL="44450" marR="44450" marT="0" marB="0" anchor="ctr">
                    <a:noFill/>
                  </a:tcPr>
                </a:tc>
                <a:tc>
                  <a:txBody>
                    <a:bodyPr/>
                    <a:lstStyle/>
                    <a:p>
                      <a:pPr marL="0" algn="ctr" defTabSz="457200" rtl="0" eaLnBrk="1" latinLnBrk="0" hangingPunct="1">
                        <a:lnSpc>
                          <a:spcPct val="107000"/>
                        </a:lnSpc>
                        <a:spcAft>
                          <a:spcPts val="800"/>
                        </a:spcAft>
                      </a:pPr>
                      <a:r>
                        <a:rPr lang="hu-HU" sz="1200" kern="1200" dirty="0">
                          <a:solidFill>
                            <a:schemeClr val="dk1"/>
                          </a:solidFill>
                          <a:effectLst/>
                          <a:latin typeface="+mn-lt"/>
                          <a:ea typeface="+mn-ea"/>
                          <a:cs typeface="+mn-cs"/>
                        </a:rPr>
                        <a:t>10</a:t>
                      </a:r>
                    </a:p>
                  </a:txBody>
                  <a:tcPr marL="44450" marR="44450" marT="0" marB="0" anchor="ctr">
                    <a:noFill/>
                  </a:tcPr>
                </a:tc>
                <a:tc>
                  <a:txBody>
                    <a:bodyPr/>
                    <a:lstStyle/>
                    <a:p>
                      <a:pPr marL="0" algn="ctr" defTabSz="457200" rtl="0" eaLnBrk="1" latinLnBrk="0" hangingPunct="1">
                        <a:lnSpc>
                          <a:spcPct val="107000"/>
                        </a:lnSpc>
                        <a:spcAft>
                          <a:spcPts val="800"/>
                        </a:spcAft>
                      </a:pPr>
                      <a:r>
                        <a:rPr lang="hu-HU" sz="1200" kern="1200" dirty="0">
                          <a:solidFill>
                            <a:schemeClr val="dk1"/>
                          </a:solidFill>
                          <a:effectLst/>
                          <a:latin typeface="+mn-lt"/>
                          <a:ea typeface="+mn-ea"/>
                          <a:cs typeface="+mn-cs"/>
                        </a:rPr>
                        <a:t>7</a:t>
                      </a:r>
                    </a:p>
                  </a:txBody>
                  <a:tcPr marL="44450" marR="44450" marT="0" marB="0" anchor="ctr">
                    <a:noFill/>
                  </a:tcPr>
                </a:tc>
                <a:tc>
                  <a:txBody>
                    <a:bodyPr/>
                    <a:lstStyle/>
                    <a:p>
                      <a:pPr marL="0" algn="ctr" defTabSz="457200" rtl="0" eaLnBrk="1" latinLnBrk="0" hangingPunct="1">
                        <a:lnSpc>
                          <a:spcPct val="107000"/>
                        </a:lnSpc>
                        <a:spcAft>
                          <a:spcPts val="800"/>
                        </a:spcAft>
                      </a:pPr>
                      <a:r>
                        <a:rPr lang="hu-HU" sz="1200" kern="1200" dirty="0">
                          <a:solidFill>
                            <a:schemeClr val="dk1"/>
                          </a:solidFill>
                          <a:effectLst/>
                          <a:latin typeface="+mn-lt"/>
                          <a:ea typeface="+mn-ea"/>
                          <a:cs typeface="+mn-cs"/>
                        </a:rPr>
                        <a:t>11</a:t>
                      </a:r>
                    </a:p>
                  </a:txBody>
                  <a:tcPr marL="44450" marR="44450" marT="0" marB="0" anchor="ctr">
                    <a:noFill/>
                  </a:tcPr>
                </a:tc>
                <a:tc>
                  <a:txBody>
                    <a:bodyPr/>
                    <a:lstStyle/>
                    <a:p>
                      <a:pPr marL="0" algn="ctr" defTabSz="457200" rtl="0" eaLnBrk="1" latinLnBrk="0" hangingPunct="1">
                        <a:lnSpc>
                          <a:spcPct val="107000"/>
                        </a:lnSpc>
                        <a:spcAft>
                          <a:spcPts val="800"/>
                        </a:spcAft>
                      </a:pPr>
                      <a:r>
                        <a:rPr lang="hu-HU" sz="1200" kern="1200" dirty="0">
                          <a:solidFill>
                            <a:schemeClr val="dk1"/>
                          </a:solidFill>
                          <a:effectLst/>
                          <a:latin typeface="+mn-lt"/>
                          <a:ea typeface="+mn-ea"/>
                          <a:cs typeface="+mn-cs"/>
                        </a:rPr>
                        <a:t>45</a:t>
                      </a:r>
                    </a:p>
                  </a:txBody>
                  <a:tcPr marL="44450" marR="44450" marT="0" marB="0" anchor="ctr">
                    <a:solidFill>
                      <a:srgbClr val="E1CDCC"/>
                    </a:solidFill>
                  </a:tcPr>
                </a:tc>
                <a:extLst>
                  <a:ext uri="{0D108BD9-81ED-4DB2-BD59-A6C34878D82A}">
                    <a16:rowId xmlns:a16="http://schemas.microsoft.com/office/drawing/2014/main" val="3078473828"/>
                  </a:ext>
                </a:extLst>
              </a:tr>
              <a:tr h="536653">
                <a:tc>
                  <a:txBody>
                    <a:bodyPr/>
                    <a:lstStyle/>
                    <a:p>
                      <a:pPr algn="ctr">
                        <a:lnSpc>
                          <a:spcPct val="107000"/>
                        </a:lnSpc>
                        <a:spcAft>
                          <a:spcPts val="800"/>
                        </a:spcAft>
                      </a:pPr>
                      <a:r>
                        <a:rPr lang="hu-HU" sz="1100" dirty="0">
                          <a:effectLst/>
                        </a:rPr>
                        <a:t>lekötött betét</a:t>
                      </a:r>
                      <a:endParaRPr lang="hu-HU" sz="1100" dirty="0">
                        <a:effectLst/>
                        <a:latin typeface="Calibri" panose="020F0502020204030204" pitchFamily="34" charset="0"/>
                        <a:ea typeface="+mn-ea"/>
                        <a:cs typeface="Times New Roman" panose="02020603050405020304" pitchFamily="18" charset="0"/>
                      </a:endParaRPr>
                    </a:p>
                  </a:txBody>
                  <a:tcPr marL="44450" marR="44450" marT="0" marB="0" anchor="ctr"/>
                </a:tc>
                <a:tc>
                  <a:txBody>
                    <a:bodyPr/>
                    <a:lstStyle/>
                    <a:p>
                      <a:pPr marL="0" algn="ctr" defTabSz="457200" rtl="0" eaLnBrk="1" latinLnBrk="0" hangingPunct="1">
                        <a:lnSpc>
                          <a:spcPct val="107000"/>
                        </a:lnSpc>
                        <a:spcAft>
                          <a:spcPts val="800"/>
                        </a:spcAft>
                      </a:pPr>
                      <a:r>
                        <a:rPr lang="hu-HU" sz="1200" kern="1200" dirty="0">
                          <a:solidFill>
                            <a:schemeClr val="dk1"/>
                          </a:solidFill>
                          <a:effectLst/>
                          <a:latin typeface="+mn-lt"/>
                          <a:ea typeface="+mn-ea"/>
                          <a:cs typeface="+mn-cs"/>
                        </a:rPr>
                        <a:t>9</a:t>
                      </a:r>
                    </a:p>
                  </a:txBody>
                  <a:tcPr marL="44450" marR="44450" marT="0" marB="0" anchor="ctr">
                    <a:noFill/>
                  </a:tcPr>
                </a:tc>
                <a:tc>
                  <a:txBody>
                    <a:bodyPr/>
                    <a:lstStyle/>
                    <a:p>
                      <a:pPr marL="0" algn="ctr" defTabSz="457200" rtl="0" eaLnBrk="1" latinLnBrk="0" hangingPunct="1">
                        <a:lnSpc>
                          <a:spcPct val="107000"/>
                        </a:lnSpc>
                        <a:spcAft>
                          <a:spcPts val="800"/>
                        </a:spcAft>
                      </a:pPr>
                      <a:r>
                        <a:rPr lang="hu-HU" sz="1200" kern="1200" dirty="0">
                          <a:solidFill>
                            <a:schemeClr val="dk1"/>
                          </a:solidFill>
                          <a:effectLst/>
                          <a:latin typeface="+mn-lt"/>
                          <a:ea typeface="+mn-ea"/>
                          <a:cs typeface="+mn-cs"/>
                        </a:rPr>
                        <a:t>8</a:t>
                      </a:r>
                    </a:p>
                  </a:txBody>
                  <a:tcPr marL="44450" marR="44450" marT="0" marB="0" anchor="ctr">
                    <a:noFill/>
                  </a:tcPr>
                </a:tc>
                <a:tc>
                  <a:txBody>
                    <a:bodyPr/>
                    <a:lstStyle/>
                    <a:p>
                      <a:pPr marL="0" algn="ctr" defTabSz="457200" rtl="0" eaLnBrk="1" latinLnBrk="0" hangingPunct="1">
                        <a:lnSpc>
                          <a:spcPct val="107000"/>
                        </a:lnSpc>
                        <a:spcAft>
                          <a:spcPts val="800"/>
                        </a:spcAft>
                      </a:pPr>
                      <a:r>
                        <a:rPr lang="hu-HU" sz="1200" kern="1200" dirty="0">
                          <a:solidFill>
                            <a:schemeClr val="dk1"/>
                          </a:solidFill>
                          <a:effectLst/>
                          <a:latin typeface="+mn-lt"/>
                          <a:ea typeface="+mn-ea"/>
                          <a:cs typeface="+mn-cs"/>
                        </a:rPr>
                        <a:t>6</a:t>
                      </a:r>
                    </a:p>
                  </a:txBody>
                  <a:tcPr marL="44450" marR="44450" marT="0" marB="0" anchor="ctr">
                    <a:noFill/>
                  </a:tcPr>
                </a:tc>
                <a:tc>
                  <a:txBody>
                    <a:bodyPr/>
                    <a:lstStyle/>
                    <a:p>
                      <a:pPr marL="0" algn="ctr" defTabSz="457200" rtl="0" eaLnBrk="1" latinLnBrk="0" hangingPunct="1">
                        <a:lnSpc>
                          <a:spcPct val="107000"/>
                        </a:lnSpc>
                        <a:spcAft>
                          <a:spcPts val="800"/>
                        </a:spcAft>
                      </a:pPr>
                      <a:r>
                        <a:rPr lang="hu-HU" sz="1200" kern="1200" dirty="0">
                          <a:solidFill>
                            <a:schemeClr val="dk1"/>
                          </a:solidFill>
                          <a:effectLst/>
                          <a:latin typeface="+mn-lt"/>
                          <a:ea typeface="+mn-ea"/>
                          <a:cs typeface="+mn-cs"/>
                        </a:rPr>
                        <a:t>10</a:t>
                      </a:r>
                    </a:p>
                  </a:txBody>
                  <a:tcPr marL="44450" marR="44450" marT="0" marB="0" anchor="ctr">
                    <a:noFill/>
                  </a:tcPr>
                </a:tc>
                <a:tc>
                  <a:txBody>
                    <a:bodyPr/>
                    <a:lstStyle/>
                    <a:p>
                      <a:pPr marL="0" algn="ctr" defTabSz="457200" rtl="0" eaLnBrk="1" latinLnBrk="0" hangingPunct="1">
                        <a:lnSpc>
                          <a:spcPct val="107000"/>
                        </a:lnSpc>
                        <a:spcAft>
                          <a:spcPts val="800"/>
                        </a:spcAft>
                      </a:pPr>
                      <a:r>
                        <a:rPr lang="hu-HU" sz="1200" kern="1200" dirty="0">
                          <a:solidFill>
                            <a:schemeClr val="dk1"/>
                          </a:solidFill>
                          <a:effectLst/>
                          <a:latin typeface="+mn-lt"/>
                          <a:ea typeface="+mn-ea"/>
                          <a:cs typeface="+mn-cs"/>
                        </a:rPr>
                        <a:t>50</a:t>
                      </a:r>
                    </a:p>
                  </a:txBody>
                  <a:tcPr marL="44450" marR="44450" marT="0" marB="0" anchor="ctr"/>
                </a:tc>
                <a:extLst>
                  <a:ext uri="{0D108BD9-81ED-4DB2-BD59-A6C34878D82A}">
                    <a16:rowId xmlns:a16="http://schemas.microsoft.com/office/drawing/2014/main" val="2382789169"/>
                  </a:ext>
                </a:extLst>
              </a:tr>
              <a:tr h="536653">
                <a:tc>
                  <a:txBody>
                    <a:bodyPr/>
                    <a:lstStyle/>
                    <a:p>
                      <a:pPr marL="0" algn="ctr" defTabSz="457200" rtl="0" eaLnBrk="1" latinLnBrk="0" hangingPunct="1">
                        <a:lnSpc>
                          <a:spcPct val="107000"/>
                        </a:lnSpc>
                        <a:spcAft>
                          <a:spcPts val="800"/>
                        </a:spcAft>
                      </a:pPr>
                      <a:r>
                        <a:rPr lang="hu-HU" sz="1100" b="1" kern="1200" dirty="0">
                          <a:solidFill>
                            <a:schemeClr val="lt1"/>
                          </a:solidFill>
                          <a:effectLst/>
                          <a:latin typeface="+mn-lt"/>
                          <a:ea typeface="+mn-ea"/>
                          <a:cs typeface="+mn-cs"/>
                        </a:rPr>
                        <a:t>összesen</a:t>
                      </a:r>
                    </a:p>
                  </a:txBody>
                  <a:tcPr marL="44450" marR="44450" marT="0" marB="0" anchor="ctr"/>
                </a:tc>
                <a:tc>
                  <a:txBody>
                    <a:bodyPr/>
                    <a:lstStyle/>
                    <a:p>
                      <a:pPr marL="0" algn="ctr" defTabSz="457200" rtl="0" eaLnBrk="1" latinLnBrk="0" hangingPunct="1">
                        <a:lnSpc>
                          <a:spcPct val="107000"/>
                        </a:lnSpc>
                        <a:spcAft>
                          <a:spcPts val="800"/>
                        </a:spcAft>
                      </a:pPr>
                      <a:r>
                        <a:rPr lang="hu-HU" sz="1200" kern="1200" dirty="0">
                          <a:solidFill>
                            <a:schemeClr val="dk1"/>
                          </a:solidFill>
                          <a:effectLst/>
                          <a:latin typeface="+mn-lt"/>
                          <a:ea typeface="+mn-ea"/>
                          <a:cs typeface="+mn-cs"/>
                        </a:rPr>
                        <a:t>40</a:t>
                      </a:r>
                    </a:p>
                  </a:txBody>
                  <a:tcPr marL="44450" marR="44450" marT="0" marB="0" anchor="ctr">
                    <a:solidFill>
                      <a:srgbClr val="E1CDCC"/>
                    </a:solidFill>
                  </a:tcPr>
                </a:tc>
                <a:tc>
                  <a:txBody>
                    <a:bodyPr/>
                    <a:lstStyle/>
                    <a:p>
                      <a:pPr marL="0" algn="ctr" defTabSz="457200" rtl="0" eaLnBrk="1" latinLnBrk="0" hangingPunct="1">
                        <a:lnSpc>
                          <a:spcPct val="107000"/>
                        </a:lnSpc>
                        <a:spcAft>
                          <a:spcPts val="800"/>
                        </a:spcAft>
                      </a:pPr>
                      <a:r>
                        <a:rPr lang="hu-HU" sz="1200" kern="1200" dirty="0">
                          <a:solidFill>
                            <a:schemeClr val="dk1"/>
                          </a:solidFill>
                          <a:effectLst/>
                          <a:latin typeface="+mn-lt"/>
                          <a:ea typeface="+mn-ea"/>
                          <a:cs typeface="+mn-cs"/>
                        </a:rPr>
                        <a:t>50</a:t>
                      </a:r>
                    </a:p>
                  </a:txBody>
                  <a:tcPr marL="44450" marR="44450" marT="0" marB="0" anchor="ctr">
                    <a:solidFill>
                      <a:srgbClr val="E1CDCC"/>
                    </a:solidFill>
                  </a:tcPr>
                </a:tc>
                <a:tc>
                  <a:txBody>
                    <a:bodyPr/>
                    <a:lstStyle/>
                    <a:p>
                      <a:pPr marL="0" algn="ctr" defTabSz="457200" rtl="0" eaLnBrk="1" latinLnBrk="0" hangingPunct="1">
                        <a:lnSpc>
                          <a:spcPct val="107000"/>
                        </a:lnSpc>
                        <a:spcAft>
                          <a:spcPts val="800"/>
                        </a:spcAft>
                      </a:pPr>
                      <a:r>
                        <a:rPr lang="hu-HU" sz="1200" kern="1200" dirty="0">
                          <a:solidFill>
                            <a:schemeClr val="dk1"/>
                          </a:solidFill>
                          <a:effectLst/>
                          <a:latin typeface="+mn-lt"/>
                          <a:ea typeface="+mn-ea"/>
                          <a:cs typeface="+mn-cs"/>
                        </a:rPr>
                        <a:t>20</a:t>
                      </a:r>
                    </a:p>
                  </a:txBody>
                  <a:tcPr marL="44450" marR="44450" marT="0" marB="0" anchor="ctr">
                    <a:solidFill>
                      <a:srgbClr val="E1CDCC"/>
                    </a:solidFill>
                  </a:tcPr>
                </a:tc>
                <a:tc>
                  <a:txBody>
                    <a:bodyPr/>
                    <a:lstStyle/>
                    <a:p>
                      <a:pPr marL="0" algn="ctr" defTabSz="457200" rtl="0" eaLnBrk="1" latinLnBrk="0" hangingPunct="1">
                        <a:lnSpc>
                          <a:spcPct val="107000"/>
                        </a:lnSpc>
                        <a:spcAft>
                          <a:spcPts val="800"/>
                        </a:spcAft>
                      </a:pPr>
                      <a:r>
                        <a:rPr lang="hu-HU" sz="1200" kern="1200" dirty="0">
                          <a:solidFill>
                            <a:schemeClr val="dk1"/>
                          </a:solidFill>
                          <a:effectLst/>
                          <a:latin typeface="+mn-lt"/>
                          <a:ea typeface="+mn-ea"/>
                          <a:cs typeface="+mn-cs"/>
                        </a:rPr>
                        <a:t>30</a:t>
                      </a:r>
                    </a:p>
                  </a:txBody>
                  <a:tcPr marL="44450" marR="44450" marT="0" marB="0" anchor="ctr">
                    <a:solidFill>
                      <a:srgbClr val="E1CDCC"/>
                    </a:solidFill>
                  </a:tcPr>
                </a:tc>
                <a:tc>
                  <a:txBody>
                    <a:bodyPr/>
                    <a:lstStyle/>
                    <a:p>
                      <a:pPr marL="0" algn="ctr" defTabSz="457200" rtl="0" eaLnBrk="1" latinLnBrk="0" hangingPunct="1">
                        <a:lnSpc>
                          <a:spcPct val="107000"/>
                        </a:lnSpc>
                        <a:spcAft>
                          <a:spcPts val="800"/>
                        </a:spcAft>
                      </a:pPr>
                      <a:endParaRPr lang="hu-HU" sz="1200" kern="1200" dirty="0">
                        <a:solidFill>
                          <a:schemeClr val="dk1"/>
                        </a:solidFill>
                        <a:effectLst/>
                        <a:latin typeface="+mn-lt"/>
                        <a:ea typeface="+mn-ea"/>
                        <a:cs typeface="+mn-cs"/>
                      </a:endParaRPr>
                    </a:p>
                  </a:txBody>
                  <a:tcPr marL="44450" marR="44450" marT="0" marB="0" anchor="ctr">
                    <a:solidFill>
                      <a:srgbClr val="E1CDCC"/>
                    </a:solidFill>
                  </a:tcPr>
                </a:tc>
                <a:extLst>
                  <a:ext uri="{0D108BD9-81ED-4DB2-BD59-A6C34878D82A}">
                    <a16:rowId xmlns:a16="http://schemas.microsoft.com/office/drawing/2014/main" val="2131943867"/>
                  </a:ext>
                </a:extLst>
              </a:tr>
            </a:tbl>
          </a:graphicData>
        </a:graphic>
      </p:graphicFrame>
    </p:spTree>
    <p:extLst>
      <p:ext uri="{BB962C8B-B14F-4D97-AF65-F5344CB8AC3E}">
        <p14:creationId xmlns:p14="http://schemas.microsoft.com/office/powerpoint/2010/main" val="213416777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id="{D1A9FD44-2580-46D7-BCF6-ED31803F7415}"/>
              </a:ext>
            </a:extLst>
          </p:cNvPr>
          <p:cNvSpPr>
            <a:spLocks noGrp="1"/>
          </p:cNvSpPr>
          <p:nvPr>
            <p:ph type="title"/>
          </p:nvPr>
        </p:nvSpPr>
        <p:spPr>
          <a:xfrm>
            <a:off x="2592925" y="624110"/>
            <a:ext cx="8911687" cy="703437"/>
          </a:xfrm>
        </p:spPr>
        <p:txBody>
          <a:bodyPr>
            <a:normAutofit fontScale="90000"/>
          </a:bodyPr>
          <a:lstStyle/>
          <a:p>
            <a:br>
              <a:rPr lang="hu-HU" b="1" dirty="0"/>
            </a:br>
            <a:endParaRPr lang="hu-HU" b="1" dirty="0"/>
          </a:p>
        </p:txBody>
      </p:sp>
      <p:sp>
        <p:nvSpPr>
          <p:cNvPr id="6" name="Tartalom helye 5">
            <a:extLst>
              <a:ext uri="{FF2B5EF4-FFF2-40B4-BE49-F238E27FC236}">
                <a16:creationId xmlns:a16="http://schemas.microsoft.com/office/drawing/2014/main" id="{1C809049-3246-4998-A7B4-FDD59E1A25EA}"/>
              </a:ext>
            </a:extLst>
          </p:cNvPr>
          <p:cNvSpPr>
            <a:spLocks noGrp="1"/>
          </p:cNvSpPr>
          <p:nvPr>
            <p:ph idx="1"/>
          </p:nvPr>
        </p:nvSpPr>
        <p:spPr>
          <a:xfrm>
            <a:off x="2311060" y="624110"/>
            <a:ext cx="9043083" cy="5313276"/>
          </a:xfrm>
        </p:spPr>
        <p:txBody>
          <a:bodyPr anchor="t">
            <a:normAutofit/>
          </a:bodyPr>
          <a:lstStyle/>
          <a:p>
            <a:r>
              <a:rPr lang="hu-HU" dirty="0"/>
              <a:t>Tehát a feladatunk matematikai modellje:</a:t>
            </a:r>
          </a:p>
          <a:p>
            <a:endParaRPr lang="hu-HU" dirty="0"/>
          </a:p>
          <a:p>
            <a:endParaRPr lang="hu-HU" b="0" dirty="0"/>
          </a:p>
          <a:p>
            <a:pPr marL="0" indent="0">
              <a:buNone/>
            </a:pPr>
            <a:endParaRPr lang="hu-HU" dirty="0"/>
          </a:p>
        </p:txBody>
      </p:sp>
      <p:pic>
        <p:nvPicPr>
          <p:cNvPr id="7" name="Tartalom helye 4" descr="A képen férfi látható&#10;&#10;Automatikusan generált leírás">
            <a:extLst>
              <a:ext uri="{FF2B5EF4-FFF2-40B4-BE49-F238E27FC236}">
                <a16:creationId xmlns:a16="http://schemas.microsoft.com/office/drawing/2014/main" id="{2AA0B0DF-ABC4-4A5A-9A08-8FC189C6C878}"/>
              </a:ext>
            </a:extLst>
          </p:cNvPr>
          <p:cNvPicPr>
            <a:picLocks noChangeAspect="1"/>
          </p:cNvPicPr>
          <p:nvPr/>
        </p:nvPicPr>
        <p:blipFill>
          <a:blip r:embed="rId2"/>
          <a:stretch>
            <a:fillRect/>
          </a:stretch>
        </p:blipFill>
        <p:spPr>
          <a:xfrm>
            <a:off x="109935" y="1327547"/>
            <a:ext cx="1154906" cy="1154906"/>
          </a:xfrm>
          <a:prstGeom prst="rect">
            <a:avLst/>
          </a:prstGeom>
        </p:spPr>
      </p:pic>
      <p:pic>
        <p:nvPicPr>
          <p:cNvPr id="8" name="Kép 7">
            <a:extLst>
              <a:ext uri="{FF2B5EF4-FFF2-40B4-BE49-F238E27FC236}">
                <a16:creationId xmlns:a16="http://schemas.microsoft.com/office/drawing/2014/main" id="{BB840403-E6B6-496F-A238-F0B03CBF58BF}"/>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r="71850"/>
          <a:stretch/>
        </p:blipFill>
        <p:spPr>
          <a:xfrm>
            <a:off x="11302837" y="6003188"/>
            <a:ext cx="631142" cy="637018"/>
          </a:xfrm>
          <a:prstGeom prst="rect">
            <a:avLst/>
          </a:prstGeom>
        </p:spPr>
      </p:pic>
      <p:cxnSp>
        <p:nvCxnSpPr>
          <p:cNvPr id="17" name="Egyenes összekötő 16">
            <a:extLst>
              <a:ext uri="{FF2B5EF4-FFF2-40B4-BE49-F238E27FC236}">
                <a16:creationId xmlns:a16="http://schemas.microsoft.com/office/drawing/2014/main" id="{895F029C-E105-4801-8D18-A972635F9C5D}"/>
              </a:ext>
            </a:extLst>
          </p:cNvPr>
          <p:cNvCxnSpPr/>
          <p:nvPr/>
        </p:nvCxnSpPr>
        <p:spPr>
          <a:xfrm>
            <a:off x="4840941" y="4455459"/>
            <a:ext cx="599981" cy="349323"/>
          </a:xfrm>
          <a:prstGeom prst="line">
            <a:avLst/>
          </a:prstGeom>
          <a:ln>
            <a:solidFill>
              <a:schemeClr val="bg1"/>
            </a:solidFill>
          </a:ln>
        </p:spPr>
        <p:style>
          <a:lnRef idx="1">
            <a:schemeClr val="dk1"/>
          </a:lnRef>
          <a:fillRef idx="0">
            <a:schemeClr val="dk1"/>
          </a:fillRef>
          <a:effectRef idx="0">
            <a:schemeClr val="dk1"/>
          </a:effectRef>
          <a:fontRef idx="minor">
            <a:schemeClr val="tx1"/>
          </a:fontRef>
        </p:style>
      </p:cxnSp>
      <mc:AlternateContent xmlns:mc="http://schemas.openxmlformats.org/markup-compatibility/2006" xmlns:a14="http://schemas.microsoft.com/office/drawing/2010/main">
        <mc:Choice Requires="a14">
          <p:sp>
            <p:nvSpPr>
              <p:cNvPr id="4" name="Szövegdoboz 3">
                <a:extLst>
                  <a:ext uri="{FF2B5EF4-FFF2-40B4-BE49-F238E27FC236}">
                    <a16:creationId xmlns:a16="http://schemas.microsoft.com/office/drawing/2014/main" id="{8D5985B1-5289-4E4B-A34E-C800286F6DF4}"/>
                  </a:ext>
                </a:extLst>
              </p:cNvPr>
              <p:cNvSpPr txBox="1"/>
              <p:nvPr/>
            </p:nvSpPr>
            <p:spPr>
              <a:xfrm>
                <a:off x="2536937" y="1606880"/>
                <a:ext cx="5658373" cy="3893823"/>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fontAlgn="ctr">
                  <a:lnSpc>
                    <a:spcPct val="107000"/>
                  </a:lnSpc>
                  <a:spcAft>
                    <a:spcPts val="800"/>
                  </a:spcAft>
                </a:pPr>
                <a14:m>
                  <m:oMath xmlns:m="http://schemas.openxmlformats.org/officeDocument/2006/math">
                    <m:sSub>
                      <m:sSubPr>
                        <m:ctrlPr>
                          <a:rPr kumimoji="0" lang="hu-HU" sz="1800" b="0" i="1" u="none" strike="noStrike" kern="1200" cap="none" spc="0" normalizeH="0" baseline="0" noProof="0" smtClean="0">
                            <a:ln>
                              <a:noFill/>
                            </a:ln>
                            <a:solidFill>
                              <a:prstClr val="black">
                                <a:lumMod val="75000"/>
                                <a:lumOff val="25000"/>
                              </a:prstClr>
                            </a:solidFill>
                            <a:effectLst/>
                            <a:uLnTx/>
                            <a:uFillTx/>
                            <a:latin typeface="Cambria Math" panose="02040503050406030204" pitchFamily="18" charset="0"/>
                            <a:ea typeface="+mn-ea"/>
                            <a:cs typeface="+mn-cs"/>
                          </a:rPr>
                        </m:ctrlPr>
                      </m:sSubPr>
                      <m:e>
                        <m:r>
                          <a:rPr kumimoji="0" lang="hu-HU" sz="1800" b="0" i="1" u="none" strike="noStrike" kern="1200" cap="none" spc="0" normalizeH="0" baseline="0" noProof="0">
                            <a:ln>
                              <a:noFill/>
                            </a:ln>
                            <a:solidFill>
                              <a:prstClr val="black">
                                <a:lumMod val="75000"/>
                                <a:lumOff val="25000"/>
                              </a:prstClr>
                            </a:solidFill>
                            <a:effectLst/>
                            <a:uLnTx/>
                            <a:uFillTx/>
                            <a:latin typeface="Cambria Math" panose="02040503050406030204" pitchFamily="18" charset="0"/>
                            <a:ea typeface="+mn-ea"/>
                            <a:cs typeface="+mn-cs"/>
                          </a:rPr>
                          <m:t>𝑥</m:t>
                        </m:r>
                      </m:e>
                      <m:sub>
                        <m:r>
                          <a:rPr kumimoji="0" lang="hu-HU" sz="1800" b="0" i="1" u="none" strike="noStrike" kern="1200" cap="none" spc="0" normalizeH="0" baseline="0" noProof="0">
                            <a:ln>
                              <a:noFill/>
                            </a:ln>
                            <a:solidFill>
                              <a:prstClr val="black">
                                <a:lumMod val="75000"/>
                                <a:lumOff val="25000"/>
                              </a:prstClr>
                            </a:solidFill>
                            <a:effectLst/>
                            <a:uLnTx/>
                            <a:uFillTx/>
                            <a:latin typeface="Cambria Math" panose="02040503050406030204" pitchFamily="18" charset="0"/>
                            <a:ea typeface="+mn-ea"/>
                            <a:cs typeface="+mn-cs"/>
                          </a:rPr>
                          <m:t>𝑖𝑗</m:t>
                        </m:r>
                      </m:sub>
                    </m:sSub>
                    <m:r>
                      <a:rPr kumimoji="0" lang="hu-HU" sz="1800" b="0" i="1" u="none" strike="noStrike" kern="1200" cap="none" spc="0" normalizeH="0" baseline="0" noProof="0" smtClean="0">
                        <a:ln>
                          <a:noFill/>
                        </a:ln>
                        <a:solidFill>
                          <a:prstClr val="black">
                            <a:lumMod val="75000"/>
                            <a:lumOff val="25000"/>
                          </a:prstClr>
                        </a:solidFill>
                        <a:effectLst/>
                        <a:uLnTx/>
                        <a:uFillTx/>
                        <a:latin typeface="Cambria Math" panose="02040503050406030204" pitchFamily="18" charset="0"/>
                        <a:ea typeface="Cambria Math" panose="02040503050406030204" pitchFamily="18" charset="0"/>
                        <a:cs typeface="+mn-cs"/>
                      </a:rPr>
                      <m:t>≥0</m:t>
                    </m:r>
                  </m:oMath>
                </a14:m>
                <a:r>
                  <a:rPr kumimoji="0" lang="hu-HU" sz="1800" b="0" i="0" u="none" strike="noStrike" kern="1200" cap="none" spc="0" normalizeH="0" baseline="0" noProof="0" dirty="0">
                    <a:ln>
                      <a:noFill/>
                    </a:ln>
                    <a:solidFill>
                      <a:prstClr val="black">
                        <a:lumMod val="75000"/>
                        <a:lumOff val="25000"/>
                      </a:prstClr>
                    </a:solidFill>
                    <a:effectLst/>
                    <a:uLnTx/>
                    <a:uFillTx/>
                    <a:latin typeface="Century Gothic" panose="020B0502020202020204"/>
                    <a:ea typeface="+mn-ea"/>
                    <a:cs typeface="+mn-cs"/>
                  </a:rPr>
                  <a:t>, </a:t>
                </a:r>
                <a:r>
                  <a:rPr lang="hu-HU" dirty="0"/>
                  <a:t>ahol </a:t>
                </a:r>
                <a14:m>
                  <m:oMath xmlns:m="http://schemas.openxmlformats.org/officeDocument/2006/math">
                    <m:r>
                      <a:rPr lang="hu-HU" i="1">
                        <a:latin typeface="Cambria Math" panose="02040503050406030204" pitchFamily="18" charset="0"/>
                      </a:rPr>
                      <m:t>𝑖</m:t>
                    </m:r>
                    <m:r>
                      <a:rPr lang="hu-HU" i="1">
                        <a:latin typeface="Cambria Math" panose="02040503050406030204" pitchFamily="18" charset="0"/>
                        <a:ea typeface="Cambria Math" panose="02040503050406030204" pitchFamily="18" charset="0"/>
                      </a:rPr>
                      <m:t>∈</m:t>
                    </m:r>
                    <m:d>
                      <m:dPr>
                        <m:begChr m:val="{"/>
                        <m:endChr m:val="}"/>
                        <m:ctrlPr>
                          <a:rPr lang="hu-HU" i="1">
                            <a:latin typeface="Cambria Math" panose="02040503050406030204" pitchFamily="18" charset="0"/>
                            <a:ea typeface="Cambria Math" panose="02040503050406030204" pitchFamily="18" charset="0"/>
                          </a:rPr>
                        </m:ctrlPr>
                      </m:dPr>
                      <m:e>
                        <m:r>
                          <a:rPr lang="hu-HU" i="1">
                            <a:latin typeface="Cambria Math" panose="02040503050406030204" pitchFamily="18" charset="0"/>
                            <a:ea typeface="Cambria Math" panose="02040503050406030204" pitchFamily="18" charset="0"/>
                          </a:rPr>
                          <m:t>1;2</m:t>
                        </m:r>
                        <m:r>
                          <a:rPr lang="hu-HU" b="0" i="1" smtClean="0">
                            <a:latin typeface="Cambria Math" panose="02040503050406030204" pitchFamily="18" charset="0"/>
                            <a:ea typeface="Cambria Math" panose="02040503050406030204" pitchFamily="18" charset="0"/>
                          </a:rPr>
                          <m:t>;3</m:t>
                        </m:r>
                      </m:e>
                    </m:d>
                  </m:oMath>
                </a14:m>
                <a:r>
                  <a:rPr lang="hu-HU" dirty="0"/>
                  <a:t>	 és j</a:t>
                </a:r>
                <a14:m>
                  <m:oMath xmlns:m="http://schemas.openxmlformats.org/officeDocument/2006/math">
                    <m:r>
                      <a:rPr lang="hu-HU" i="1">
                        <a:latin typeface="Cambria Math" panose="02040503050406030204" pitchFamily="18" charset="0"/>
                        <a:ea typeface="Cambria Math" panose="02040503050406030204" pitchFamily="18" charset="0"/>
                      </a:rPr>
                      <m:t>∈</m:t>
                    </m:r>
                    <m:d>
                      <m:dPr>
                        <m:begChr m:val="{"/>
                        <m:endChr m:val="}"/>
                        <m:ctrlPr>
                          <a:rPr lang="hu-HU" i="1">
                            <a:latin typeface="Cambria Math" panose="02040503050406030204" pitchFamily="18" charset="0"/>
                            <a:ea typeface="Cambria Math" panose="02040503050406030204" pitchFamily="18" charset="0"/>
                          </a:rPr>
                        </m:ctrlPr>
                      </m:dPr>
                      <m:e>
                        <m:r>
                          <a:rPr lang="hu-HU" i="1">
                            <a:latin typeface="Cambria Math" panose="02040503050406030204" pitchFamily="18" charset="0"/>
                            <a:ea typeface="Cambria Math" panose="02040503050406030204" pitchFamily="18" charset="0"/>
                          </a:rPr>
                          <m:t>1;2;3</m:t>
                        </m:r>
                        <m:r>
                          <a:rPr lang="hu-HU" b="0" i="1" smtClean="0">
                            <a:latin typeface="Cambria Math" panose="02040503050406030204" pitchFamily="18" charset="0"/>
                            <a:ea typeface="Cambria Math" panose="02040503050406030204" pitchFamily="18" charset="0"/>
                          </a:rPr>
                          <m:t>;4</m:t>
                        </m:r>
                      </m:e>
                    </m:d>
                  </m:oMath>
                </a14:m>
                <a:endParaRPr kumimoji="0" lang="hu-HU" sz="1800" b="0" i="1" u="none" strike="noStrike" kern="1200" cap="none" spc="0" normalizeH="0" baseline="0" noProof="0" dirty="0">
                  <a:ln>
                    <a:noFill/>
                  </a:ln>
                  <a:solidFill>
                    <a:prstClr val="black">
                      <a:lumMod val="75000"/>
                      <a:lumOff val="25000"/>
                    </a:prstClr>
                  </a:solidFill>
                  <a:effectLst/>
                  <a:uLnTx/>
                  <a:uFillTx/>
                  <a:latin typeface="Cambria Math" panose="02040503050406030204" pitchFamily="18" charset="0"/>
                  <a:ea typeface="+mn-ea"/>
                  <a:cs typeface="+mn-cs"/>
                </a:endParaRPr>
              </a:p>
              <a:p>
                <a:pPr fontAlgn="ctr">
                  <a:lnSpc>
                    <a:spcPct val="107000"/>
                  </a:lnSpc>
                  <a:spcAft>
                    <a:spcPts val="800"/>
                  </a:spcAft>
                </a:pPr>
                <a14:m>
                  <m:oMathPara xmlns:m="http://schemas.openxmlformats.org/officeDocument/2006/math">
                    <m:oMathParaPr>
                      <m:jc m:val="left"/>
                    </m:oMathParaPr>
                    <m:oMath xmlns:m="http://schemas.openxmlformats.org/officeDocument/2006/math">
                      <m:sSub>
                        <m:sSubPr>
                          <m:ctrlPr>
                            <a:rPr kumimoji="0" lang="hu-HU" sz="1800" b="0" i="1" u="none" strike="noStrike" kern="1200" cap="none" spc="0" normalizeH="0" baseline="0" noProof="0" smtClean="0">
                              <a:ln>
                                <a:noFill/>
                              </a:ln>
                              <a:solidFill>
                                <a:prstClr val="black">
                                  <a:lumMod val="75000"/>
                                  <a:lumOff val="25000"/>
                                </a:prstClr>
                              </a:solidFill>
                              <a:effectLst/>
                              <a:uLnTx/>
                              <a:uFillTx/>
                              <a:latin typeface="Cambria Math" panose="02040503050406030204" pitchFamily="18" charset="0"/>
                              <a:ea typeface="+mn-ea"/>
                              <a:cs typeface="+mn-cs"/>
                            </a:rPr>
                          </m:ctrlPr>
                        </m:sSubPr>
                        <m:e>
                          <m:r>
                            <a:rPr kumimoji="0" lang="hu-HU" sz="1800" b="0" i="1" u="none" strike="noStrike" kern="1200" cap="none" spc="0" normalizeH="0" baseline="0" noProof="0" smtClean="0">
                              <a:ln>
                                <a:noFill/>
                              </a:ln>
                              <a:solidFill>
                                <a:prstClr val="black">
                                  <a:lumMod val="75000"/>
                                  <a:lumOff val="25000"/>
                                </a:prstClr>
                              </a:solidFill>
                              <a:effectLst/>
                              <a:uLnTx/>
                              <a:uFillTx/>
                              <a:latin typeface="Cambria Math" panose="02040503050406030204" pitchFamily="18" charset="0"/>
                              <a:ea typeface="+mn-ea"/>
                              <a:cs typeface="+mn-cs"/>
                            </a:rPr>
                            <m:t>𝑥</m:t>
                          </m:r>
                        </m:e>
                        <m:sub>
                          <m:r>
                            <a:rPr kumimoji="0" lang="hu-HU" sz="1800" b="0" i="1" u="none" strike="noStrike" kern="1200" cap="none" spc="0" normalizeH="0" baseline="0" noProof="0" smtClean="0">
                              <a:ln>
                                <a:noFill/>
                              </a:ln>
                              <a:solidFill>
                                <a:prstClr val="black">
                                  <a:lumMod val="75000"/>
                                  <a:lumOff val="25000"/>
                                </a:prstClr>
                              </a:solidFill>
                              <a:effectLst/>
                              <a:uLnTx/>
                              <a:uFillTx/>
                              <a:latin typeface="Cambria Math" panose="02040503050406030204" pitchFamily="18" charset="0"/>
                              <a:ea typeface="+mn-ea"/>
                              <a:cs typeface="+mn-cs"/>
                            </a:rPr>
                            <m:t>11</m:t>
                          </m:r>
                        </m:sub>
                      </m:sSub>
                      <m:r>
                        <a:rPr kumimoji="0" lang="hu-HU" sz="1800" b="0" i="1" u="none" strike="noStrike" kern="1200" cap="none" spc="0" normalizeH="0" baseline="0" noProof="0" smtClean="0">
                          <a:ln>
                            <a:noFill/>
                          </a:ln>
                          <a:solidFill>
                            <a:prstClr val="black">
                              <a:lumMod val="75000"/>
                              <a:lumOff val="25000"/>
                            </a:prstClr>
                          </a:solidFill>
                          <a:effectLst/>
                          <a:uLnTx/>
                          <a:uFillTx/>
                          <a:latin typeface="Cambria Math" panose="02040503050406030204" pitchFamily="18" charset="0"/>
                          <a:ea typeface="+mn-ea"/>
                          <a:cs typeface="+mn-cs"/>
                        </a:rPr>
                        <m:t>+</m:t>
                      </m:r>
                      <m:sSub>
                        <m:sSubPr>
                          <m:ctrlPr>
                            <a:rPr lang="hu-HU" i="1">
                              <a:solidFill>
                                <a:prstClr val="black">
                                  <a:lumMod val="75000"/>
                                  <a:lumOff val="25000"/>
                                </a:prstClr>
                              </a:solidFill>
                              <a:latin typeface="Cambria Math" panose="02040503050406030204" pitchFamily="18" charset="0"/>
                            </a:rPr>
                          </m:ctrlPr>
                        </m:sSubPr>
                        <m:e>
                          <m:r>
                            <a:rPr lang="hu-HU" i="1">
                              <a:solidFill>
                                <a:prstClr val="black">
                                  <a:lumMod val="75000"/>
                                  <a:lumOff val="25000"/>
                                </a:prstClr>
                              </a:solidFill>
                              <a:latin typeface="Cambria Math" panose="02040503050406030204" pitchFamily="18" charset="0"/>
                            </a:rPr>
                            <m:t>𝑥</m:t>
                          </m:r>
                        </m:e>
                        <m:sub>
                          <m:r>
                            <a:rPr lang="hu-HU" i="1">
                              <a:solidFill>
                                <a:prstClr val="black">
                                  <a:lumMod val="75000"/>
                                  <a:lumOff val="25000"/>
                                </a:prstClr>
                              </a:solidFill>
                              <a:latin typeface="Cambria Math" panose="02040503050406030204" pitchFamily="18" charset="0"/>
                            </a:rPr>
                            <m:t>1</m:t>
                          </m:r>
                          <m:r>
                            <a:rPr lang="hu-HU" b="0" i="1" smtClean="0">
                              <a:solidFill>
                                <a:prstClr val="black">
                                  <a:lumMod val="75000"/>
                                  <a:lumOff val="25000"/>
                                </a:prstClr>
                              </a:solidFill>
                              <a:latin typeface="Cambria Math" panose="02040503050406030204" pitchFamily="18" charset="0"/>
                            </a:rPr>
                            <m:t>2</m:t>
                          </m:r>
                        </m:sub>
                      </m:sSub>
                      <m:r>
                        <a:rPr lang="hu-HU" b="0" i="1" smtClean="0">
                          <a:solidFill>
                            <a:prstClr val="black">
                              <a:lumMod val="75000"/>
                              <a:lumOff val="25000"/>
                            </a:prstClr>
                          </a:solidFill>
                          <a:latin typeface="Cambria Math" panose="02040503050406030204" pitchFamily="18" charset="0"/>
                        </a:rPr>
                        <m:t>+</m:t>
                      </m:r>
                      <m:sSub>
                        <m:sSubPr>
                          <m:ctrlPr>
                            <a:rPr lang="hu-HU" i="1">
                              <a:solidFill>
                                <a:prstClr val="black">
                                  <a:lumMod val="75000"/>
                                  <a:lumOff val="25000"/>
                                </a:prstClr>
                              </a:solidFill>
                              <a:latin typeface="Cambria Math" panose="02040503050406030204" pitchFamily="18" charset="0"/>
                            </a:rPr>
                          </m:ctrlPr>
                        </m:sSubPr>
                        <m:e>
                          <m:r>
                            <a:rPr lang="hu-HU" i="1">
                              <a:solidFill>
                                <a:prstClr val="black">
                                  <a:lumMod val="75000"/>
                                  <a:lumOff val="25000"/>
                                </a:prstClr>
                              </a:solidFill>
                              <a:latin typeface="Cambria Math" panose="02040503050406030204" pitchFamily="18" charset="0"/>
                            </a:rPr>
                            <m:t>𝑥</m:t>
                          </m:r>
                        </m:e>
                        <m:sub>
                          <m:r>
                            <a:rPr lang="hu-HU" i="1">
                              <a:solidFill>
                                <a:prstClr val="black">
                                  <a:lumMod val="75000"/>
                                  <a:lumOff val="25000"/>
                                </a:prstClr>
                              </a:solidFill>
                              <a:latin typeface="Cambria Math" panose="02040503050406030204" pitchFamily="18" charset="0"/>
                            </a:rPr>
                            <m:t>1</m:t>
                          </m:r>
                          <m:r>
                            <a:rPr lang="hu-HU" b="0" i="1" smtClean="0">
                              <a:solidFill>
                                <a:prstClr val="black">
                                  <a:lumMod val="75000"/>
                                  <a:lumOff val="25000"/>
                                </a:prstClr>
                              </a:solidFill>
                              <a:latin typeface="Cambria Math" panose="02040503050406030204" pitchFamily="18" charset="0"/>
                            </a:rPr>
                            <m:t>3</m:t>
                          </m:r>
                        </m:sub>
                      </m:sSub>
                      <m:r>
                        <a:rPr lang="hu-HU" b="0" i="0" smtClean="0">
                          <a:solidFill>
                            <a:prstClr val="black">
                              <a:lumMod val="75000"/>
                              <a:lumOff val="25000"/>
                            </a:prstClr>
                          </a:solidFill>
                          <a:latin typeface="Cambria Math" panose="02040503050406030204" pitchFamily="18" charset="0"/>
                        </a:rPr>
                        <m:t>+</m:t>
                      </m:r>
                      <m:sSub>
                        <m:sSubPr>
                          <m:ctrlPr>
                            <a:rPr lang="hu-HU" i="1">
                              <a:solidFill>
                                <a:prstClr val="black">
                                  <a:lumMod val="75000"/>
                                  <a:lumOff val="25000"/>
                                </a:prstClr>
                              </a:solidFill>
                              <a:latin typeface="Cambria Math" panose="02040503050406030204" pitchFamily="18" charset="0"/>
                            </a:rPr>
                          </m:ctrlPr>
                        </m:sSubPr>
                        <m:e>
                          <m:r>
                            <a:rPr lang="hu-HU" i="1">
                              <a:solidFill>
                                <a:prstClr val="black">
                                  <a:lumMod val="75000"/>
                                  <a:lumOff val="25000"/>
                                </a:prstClr>
                              </a:solidFill>
                              <a:latin typeface="Cambria Math" panose="02040503050406030204" pitchFamily="18" charset="0"/>
                            </a:rPr>
                            <m:t>𝑥</m:t>
                          </m:r>
                        </m:e>
                        <m:sub>
                          <m:r>
                            <a:rPr lang="hu-HU" i="1">
                              <a:solidFill>
                                <a:prstClr val="black">
                                  <a:lumMod val="75000"/>
                                  <a:lumOff val="25000"/>
                                </a:prstClr>
                              </a:solidFill>
                              <a:latin typeface="Cambria Math" panose="02040503050406030204" pitchFamily="18" charset="0"/>
                            </a:rPr>
                            <m:t>1</m:t>
                          </m:r>
                          <m:r>
                            <a:rPr lang="hu-HU" b="0" i="1" smtClean="0">
                              <a:solidFill>
                                <a:prstClr val="black">
                                  <a:lumMod val="75000"/>
                                  <a:lumOff val="25000"/>
                                </a:prstClr>
                              </a:solidFill>
                              <a:latin typeface="Cambria Math" panose="02040503050406030204" pitchFamily="18" charset="0"/>
                            </a:rPr>
                            <m:t>4</m:t>
                          </m:r>
                        </m:sub>
                      </m:sSub>
                      <m:r>
                        <a:rPr lang="hu-HU" b="0" i="0" smtClean="0">
                          <a:solidFill>
                            <a:prstClr val="black">
                              <a:lumMod val="75000"/>
                              <a:lumOff val="25000"/>
                            </a:prstClr>
                          </a:solidFill>
                          <a:latin typeface="Cambria Math" panose="02040503050406030204" pitchFamily="18" charset="0"/>
                        </a:rPr>
                        <m:t>=45</m:t>
                      </m:r>
                    </m:oMath>
                  </m:oMathPara>
                </a14:m>
                <a:endParaRPr lang="hu-HU" sz="1200" b="0" i="0" u="none" strike="noStrike" dirty="0">
                  <a:effectLst/>
                  <a:latin typeface="Arial" panose="020B0604020202020204" pitchFamily="34" charset="0"/>
                </a:endParaRPr>
              </a:p>
              <a:p>
                <a:pPr fontAlgn="ctr">
                  <a:lnSpc>
                    <a:spcPct val="107000"/>
                  </a:lnSpc>
                  <a:spcAft>
                    <a:spcPts val="800"/>
                  </a:spcAft>
                </a:pPr>
                <a14:m>
                  <m:oMathPara xmlns:m="http://schemas.openxmlformats.org/officeDocument/2006/math">
                    <m:oMathParaPr>
                      <m:jc m:val="left"/>
                    </m:oMathParaPr>
                    <m:oMath xmlns:m="http://schemas.openxmlformats.org/officeDocument/2006/math">
                      <m:sSub>
                        <m:sSubPr>
                          <m:ctrlPr>
                            <a:rPr kumimoji="0" lang="hu-HU" sz="1800" b="0" i="1" u="none" strike="noStrike" kern="1200" cap="none" spc="0" normalizeH="0" baseline="0" noProof="0" smtClean="0">
                              <a:ln>
                                <a:noFill/>
                              </a:ln>
                              <a:solidFill>
                                <a:prstClr val="black">
                                  <a:lumMod val="75000"/>
                                  <a:lumOff val="25000"/>
                                </a:prstClr>
                              </a:solidFill>
                              <a:effectLst/>
                              <a:uLnTx/>
                              <a:uFillTx/>
                              <a:latin typeface="Cambria Math" panose="02040503050406030204" pitchFamily="18" charset="0"/>
                              <a:ea typeface="+mn-ea"/>
                              <a:cs typeface="+mn-cs"/>
                            </a:rPr>
                          </m:ctrlPr>
                        </m:sSubPr>
                        <m:e>
                          <m:r>
                            <a:rPr kumimoji="0" lang="hu-HU" sz="1800" b="0" i="1" u="none" strike="noStrike" kern="1200" cap="none" spc="0" normalizeH="0" baseline="0" noProof="0" smtClean="0">
                              <a:ln>
                                <a:noFill/>
                              </a:ln>
                              <a:solidFill>
                                <a:prstClr val="black">
                                  <a:lumMod val="75000"/>
                                  <a:lumOff val="25000"/>
                                </a:prstClr>
                              </a:solidFill>
                              <a:effectLst/>
                              <a:uLnTx/>
                              <a:uFillTx/>
                              <a:latin typeface="Cambria Math" panose="02040503050406030204" pitchFamily="18" charset="0"/>
                              <a:ea typeface="+mn-ea"/>
                              <a:cs typeface="+mn-cs"/>
                            </a:rPr>
                            <m:t>𝑥</m:t>
                          </m:r>
                        </m:e>
                        <m:sub>
                          <m:r>
                            <a:rPr kumimoji="0" lang="hu-HU" sz="1800" b="0" i="1" u="none" strike="noStrike" kern="1200" cap="none" spc="0" normalizeH="0" baseline="0" noProof="0" smtClean="0">
                              <a:ln>
                                <a:noFill/>
                              </a:ln>
                              <a:solidFill>
                                <a:prstClr val="black">
                                  <a:lumMod val="75000"/>
                                  <a:lumOff val="25000"/>
                                </a:prstClr>
                              </a:solidFill>
                              <a:effectLst/>
                              <a:uLnTx/>
                              <a:uFillTx/>
                              <a:latin typeface="Cambria Math" panose="02040503050406030204" pitchFamily="18" charset="0"/>
                              <a:ea typeface="+mn-ea"/>
                              <a:cs typeface="+mn-cs"/>
                            </a:rPr>
                            <m:t>21</m:t>
                          </m:r>
                        </m:sub>
                      </m:sSub>
                      <m:r>
                        <a:rPr kumimoji="0" lang="hu-HU" sz="1800" b="0" i="1" u="none" strike="noStrike" kern="1200" cap="none" spc="0" normalizeH="0" baseline="0" noProof="0" smtClean="0">
                          <a:ln>
                            <a:noFill/>
                          </a:ln>
                          <a:solidFill>
                            <a:prstClr val="black">
                              <a:lumMod val="75000"/>
                              <a:lumOff val="25000"/>
                            </a:prstClr>
                          </a:solidFill>
                          <a:effectLst/>
                          <a:uLnTx/>
                          <a:uFillTx/>
                          <a:latin typeface="Cambria Math" panose="02040503050406030204" pitchFamily="18" charset="0"/>
                          <a:ea typeface="+mn-ea"/>
                          <a:cs typeface="+mn-cs"/>
                        </a:rPr>
                        <m:t>+</m:t>
                      </m:r>
                      <m:sSub>
                        <m:sSubPr>
                          <m:ctrlPr>
                            <a:rPr kumimoji="0" lang="hu-HU" sz="1800" b="0" i="1" u="none" strike="noStrike" kern="1200" cap="none" spc="0" normalizeH="0" baseline="0" noProof="0">
                              <a:ln>
                                <a:noFill/>
                              </a:ln>
                              <a:solidFill>
                                <a:prstClr val="black">
                                  <a:lumMod val="75000"/>
                                  <a:lumOff val="25000"/>
                                </a:prstClr>
                              </a:solidFill>
                              <a:effectLst/>
                              <a:uLnTx/>
                              <a:uFillTx/>
                              <a:latin typeface="Cambria Math" panose="02040503050406030204" pitchFamily="18" charset="0"/>
                              <a:ea typeface="+mn-ea"/>
                              <a:cs typeface="+mn-cs"/>
                            </a:rPr>
                          </m:ctrlPr>
                        </m:sSubPr>
                        <m:e>
                          <m:r>
                            <a:rPr kumimoji="0" lang="hu-HU" sz="1800" b="0" i="1" u="none" strike="noStrike" kern="1200" cap="none" spc="0" normalizeH="0" baseline="0" noProof="0">
                              <a:ln>
                                <a:noFill/>
                              </a:ln>
                              <a:solidFill>
                                <a:prstClr val="black">
                                  <a:lumMod val="75000"/>
                                  <a:lumOff val="25000"/>
                                </a:prstClr>
                              </a:solidFill>
                              <a:effectLst/>
                              <a:uLnTx/>
                              <a:uFillTx/>
                              <a:latin typeface="Cambria Math" panose="02040503050406030204" pitchFamily="18" charset="0"/>
                              <a:ea typeface="+mn-ea"/>
                              <a:cs typeface="+mn-cs"/>
                            </a:rPr>
                            <m:t>𝑥</m:t>
                          </m:r>
                        </m:e>
                        <m:sub>
                          <m:r>
                            <a:rPr kumimoji="0" lang="hu-HU" sz="1800" b="0" i="1" u="none" strike="noStrike" kern="1200" cap="none" spc="0" normalizeH="0" baseline="0" noProof="0" smtClean="0">
                              <a:ln>
                                <a:noFill/>
                              </a:ln>
                              <a:solidFill>
                                <a:prstClr val="black">
                                  <a:lumMod val="75000"/>
                                  <a:lumOff val="25000"/>
                                </a:prstClr>
                              </a:solidFill>
                              <a:effectLst/>
                              <a:uLnTx/>
                              <a:uFillTx/>
                              <a:latin typeface="Cambria Math" panose="02040503050406030204" pitchFamily="18" charset="0"/>
                              <a:ea typeface="+mn-ea"/>
                              <a:cs typeface="+mn-cs"/>
                            </a:rPr>
                            <m:t>22</m:t>
                          </m:r>
                        </m:sub>
                      </m:sSub>
                      <m:r>
                        <a:rPr kumimoji="0" lang="hu-HU" sz="1800" b="0" i="1" u="none" strike="noStrike" kern="1200" cap="none" spc="0" normalizeH="0" baseline="0" noProof="0" smtClean="0">
                          <a:ln>
                            <a:noFill/>
                          </a:ln>
                          <a:solidFill>
                            <a:prstClr val="black">
                              <a:lumMod val="75000"/>
                              <a:lumOff val="25000"/>
                            </a:prstClr>
                          </a:solidFill>
                          <a:effectLst/>
                          <a:uLnTx/>
                          <a:uFillTx/>
                          <a:latin typeface="Cambria Math" panose="02040503050406030204" pitchFamily="18" charset="0"/>
                          <a:ea typeface="+mn-ea"/>
                          <a:cs typeface="+mn-cs"/>
                        </a:rPr>
                        <m:t>+</m:t>
                      </m:r>
                      <m:sSub>
                        <m:sSubPr>
                          <m:ctrlPr>
                            <a:rPr kumimoji="0" lang="hu-HU" sz="1800" b="0" i="1" u="none" strike="noStrike" kern="1200" cap="none" spc="0" normalizeH="0" baseline="0" noProof="0">
                              <a:ln>
                                <a:noFill/>
                              </a:ln>
                              <a:solidFill>
                                <a:prstClr val="black">
                                  <a:lumMod val="75000"/>
                                  <a:lumOff val="25000"/>
                                </a:prstClr>
                              </a:solidFill>
                              <a:effectLst/>
                              <a:uLnTx/>
                              <a:uFillTx/>
                              <a:latin typeface="Cambria Math" panose="02040503050406030204" pitchFamily="18" charset="0"/>
                              <a:ea typeface="+mn-ea"/>
                              <a:cs typeface="+mn-cs"/>
                            </a:rPr>
                          </m:ctrlPr>
                        </m:sSubPr>
                        <m:e>
                          <m:r>
                            <a:rPr kumimoji="0" lang="hu-HU" sz="1800" b="0" i="1" u="none" strike="noStrike" kern="1200" cap="none" spc="0" normalizeH="0" baseline="0" noProof="0">
                              <a:ln>
                                <a:noFill/>
                              </a:ln>
                              <a:solidFill>
                                <a:prstClr val="black">
                                  <a:lumMod val="75000"/>
                                  <a:lumOff val="25000"/>
                                </a:prstClr>
                              </a:solidFill>
                              <a:effectLst/>
                              <a:uLnTx/>
                              <a:uFillTx/>
                              <a:latin typeface="Cambria Math" panose="02040503050406030204" pitchFamily="18" charset="0"/>
                              <a:ea typeface="+mn-ea"/>
                              <a:cs typeface="+mn-cs"/>
                            </a:rPr>
                            <m:t>𝑥</m:t>
                          </m:r>
                        </m:e>
                        <m:sub>
                          <m:r>
                            <a:rPr kumimoji="0" lang="hu-HU" sz="1800" b="0" i="1" u="none" strike="noStrike" kern="1200" cap="none" spc="0" normalizeH="0" baseline="0" noProof="0" smtClean="0">
                              <a:ln>
                                <a:noFill/>
                              </a:ln>
                              <a:solidFill>
                                <a:prstClr val="black">
                                  <a:lumMod val="75000"/>
                                  <a:lumOff val="25000"/>
                                </a:prstClr>
                              </a:solidFill>
                              <a:effectLst/>
                              <a:uLnTx/>
                              <a:uFillTx/>
                              <a:latin typeface="Cambria Math" panose="02040503050406030204" pitchFamily="18" charset="0"/>
                              <a:ea typeface="+mn-ea"/>
                              <a:cs typeface="+mn-cs"/>
                            </a:rPr>
                            <m:t>23</m:t>
                          </m:r>
                        </m:sub>
                      </m:sSub>
                      <m:r>
                        <a:rPr kumimoji="0" lang="hu-HU" sz="1800" b="0" i="1" u="none" strike="noStrike" kern="1200" cap="none" spc="0" normalizeH="0" baseline="0" noProof="0" smtClean="0">
                          <a:ln>
                            <a:noFill/>
                          </a:ln>
                          <a:solidFill>
                            <a:prstClr val="black">
                              <a:lumMod val="75000"/>
                              <a:lumOff val="25000"/>
                            </a:prstClr>
                          </a:solidFill>
                          <a:effectLst/>
                          <a:uLnTx/>
                          <a:uFillTx/>
                          <a:latin typeface="Cambria Math" panose="02040503050406030204" pitchFamily="18" charset="0"/>
                          <a:ea typeface="+mn-ea"/>
                          <a:cs typeface="+mn-cs"/>
                        </a:rPr>
                        <m:t>+</m:t>
                      </m:r>
                      <m:sSub>
                        <m:sSubPr>
                          <m:ctrlPr>
                            <a:rPr lang="hu-HU" i="1">
                              <a:solidFill>
                                <a:prstClr val="black">
                                  <a:lumMod val="75000"/>
                                  <a:lumOff val="25000"/>
                                </a:prstClr>
                              </a:solidFill>
                              <a:latin typeface="Cambria Math" panose="02040503050406030204" pitchFamily="18" charset="0"/>
                            </a:rPr>
                          </m:ctrlPr>
                        </m:sSubPr>
                        <m:e>
                          <m:r>
                            <a:rPr lang="hu-HU" i="1">
                              <a:solidFill>
                                <a:prstClr val="black">
                                  <a:lumMod val="75000"/>
                                  <a:lumOff val="25000"/>
                                </a:prstClr>
                              </a:solidFill>
                              <a:latin typeface="Cambria Math" panose="02040503050406030204" pitchFamily="18" charset="0"/>
                            </a:rPr>
                            <m:t>𝑥</m:t>
                          </m:r>
                        </m:e>
                        <m:sub>
                          <m:r>
                            <a:rPr lang="hu-HU" b="0" i="1" smtClean="0">
                              <a:solidFill>
                                <a:prstClr val="black">
                                  <a:lumMod val="75000"/>
                                  <a:lumOff val="25000"/>
                                </a:prstClr>
                              </a:solidFill>
                              <a:latin typeface="Cambria Math" panose="02040503050406030204" pitchFamily="18" charset="0"/>
                            </a:rPr>
                            <m:t>24</m:t>
                          </m:r>
                        </m:sub>
                      </m:sSub>
                      <m:r>
                        <a:rPr kumimoji="0" lang="hu-HU" sz="1800" b="0" i="0" u="none" strike="noStrike" kern="1200" cap="none" spc="0" normalizeH="0" baseline="0" noProof="0" smtClean="0">
                          <a:ln>
                            <a:noFill/>
                          </a:ln>
                          <a:solidFill>
                            <a:prstClr val="black">
                              <a:lumMod val="75000"/>
                              <a:lumOff val="25000"/>
                            </a:prstClr>
                          </a:solidFill>
                          <a:effectLst/>
                          <a:uLnTx/>
                          <a:uFillTx/>
                          <a:latin typeface="Cambria Math" panose="02040503050406030204" pitchFamily="18" charset="0"/>
                          <a:ea typeface="+mn-ea"/>
                          <a:cs typeface="+mn-cs"/>
                        </a:rPr>
                        <m:t>=45</m:t>
                      </m:r>
                    </m:oMath>
                  </m:oMathPara>
                </a14:m>
                <a:endParaRPr kumimoji="0" lang="hu-HU" sz="1800" b="0" i="0" u="none" strike="noStrike" kern="1200" cap="none" spc="0" normalizeH="0" baseline="0" noProof="0" dirty="0">
                  <a:ln>
                    <a:noFill/>
                  </a:ln>
                  <a:solidFill>
                    <a:prstClr val="black">
                      <a:lumMod val="75000"/>
                      <a:lumOff val="25000"/>
                    </a:prstClr>
                  </a:solidFill>
                  <a:effectLst/>
                  <a:uLnTx/>
                  <a:uFillTx/>
                  <a:latin typeface="Cambria Math" panose="02040503050406030204" pitchFamily="18" charset="0"/>
                  <a:ea typeface="+mn-ea"/>
                  <a:cs typeface="+mn-cs"/>
                </a:endParaRPr>
              </a:p>
              <a:p>
                <a:pPr fontAlgn="ctr">
                  <a:lnSpc>
                    <a:spcPct val="107000"/>
                  </a:lnSpc>
                  <a:spcAft>
                    <a:spcPts val="800"/>
                  </a:spcAft>
                </a:pPr>
                <a14:m>
                  <m:oMathPara xmlns:m="http://schemas.openxmlformats.org/officeDocument/2006/math">
                    <m:oMathParaPr>
                      <m:jc m:val="left"/>
                    </m:oMathParaPr>
                    <m:oMath xmlns:m="http://schemas.openxmlformats.org/officeDocument/2006/math">
                      <m:sSub>
                        <m:sSubPr>
                          <m:ctrlPr>
                            <a:rPr kumimoji="0" lang="hu-HU" sz="1800" b="0" i="1" u="none" strike="noStrike" kern="1200" cap="none" spc="0" normalizeH="0" baseline="0" noProof="0" smtClean="0">
                              <a:ln>
                                <a:noFill/>
                              </a:ln>
                              <a:solidFill>
                                <a:prstClr val="black">
                                  <a:lumMod val="75000"/>
                                  <a:lumOff val="25000"/>
                                </a:prstClr>
                              </a:solidFill>
                              <a:effectLst/>
                              <a:uLnTx/>
                              <a:uFillTx/>
                              <a:latin typeface="Cambria Math" panose="02040503050406030204" pitchFamily="18" charset="0"/>
                              <a:ea typeface="+mn-ea"/>
                              <a:cs typeface="+mn-cs"/>
                            </a:rPr>
                          </m:ctrlPr>
                        </m:sSubPr>
                        <m:e>
                          <m:r>
                            <a:rPr kumimoji="0" lang="hu-HU" sz="1800" b="0" i="1" u="none" strike="noStrike" kern="1200" cap="none" spc="0" normalizeH="0" baseline="0" noProof="0" smtClean="0">
                              <a:ln>
                                <a:noFill/>
                              </a:ln>
                              <a:solidFill>
                                <a:prstClr val="black">
                                  <a:lumMod val="75000"/>
                                  <a:lumOff val="25000"/>
                                </a:prstClr>
                              </a:solidFill>
                              <a:effectLst/>
                              <a:uLnTx/>
                              <a:uFillTx/>
                              <a:latin typeface="Cambria Math" panose="02040503050406030204" pitchFamily="18" charset="0"/>
                              <a:ea typeface="+mn-ea"/>
                              <a:cs typeface="+mn-cs"/>
                            </a:rPr>
                            <m:t>𝑥</m:t>
                          </m:r>
                        </m:e>
                        <m:sub>
                          <m:r>
                            <a:rPr kumimoji="0" lang="hu-HU" sz="1800" b="0" i="1" u="none" strike="noStrike" kern="1200" cap="none" spc="0" normalizeH="0" baseline="0" noProof="0" smtClean="0">
                              <a:ln>
                                <a:noFill/>
                              </a:ln>
                              <a:solidFill>
                                <a:prstClr val="black">
                                  <a:lumMod val="75000"/>
                                  <a:lumOff val="25000"/>
                                </a:prstClr>
                              </a:solidFill>
                              <a:effectLst/>
                              <a:uLnTx/>
                              <a:uFillTx/>
                              <a:latin typeface="Cambria Math" panose="02040503050406030204" pitchFamily="18" charset="0"/>
                              <a:ea typeface="+mn-ea"/>
                              <a:cs typeface="+mn-cs"/>
                            </a:rPr>
                            <m:t>31</m:t>
                          </m:r>
                        </m:sub>
                      </m:sSub>
                      <m:r>
                        <a:rPr kumimoji="0" lang="hu-HU" sz="1800" b="0" i="1" u="none" strike="noStrike" kern="1200" cap="none" spc="0" normalizeH="0" baseline="0" noProof="0" smtClean="0">
                          <a:ln>
                            <a:noFill/>
                          </a:ln>
                          <a:solidFill>
                            <a:prstClr val="black">
                              <a:lumMod val="75000"/>
                              <a:lumOff val="25000"/>
                            </a:prstClr>
                          </a:solidFill>
                          <a:effectLst/>
                          <a:uLnTx/>
                          <a:uFillTx/>
                          <a:latin typeface="Cambria Math" panose="02040503050406030204" pitchFamily="18" charset="0"/>
                          <a:ea typeface="+mn-ea"/>
                          <a:cs typeface="+mn-cs"/>
                        </a:rPr>
                        <m:t>+</m:t>
                      </m:r>
                      <m:sSub>
                        <m:sSubPr>
                          <m:ctrlPr>
                            <a:rPr kumimoji="0" lang="hu-HU" sz="1800" b="0" i="1" u="none" strike="noStrike" kern="1200" cap="none" spc="0" normalizeH="0" baseline="0" noProof="0">
                              <a:ln>
                                <a:noFill/>
                              </a:ln>
                              <a:solidFill>
                                <a:prstClr val="black">
                                  <a:lumMod val="75000"/>
                                  <a:lumOff val="25000"/>
                                </a:prstClr>
                              </a:solidFill>
                              <a:effectLst/>
                              <a:uLnTx/>
                              <a:uFillTx/>
                              <a:latin typeface="Cambria Math" panose="02040503050406030204" pitchFamily="18" charset="0"/>
                              <a:ea typeface="+mn-ea"/>
                              <a:cs typeface="+mn-cs"/>
                            </a:rPr>
                          </m:ctrlPr>
                        </m:sSubPr>
                        <m:e>
                          <m:r>
                            <a:rPr kumimoji="0" lang="hu-HU" sz="1800" b="0" i="1" u="none" strike="noStrike" kern="1200" cap="none" spc="0" normalizeH="0" baseline="0" noProof="0">
                              <a:ln>
                                <a:noFill/>
                              </a:ln>
                              <a:solidFill>
                                <a:prstClr val="black">
                                  <a:lumMod val="75000"/>
                                  <a:lumOff val="25000"/>
                                </a:prstClr>
                              </a:solidFill>
                              <a:effectLst/>
                              <a:uLnTx/>
                              <a:uFillTx/>
                              <a:latin typeface="Cambria Math" panose="02040503050406030204" pitchFamily="18" charset="0"/>
                              <a:ea typeface="+mn-ea"/>
                              <a:cs typeface="+mn-cs"/>
                            </a:rPr>
                            <m:t>𝑥</m:t>
                          </m:r>
                        </m:e>
                        <m:sub>
                          <m:r>
                            <a:rPr kumimoji="0" lang="hu-HU" sz="1800" b="0" i="1" u="none" strike="noStrike" kern="1200" cap="none" spc="0" normalizeH="0" baseline="0" noProof="0" smtClean="0">
                              <a:ln>
                                <a:noFill/>
                              </a:ln>
                              <a:solidFill>
                                <a:prstClr val="black">
                                  <a:lumMod val="75000"/>
                                  <a:lumOff val="25000"/>
                                </a:prstClr>
                              </a:solidFill>
                              <a:effectLst/>
                              <a:uLnTx/>
                              <a:uFillTx/>
                              <a:latin typeface="Cambria Math" panose="02040503050406030204" pitchFamily="18" charset="0"/>
                              <a:ea typeface="+mn-ea"/>
                              <a:cs typeface="+mn-cs"/>
                            </a:rPr>
                            <m:t>32</m:t>
                          </m:r>
                        </m:sub>
                      </m:sSub>
                      <m:r>
                        <a:rPr kumimoji="0" lang="hu-HU" sz="1800" b="0" i="1" u="none" strike="noStrike" kern="1200" cap="none" spc="0" normalizeH="0" baseline="0" noProof="0" smtClean="0">
                          <a:ln>
                            <a:noFill/>
                          </a:ln>
                          <a:solidFill>
                            <a:prstClr val="black">
                              <a:lumMod val="75000"/>
                              <a:lumOff val="25000"/>
                            </a:prstClr>
                          </a:solidFill>
                          <a:effectLst/>
                          <a:uLnTx/>
                          <a:uFillTx/>
                          <a:latin typeface="Cambria Math" panose="02040503050406030204" pitchFamily="18" charset="0"/>
                          <a:ea typeface="+mn-ea"/>
                          <a:cs typeface="+mn-cs"/>
                        </a:rPr>
                        <m:t>+</m:t>
                      </m:r>
                      <m:sSub>
                        <m:sSubPr>
                          <m:ctrlPr>
                            <a:rPr kumimoji="0" lang="hu-HU" sz="1800" b="0" i="1" u="none" strike="noStrike" kern="1200" cap="none" spc="0" normalizeH="0" baseline="0" noProof="0">
                              <a:ln>
                                <a:noFill/>
                              </a:ln>
                              <a:solidFill>
                                <a:prstClr val="black">
                                  <a:lumMod val="75000"/>
                                  <a:lumOff val="25000"/>
                                </a:prstClr>
                              </a:solidFill>
                              <a:effectLst/>
                              <a:uLnTx/>
                              <a:uFillTx/>
                              <a:latin typeface="Cambria Math" panose="02040503050406030204" pitchFamily="18" charset="0"/>
                              <a:ea typeface="+mn-ea"/>
                              <a:cs typeface="+mn-cs"/>
                            </a:rPr>
                          </m:ctrlPr>
                        </m:sSubPr>
                        <m:e>
                          <m:r>
                            <a:rPr kumimoji="0" lang="hu-HU" sz="1800" b="0" i="1" u="none" strike="noStrike" kern="1200" cap="none" spc="0" normalizeH="0" baseline="0" noProof="0">
                              <a:ln>
                                <a:noFill/>
                              </a:ln>
                              <a:solidFill>
                                <a:prstClr val="black">
                                  <a:lumMod val="75000"/>
                                  <a:lumOff val="25000"/>
                                </a:prstClr>
                              </a:solidFill>
                              <a:effectLst/>
                              <a:uLnTx/>
                              <a:uFillTx/>
                              <a:latin typeface="Cambria Math" panose="02040503050406030204" pitchFamily="18" charset="0"/>
                              <a:ea typeface="+mn-ea"/>
                              <a:cs typeface="+mn-cs"/>
                            </a:rPr>
                            <m:t>𝑥</m:t>
                          </m:r>
                        </m:e>
                        <m:sub>
                          <m:r>
                            <a:rPr kumimoji="0" lang="hu-HU" sz="1800" b="0" i="1" u="none" strike="noStrike" kern="1200" cap="none" spc="0" normalizeH="0" baseline="0" noProof="0" smtClean="0">
                              <a:ln>
                                <a:noFill/>
                              </a:ln>
                              <a:solidFill>
                                <a:prstClr val="black">
                                  <a:lumMod val="75000"/>
                                  <a:lumOff val="25000"/>
                                </a:prstClr>
                              </a:solidFill>
                              <a:effectLst/>
                              <a:uLnTx/>
                              <a:uFillTx/>
                              <a:latin typeface="Cambria Math" panose="02040503050406030204" pitchFamily="18" charset="0"/>
                              <a:ea typeface="+mn-ea"/>
                              <a:cs typeface="+mn-cs"/>
                            </a:rPr>
                            <m:t>33</m:t>
                          </m:r>
                        </m:sub>
                      </m:sSub>
                      <m:r>
                        <a:rPr kumimoji="0" lang="hu-HU" sz="1800" b="0" i="1" u="none" strike="noStrike" kern="1200" cap="none" spc="0" normalizeH="0" baseline="0" noProof="0" smtClean="0">
                          <a:ln>
                            <a:noFill/>
                          </a:ln>
                          <a:solidFill>
                            <a:prstClr val="black">
                              <a:lumMod val="75000"/>
                              <a:lumOff val="25000"/>
                            </a:prstClr>
                          </a:solidFill>
                          <a:effectLst/>
                          <a:uLnTx/>
                          <a:uFillTx/>
                          <a:latin typeface="Cambria Math" panose="02040503050406030204" pitchFamily="18" charset="0"/>
                          <a:ea typeface="+mn-ea"/>
                          <a:cs typeface="+mn-cs"/>
                        </a:rPr>
                        <m:t>+</m:t>
                      </m:r>
                      <m:sSub>
                        <m:sSubPr>
                          <m:ctrlPr>
                            <a:rPr lang="hu-HU" i="1">
                              <a:solidFill>
                                <a:prstClr val="black">
                                  <a:lumMod val="75000"/>
                                  <a:lumOff val="25000"/>
                                </a:prstClr>
                              </a:solidFill>
                              <a:latin typeface="Cambria Math" panose="02040503050406030204" pitchFamily="18" charset="0"/>
                            </a:rPr>
                          </m:ctrlPr>
                        </m:sSubPr>
                        <m:e>
                          <m:r>
                            <a:rPr lang="hu-HU" i="1">
                              <a:solidFill>
                                <a:prstClr val="black">
                                  <a:lumMod val="75000"/>
                                  <a:lumOff val="25000"/>
                                </a:prstClr>
                              </a:solidFill>
                              <a:latin typeface="Cambria Math" panose="02040503050406030204" pitchFamily="18" charset="0"/>
                            </a:rPr>
                            <m:t>𝑥</m:t>
                          </m:r>
                        </m:e>
                        <m:sub>
                          <m:r>
                            <a:rPr lang="hu-HU" b="0" i="1" smtClean="0">
                              <a:solidFill>
                                <a:prstClr val="black">
                                  <a:lumMod val="75000"/>
                                  <a:lumOff val="25000"/>
                                </a:prstClr>
                              </a:solidFill>
                              <a:latin typeface="Cambria Math" panose="02040503050406030204" pitchFamily="18" charset="0"/>
                            </a:rPr>
                            <m:t>34</m:t>
                          </m:r>
                        </m:sub>
                      </m:sSub>
                      <m:r>
                        <a:rPr kumimoji="0" lang="hu-HU" sz="1800" b="0" i="0" u="none" strike="noStrike" kern="1200" cap="none" spc="0" normalizeH="0" baseline="0" noProof="0" smtClean="0">
                          <a:ln>
                            <a:noFill/>
                          </a:ln>
                          <a:solidFill>
                            <a:prstClr val="black">
                              <a:lumMod val="75000"/>
                              <a:lumOff val="25000"/>
                            </a:prstClr>
                          </a:solidFill>
                          <a:effectLst/>
                          <a:uLnTx/>
                          <a:uFillTx/>
                          <a:latin typeface="Cambria Math" panose="02040503050406030204" pitchFamily="18" charset="0"/>
                          <a:ea typeface="+mn-ea"/>
                          <a:cs typeface="+mn-cs"/>
                        </a:rPr>
                        <m:t>=50</m:t>
                      </m:r>
                    </m:oMath>
                  </m:oMathPara>
                </a14:m>
                <a:endParaRPr kumimoji="0" lang="hu-HU" sz="1800" b="0" i="0" u="none" strike="noStrike" kern="1200" cap="none" spc="0" normalizeH="0" baseline="0" noProof="0" dirty="0">
                  <a:ln>
                    <a:noFill/>
                  </a:ln>
                  <a:solidFill>
                    <a:prstClr val="black">
                      <a:lumMod val="75000"/>
                      <a:lumOff val="25000"/>
                    </a:prstClr>
                  </a:solidFill>
                  <a:effectLst/>
                  <a:uLnTx/>
                  <a:uFillTx/>
                  <a:latin typeface="Cambria Math" panose="02040503050406030204" pitchFamily="18" charset="0"/>
                  <a:ea typeface="+mn-ea"/>
                  <a:cs typeface="+mn-cs"/>
                </a:endParaRPr>
              </a:p>
              <a:p>
                <a:pPr fontAlgn="ctr">
                  <a:lnSpc>
                    <a:spcPct val="107000"/>
                  </a:lnSpc>
                  <a:spcAft>
                    <a:spcPts val="800"/>
                  </a:spcAft>
                </a:pPr>
                <a14:m>
                  <m:oMathPara xmlns:m="http://schemas.openxmlformats.org/officeDocument/2006/math">
                    <m:oMathParaPr>
                      <m:jc m:val="left"/>
                    </m:oMathParaPr>
                    <m:oMath xmlns:m="http://schemas.openxmlformats.org/officeDocument/2006/math">
                      <m:sSub>
                        <m:sSubPr>
                          <m:ctrlPr>
                            <a:rPr kumimoji="0" lang="hu-HU" sz="1800" b="0" i="1" u="none" strike="noStrike" kern="1200" cap="none" spc="0" normalizeH="0" baseline="0" noProof="0" smtClean="0">
                              <a:ln>
                                <a:noFill/>
                              </a:ln>
                              <a:solidFill>
                                <a:prstClr val="black">
                                  <a:lumMod val="75000"/>
                                  <a:lumOff val="25000"/>
                                </a:prstClr>
                              </a:solidFill>
                              <a:effectLst/>
                              <a:uLnTx/>
                              <a:uFillTx/>
                              <a:latin typeface="Cambria Math" panose="02040503050406030204" pitchFamily="18" charset="0"/>
                              <a:ea typeface="+mn-ea"/>
                              <a:cs typeface="+mn-cs"/>
                            </a:rPr>
                          </m:ctrlPr>
                        </m:sSubPr>
                        <m:e>
                          <m:r>
                            <a:rPr kumimoji="0" lang="hu-HU" sz="1800" b="0" i="1" u="none" strike="noStrike" kern="1200" cap="none" spc="0" normalizeH="0" baseline="0" noProof="0" smtClean="0">
                              <a:ln>
                                <a:noFill/>
                              </a:ln>
                              <a:solidFill>
                                <a:prstClr val="black">
                                  <a:lumMod val="75000"/>
                                  <a:lumOff val="25000"/>
                                </a:prstClr>
                              </a:solidFill>
                              <a:effectLst/>
                              <a:uLnTx/>
                              <a:uFillTx/>
                              <a:latin typeface="Cambria Math" panose="02040503050406030204" pitchFamily="18" charset="0"/>
                              <a:ea typeface="+mn-ea"/>
                              <a:cs typeface="+mn-cs"/>
                            </a:rPr>
                            <m:t>𝑥</m:t>
                          </m:r>
                        </m:e>
                        <m:sub>
                          <m:r>
                            <a:rPr kumimoji="0" lang="hu-HU" sz="1800" b="0" i="1" u="none" strike="noStrike" kern="1200" cap="none" spc="0" normalizeH="0" baseline="0" noProof="0" smtClean="0">
                              <a:ln>
                                <a:noFill/>
                              </a:ln>
                              <a:solidFill>
                                <a:prstClr val="black">
                                  <a:lumMod val="75000"/>
                                  <a:lumOff val="25000"/>
                                </a:prstClr>
                              </a:solidFill>
                              <a:effectLst/>
                              <a:uLnTx/>
                              <a:uFillTx/>
                              <a:latin typeface="Cambria Math" panose="02040503050406030204" pitchFamily="18" charset="0"/>
                              <a:ea typeface="+mn-ea"/>
                              <a:cs typeface="+mn-cs"/>
                            </a:rPr>
                            <m:t>11</m:t>
                          </m:r>
                        </m:sub>
                      </m:sSub>
                      <m:r>
                        <a:rPr kumimoji="0" lang="hu-HU" sz="1800" b="0" i="1" u="none" strike="noStrike" kern="1200" cap="none" spc="0" normalizeH="0" baseline="0" noProof="0" smtClean="0">
                          <a:ln>
                            <a:noFill/>
                          </a:ln>
                          <a:solidFill>
                            <a:prstClr val="black">
                              <a:lumMod val="75000"/>
                              <a:lumOff val="25000"/>
                            </a:prstClr>
                          </a:solidFill>
                          <a:effectLst/>
                          <a:uLnTx/>
                          <a:uFillTx/>
                          <a:latin typeface="Cambria Math" panose="02040503050406030204" pitchFamily="18" charset="0"/>
                          <a:ea typeface="+mn-ea"/>
                          <a:cs typeface="+mn-cs"/>
                        </a:rPr>
                        <m:t>+</m:t>
                      </m:r>
                      <m:sSub>
                        <m:sSubPr>
                          <m:ctrlPr>
                            <a:rPr kumimoji="0" lang="hu-HU" sz="1800" b="0" i="1" u="none" strike="noStrike" kern="1200" cap="none" spc="0" normalizeH="0" baseline="0" noProof="0">
                              <a:ln>
                                <a:noFill/>
                              </a:ln>
                              <a:solidFill>
                                <a:prstClr val="black">
                                  <a:lumMod val="75000"/>
                                  <a:lumOff val="25000"/>
                                </a:prstClr>
                              </a:solidFill>
                              <a:effectLst/>
                              <a:uLnTx/>
                              <a:uFillTx/>
                              <a:latin typeface="Cambria Math" panose="02040503050406030204" pitchFamily="18" charset="0"/>
                              <a:ea typeface="+mn-ea"/>
                              <a:cs typeface="+mn-cs"/>
                            </a:rPr>
                          </m:ctrlPr>
                        </m:sSubPr>
                        <m:e>
                          <m:r>
                            <a:rPr kumimoji="0" lang="hu-HU" sz="1800" b="0" i="1" u="none" strike="noStrike" kern="1200" cap="none" spc="0" normalizeH="0" baseline="0" noProof="0">
                              <a:ln>
                                <a:noFill/>
                              </a:ln>
                              <a:solidFill>
                                <a:prstClr val="black">
                                  <a:lumMod val="75000"/>
                                  <a:lumOff val="25000"/>
                                </a:prstClr>
                              </a:solidFill>
                              <a:effectLst/>
                              <a:uLnTx/>
                              <a:uFillTx/>
                              <a:latin typeface="Cambria Math" panose="02040503050406030204" pitchFamily="18" charset="0"/>
                              <a:ea typeface="+mn-ea"/>
                              <a:cs typeface="+mn-cs"/>
                            </a:rPr>
                            <m:t>𝑥</m:t>
                          </m:r>
                        </m:e>
                        <m:sub>
                          <m:r>
                            <a:rPr kumimoji="0" lang="hu-HU" sz="1800" b="0" i="1" u="none" strike="noStrike" kern="1200" cap="none" spc="0" normalizeH="0" baseline="0" noProof="0" smtClean="0">
                              <a:ln>
                                <a:noFill/>
                              </a:ln>
                              <a:solidFill>
                                <a:prstClr val="black">
                                  <a:lumMod val="75000"/>
                                  <a:lumOff val="25000"/>
                                </a:prstClr>
                              </a:solidFill>
                              <a:effectLst/>
                              <a:uLnTx/>
                              <a:uFillTx/>
                              <a:latin typeface="Cambria Math" panose="02040503050406030204" pitchFamily="18" charset="0"/>
                              <a:ea typeface="+mn-ea"/>
                              <a:cs typeface="+mn-cs"/>
                            </a:rPr>
                            <m:t>21</m:t>
                          </m:r>
                        </m:sub>
                      </m:sSub>
                      <m:r>
                        <a:rPr kumimoji="0" lang="hu-HU" sz="1800" b="0" i="0" u="none" strike="noStrike" kern="1200" cap="none" spc="0" normalizeH="0" baseline="0" noProof="0" smtClean="0">
                          <a:ln>
                            <a:noFill/>
                          </a:ln>
                          <a:solidFill>
                            <a:prstClr val="black">
                              <a:lumMod val="75000"/>
                              <a:lumOff val="25000"/>
                            </a:prstClr>
                          </a:solidFill>
                          <a:effectLst/>
                          <a:uLnTx/>
                          <a:uFillTx/>
                          <a:latin typeface="Cambria Math" panose="02040503050406030204" pitchFamily="18" charset="0"/>
                          <a:ea typeface="+mn-ea"/>
                          <a:cs typeface="+mn-cs"/>
                        </a:rPr>
                        <m:t>+</m:t>
                      </m:r>
                      <m:sSub>
                        <m:sSubPr>
                          <m:ctrlPr>
                            <a:rPr lang="hu-HU" i="1">
                              <a:solidFill>
                                <a:prstClr val="black">
                                  <a:lumMod val="75000"/>
                                  <a:lumOff val="25000"/>
                                </a:prstClr>
                              </a:solidFill>
                              <a:latin typeface="Cambria Math" panose="02040503050406030204" pitchFamily="18" charset="0"/>
                            </a:rPr>
                          </m:ctrlPr>
                        </m:sSubPr>
                        <m:e>
                          <m:r>
                            <a:rPr lang="hu-HU" i="1">
                              <a:solidFill>
                                <a:prstClr val="black">
                                  <a:lumMod val="75000"/>
                                  <a:lumOff val="25000"/>
                                </a:prstClr>
                              </a:solidFill>
                              <a:latin typeface="Cambria Math" panose="02040503050406030204" pitchFamily="18" charset="0"/>
                            </a:rPr>
                            <m:t>𝑥</m:t>
                          </m:r>
                        </m:e>
                        <m:sub>
                          <m:r>
                            <a:rPr lang="hu-HU" b="0" i="1" smtClean="0">
                              <a:solidFill>
                                <a:prstClr val="black">
                                  <a:lumMod val="75000"/>
                                  <a:lumOff val="25000"/>
                                </a:prstClr>
                              </a:solidFill>
                              <a:latin typeface="Cambria Math" panose="02040503050406030204" pitchFamily="18" charset="0"/>
                            </a:rPr>
                            <m:t>3</m:t>
                          </m:r>
                          <m:r>
                            <a:rPr lang="hu-HU" i="1">
                              <a:solidFill>
                                <a:prstClr val="black">
                                  <a:lumMod val="75000"/>
                                  <a:lumOff val="25000"/>
                                </a:prstClr>
                              </a:solidFill>
                              <a:latin typeface="Cambria Math" panose="02040503050406030204" pitchFamily="18" charset="0"/>
                            </a:rPr>
                            <m:t>1</m:t>
                          </m:r>
                        </m:sub>
                      </m:sSub>
                      <m:r>
                        <a:rPr kumimoji="0" lang="hu-HU" sz="1800" b="0" i="0" u="none" strike="noStrike" kern="1200" cap="none" spc="0" normalizeH="0" baseline="0" noProof="0" smtClean="0">
                          <a:ln>
                            <a:noFill/>
                          </a:ln>
                          <a:solidFill>
                            <a:prstClr val="black">
                              <a:lumMod val="75000"/>
                              <a:lumOff val="25000"/>
                            </a:prstClr>
                          </a:solidFill>
                          <a:effectLst/>
                          <a:uLnTx/>
                          <a:uFillTx/>
                          <a:latin typeface="Cambria Math" panose="02040503050406030204" pitchFamily="18" charset="0"/>
                          <a:ea typeface="+mn-ea"/>
                          <a:cs typeface="+mn-cs"/>
                        </a:rPr>
                        <m:t>=40</m:t>
                      </m:r>
                    </m:oMath>
                  </m:oMathPara>
                </a14:m>
                <a:endParaRPr kumimoji="0" lang="hu-HU" sz="1800" b="0" i="0" u="none" strike="noStrike" kern="1200" cap="none" spc="0" normalizeH="0" baseline="0" noProof="0" dirty="0">
                  <a:ln>
                    <a:noFill/>
                  </a:ln>
                  <a:solidFill>
                    <a:prstClr val="black">
                      <a:lumMod val="75000"/>
                      <a:lumOff val="25000"/>
                    </a:prstClr>
                  </a:solidFill>
                  <a:effectLst/>
                  <a:uLnTx/>
                  <a:uFillTx/>
                  <a:latin typeface="Arial" panose="020B0604020202020204" pitchFamily="34" charset="0"/>
                  <a:ea typeface="+mn-ea"/>
                  <a:cs typeface="+mn-cs"/>
                </a:endParaRPr>
              </a:p>
              <a:p>
                <a:pPr fontAlgn="ctr">
                  <a:lnSpc>
                    <a:spcPct val="107000"/>
                  </a:lnSpc>
                  <a:spcAft>
                    <a:spcPts val="800"/>
                  </a:spcAft>
                </a:pPr>
                <a14:m>
                  <m:oMathPara xmlns:m="http://schemas.openxmlformats.org/officeDocument/2006/math">
                    <m:oMathParaPr>
                      <m:jc m:val="left"/>
                    </m:oMathParaPr>
                    <m:oMath xmlns:m="http://schemas.openxmlformats.org/officeDocument/2006/math">
                      <m:sSub>
                        <m:sSubPr>
                          <m:ctrlPr>
                            <a:rPr kumimoji="0" lang="hu-HU" sz="1800" b="0" i="1" u="none" strike="noStrike" kern="1200" cap="none" spc="0" normalizeH="0" baseline="0" noProof="0" smtClean="0">
                              <a:ln>
                                <a:noFill/>
                              </a:ln>
                              <a:solidFill>
                                <a:prstClr val="black">
                                  <a:lumMod val="75000"/>
                                  <a:lumOff val="25000"/>
                                </a:prstClr>
                              </a:solidFill>
                              <a:effectLst/>
                              <a:uLnTx/>
                              <a:uFillTx/>
                              <a:latin typeface="Cambria Math" panose="02040503050406030204" pitchFamily="18" charset="0"/>
                              <a:ea typeface="+mn-ea"/>
                              <a:cs typeface="+mn-cs"/>
                            </a:rPr>
                          </m:ctrlPr>
                        </m:sSubPr>
                        <m:e>
                          <m:r>
                            <a:rPr kumimoji="0" lang="hu-HU" sz="1800" b="0" i="1" u="none" strike="noStrike" kern="1200" cap="none" spc="0" normalizeH="0" baseline="0" noProof="0" smtClean="0">
                              <a:ln>
                                <a:noFill/>
                              </a:ln>
                              <a:solidFill>
                                <a:prstClr val="black">
                                  <a:lumMod val="75000"/>
                                  <a:lumOff val="25000"/>
                                </a:prstClr>
                              </a:solidFill>
                              <a:effectLst/>
                              <a:uLnTx/>
                              <a:uFillTx/>
                              <a:latin typeface="Cambria Math" panose="02040503050406030204" pitchFamily="18" charset="0"/>
                              <a:ea typeface="+mn-ea"/>
                              <a:cs typeface="+mn-cs"/>
                            </a:rPr>
                            <m:t>𝑥</m:t>
                          </m:r>
                        </m:e>
                        <m:sub>
                          <m:r>
                            <a:rPr kumimoji="0" lang="hu-HU" sz="1800" b="0" i="1" u="none" strike="noStrike" kern="1200" cap="none" spc="0" normalizeH="0" baseline="0" noProof="0" smtClean="0">
                              <a:ln>
                                <a:noFill/>
                              </a:ln>
                              <a:solidFill>
                                <a:prstClr val="black">
                                  <a:lumMod val="75000"/>
                                  <a:lumOff val="25000"/>
                                </a:prstClr>
                              </a:solidFill>
                              <a:effectLst/>
                              <a:uLnTx/>
                              <a:uFillTx/>
                              <a:latin typeface="Cambria Math" panose="02040503050406030204" pitchFamily="18" charset="0"/>
                              <a:ea typeface="+mn-ea"/>
                              <a:cs typeface="+mn-cs"/>
                            </a:rPr>
                            <m:t>12</m:t>
                          </m:r>
                        </m:sub>
                      </m:sSub>
                      <m:r>
                        <a:rPr kumimoji="0" lang="hu-HU" sz="1800" b="0" i="1" u="none" strike="noStrike" kern="1200" cap="none" spc="0" normalizeH="0" baseline="0" noProof="0" smtClean="0">
                          <a:ln>
                            <a:noFill/>
                          </a:ln>
                          <a:solidFill>
                            <a:prstClr val="black">
                              <a:lumMod val="75000"/>
                              <a:lumOff val="25000"/>
                            </a:prstClr>
                          </a:solidFill>
                          <a:effectLst/>
                          <a:uLnTx/>
                          <a:uFillTx/>
                          <a:latin typeface="Cambria Math" panose="02040503050406030204" pitchFamily="18" charset="0"/>
                          <a:ea typeface="+mn-ea"/>
                          <a:cs typeface="+mn-cs"/>
                        </a:rPr>
                        <m:t>+</m:t>
                      </m:r>
                      <m:sSub>
                        <m:sSubPr>
                          <m:ctrlPr>
                            <a:rPr kumimoji="0" lang="hu-HU" sz="1800" b="0" i="1" u="none" strike="noStrike" kern="1200" cap="none" spc="0" normalizeH="0" baseline="0" noProof="0">
                              <a:ln>
                                <a:noFill/>
                              </a:ln>
                              <a:solidFill>
                                <a:prstClr val="black">
                                  <a:lumMod val="75000"/>
                                  <a:lumOff val="25000"/>
                                </a:prstClr>
                              </a:solidFill>
                              <a:effectLst/>
                              <a:uLnTx/>
                              <a:uFillTx/>
                              <a:latin typeface="Cambria Math" panose="02040503050406030204" pitchFamily="18" charset="0"/>
                              <a:ea typeface="+mn-ea"/>
                              <a:cs typeface="+mn-cs"/>
                            </a:rPr>
                          </m:ctrlPr>
                        </m:sSubPr>
                        <m:e>
                          <m:r>
                            <a:rPr kumimoji="0" lang="hu-HU" sz="1800" b="0" i="1" u="none" strike="noStrike" kern="1200" cap="none" spc="0" normalizeH="0" baseline="0" noProof="0">
                              <a:ln>
                                <a:noFill/>
                              </a:ln>
                              <a:solidFill>
                                <a:prstClr val="black">
                                  <a:lumMod val="75000"/>
                                  <a:lumOff val="25000"/>
                                </a:prstClr>
                              </a:solidFill>
                              <a:effectLst/>
                              <a:uLnTx/>
                              <a:uFillTx/>
                              <a:latin typeface="Cambria Math" panose="02040503050406030204" pitchFamily="18" charset="0"/>
                              <a:ea typeface="+mn-ea"/>
                              <a:cs typeface="+mn-cs"/>
                            </a:rPr>
                            <m:t>𝑥</m:t>
                          </m:r>
                        </m:e>
                        <m:sub>
                          <m:r>
                            <a:rPr kumimoji="0" lang="hu-HU" sz="1800" b="0" i="1" u="none" strike="noStrike" kern="1200" cap="none" spc="0" normalizeH="0" baseline="0" noProof="0" smtClean="0">
                              <a:ln>
                                <a:noFill/>
                              </a:ln>
                              <a:solidFill>
                                <a:prstClr val="black">
                                  <a:lumMod val="75000"/>
                                  <a:lumOff val="25000"/>
                                </a:prstClr>
                              </a:solidFill>
                              <a:effectLst/>
                              <a:uLnTx/>
                              <a:uFillTx/>
                              <a:latin typeface="Cambria Math" panose="02040503050406030204" pitchFamily="18" charset="0"/>
                              <a:ea typeface="+mn-ea"/>
                              <a:cs typeface="+mn-cs"/>
                            </a:rPr>
                            <m:t>22</m:t>
                          </m:r>
                        </m:sub>
                      </m:sSub>
                      <m:r>
                        <a:rPr kumimoji="0" lang="hu-HU" sz="1800" b="0" i="0" u="none" strike="noStrike" kern="1200" cap="none" spc="0" normalizeH="0" baseline="0" noProof="0" smtClean="0">
                          <a:ln>
                            <a:noFill/>
                          </a:ln>
                          <a:solidFill>
                            <a:prstClr val="black">
                              <a:lumMod val="75000"/>
                              <a:lumOff val="25000"/>
                            </a:prstClr>
                          </a:solidFill>
                          <a:effectLst/>
                          <a:uLnTx/>
                          <a:uFillTx/>
                          <a:latin typeface="Cambria Math" panose="02040503050406030204" pitchFamily="18" charset="0"/>
                          <a:ea typeface="+mn-ea"/>
                          <a:cs typeface="+mn-cs"/>
                        </a:rPr>
                        <m:t>+</m:t>
                      </m:r>
                      <m:sSub>
                        <m:sSubPr>
                          <m:ctrlPr>
                            <a:rPr kumimoji="0" lang="hu-HU" sz="1800" b="0" i="1" u="none" strike="noStrike" kern="1200" cap="none" spc="0" normalizeH="0" baseline="0" noProof="0">
                              <a:ln>
                                <a:noFill/>
                              </a:ln>
                              <a:solidFill>
                                <a:prstClr val="black">
                                  <a:lumMod val="75000"/>
                                  <a:lumOff val="25000"/>
                                </a:prstClr>
                              </a:solidFill>
                              <a:effectLst/>
                              <a:uLnTx/>
                              <a:uFillTx/>
                              <a:latin typeface="Cambria Math" panose="02040503050406030204" pitchFamily="18" charset="0"/>
                              <a:ea typeface="+mn-ea"/>
                              <a:cs typeface="+mn-cs"/>
                            </a:rPr>
                          </m:ctrlPr>
                        </m:sSubPr>
                        <m:e>
                          <m:r>
                            <a:rPr kumimoji="0" lang="hu-HU" sz="1800" b="0" i="1" u="none" strike="noStrike" kern="1200" cap="none" spc="0" normalizeH="0" baseline="0" noProof="0">
                              <a:ln>
                                <a:noFill/>
                              </a:ln>
                              <a:solidFill>
                                <a:prstClr val="black">
                                  <a:lumMod val="75000"/>
                                  <a:lumOff val="25000"/>
                                </a:prstClr>
                              </a:solidFill>
                              <a:effectLst/>
                              <a:uLnTx/>
                              <a:uFillTx/>
                              <a:latin typeface="Cambria Math" panose="02040503050406030204" pitchFamily="18" charset="0"/>
                              <a:ea typeface="+mn-ea"/>
                              <a:cs typeface="+mn-cs"/>
                            </a:rPr>
                            <m:t>𝑥</m:t>
                          </m:r>
                        </m:e>
                        <m:sub>
                          <m:r>
                            <a:rPr kumimoji="0" lang="hu-HU" sz="1800" b="0" i="1" u="none" strike="noStrike" kern="1200" cap="none" spc="0" normalizeH="0" baseline="0" noProof="0" smtClean="0">
                              <a:ln>
                                <a:noFill/>
                              </a:ln>
                              <a:solidFill>
                                <a:prstClr val="black">
                                  <a:lumMod val="75000"/>
                                  <a:lumOff val="25000"/>
                                </a:prstClr>
                              </a:solidFill>
                              <a:effectLst/>
                              <a:uLnTx/>
                              <a:uFillTx/>
                              <a:latin typeface="Cambria Math" panose="02040503050406030204" pitchFamily="18" charset="0"/>
                              <a:ea typeface="+mn-ea"/>
                              <a:cs typeface="+mn-cs"/>
                            </a:rPr>
                            <m:t>32</m:t>
                          </m:r>
                        </m:sub>
                      </m:sSub>
                      <m:r>
                        <a:rPr kumimoji="0" lang="hu-HU" sz="1800" b="0" i="0" u="none" strike="noStrike" kern="1200" cap="none" spc="0" normalizeH="0" baseline="0" noProof="0" smtClean="0">
                          <a:ln>
                            <a:noFill/>
                          </a:ln>
                          <a:solidFill>
                            <a:prstClr val="black">
                              <a:lumMod val="75000"/>
                              <a:lumOff val="25000"/>
                            </a:prstClr>
                          </a:solidFill>
                          <a:effectLst/>
                          <a:uLnTx/>
                          <a:uFillTx/>
                          <a:latin typeface="Cambria Math" panose="02040503050406030204" pitchFamily="18" charset="0"/>
                          <a:ea typeface="+mn-ea"/>
                          <a:cs typeface="+mn-cs"/>
                        </a:rPr>
                        <m:t>=50</m:t>
                      </m:r>
                    </m:oMath>
                  </m:oMathPara>
                </a14:m>
                <a:endParaRPr lang="hu-HU" sz="1200" b="0" i="0" u="none" strike="noStrike" dirty="0">
                  <a:effectLst/>
                  <a:latin typeface="Arial" panose="020B0604020202020204" pitchFamily="34" charset="0"/>
                </a:endParaRPr>
              </a:p>
              <a:p>
                <a:pPr fontAlgn="ctr">
                  <a:lnSpc>
                    <a:spcPct val="107000"/>
                  </a:lnSpc>
                  <a:spcAft>
                    <a:spcPts val="800"/>
                  </a:spcAft>
                </a:pPr>
                <a14:m>
                  <m:oMathPara xmlns:m="http://schemas.openxmlformats.org/officeDocument/2006/math">
                    <m:oMathParaPr>
                      <m:jc m:val="left"/>
                    </m:oMathParaPr>
                    <m:oMath xmlns:m="http://schemas.openxmlformats.org/officeDocument/2006/math">
                      <m:sSub>
                        <m:sSubPr>
                          <m:ctrlPr>
                            <a:rPr kumimoji="0" lang="hu-HU" sz="1800" b="0" i="1" u="none" strike="noStrike" kern="1200" cap="none" spc="0" normalizeH="0" baseline="0" noProof="0" smtClean="0">
                              <a:ln>
                                <a:noFill/>
                              </a:ln>
                              <a:solidFill>
                                <a:prstClr val="black">
                                  <a:lumMod val="75000"/>
                                  <a:lumOff val="25000"/>
                                </a:prstClr>
                              </a:solidFill>
                              <a:effectLst/>
                              <a:uLnTx/>
                              <a:uFillTx/>
                              <a:latin typeface="Cambria Math" panose="02040503050406030204" pitchFamily="18" charset="0"/>
                              <a:ea typeface="+mn-ea"/>
                              <a:cs typeface="+mn-cs"/>
                            </a:rPr>
                          </m:ctrlPr>
                        </m:sSubPr>
                        <m:e>
                          <m:r>
                            <a:rPr kumimoji="0" lang="hu-HU" sz="1800" b="0" i="1" u="none" strike="noStrike" kern="1200" cap="none" spc="0" normalizeH="0" baseline="0" noProof="0" smtClean="0">
                              <a:ln>
                                <a:noFill/>
                              </a:ln>
                              <a:solidFill>
                                <a:prstClr val="black">
                                  <a:lumMod val="75000"/>
                                  <a:lumOff val="25000"/>
                                </a:prstClr>
                              </a:solidFill>
                              <a:effectLst/>
                              <a:uLnTx/>
                              <a:uFillTx/>
                              <a:latin typeface="Cambria Math" panose="02040503050406030204" pitchFamily="18" charset="0"/>
                              <a:ea typeface="+mn-ea"/>
                              <a:cs typeface="+mn-cs"/>
                            </a:rPr>
                            <m:t>𝑥</m:t>
                          </m:r>
                        </m:e>
                        <m:sub>
                          <m:r>
                            <a:rPr kumimoji="0" lang="hu-HU" sz="1800" b="0" i="1" u="none" strike="noStrike" kern="1200" cap="none" spc="0" normalizeH="0" baseline="0" noProof="0" smtClean="0">
                              <a:ln>
                                <a:noFill/>
                              </a:ln>
                              <a:solidFill>
                                <a:prstClr val="black">
                                  <a:lumMod val="75000"/>
                                  <a:lumOff val="25000"/>
                                </a:prstClr>
                              </a:solidFill>
                              <a:effectLst/>
                              <a:uLnTx/>
                              <a:uFillTx/>
                              <a:latin typeface="Cambria Math" panose="02040503050406030204" pitchFamily="18" charset="0"/>
                              <a:ea typeface="+mn-ea"/>
                              <a:cs typeface="+mn-cs"/>
                            </a:rPr>
                            <m:t>13</m:t>
                          </m:r>
                        </m:sub>
                      </m:sSub>
                      <m:r>
                        <a:rPr kumimoji="0" lang="hu-HU" sz="1800" b="0" i="1" u="none" strike="noStrike" kern="1200" cap="none" spc="0" normalizeH="0" baseline="0" noProof="0" smtClean="0">
                          <a:ln>
                            <a:noFill/>
                          </a:ln>
                          <a:solidFill>
                            <a:prstClr val="black">
                              <a:lumMod val="75000"/>
                              <a:lumOff val="25000"/>
                            </a:prstClr>
                          </a:solidFill>
                          <a:effectLst/>
                          <a:uLnTx/>
                          <a:uFillTx/>
                          <a:latin typeface="Cambria Math" panose="02040503050406030204" pitchFamily="18" charset="0"/>
                          <a:ea typeface="+mn-ea"/>
                          <a:cs typeface="+mn-cs"/>
                        </a:rPr>
                        <m:t>+</m:t>
                      </m:r>
                      <m:sSub>
                        <m:sSubPr>
                          <m:ctrlPr>
                            <a:rPr kumimoji="0" lang="hu-HU" sz="1800" b="0" i="1" u="none" strike="noStrike" kern="1200" cap="none" spc="0" normalizeH="0" baseline="0" noProof="0">
                              <a:ln>
                                <a:noFill/>
                              </a:ln>
                              <a:solidFill>
                                <a:prstClr val="black">
                                  <a:lumMod val="75000"/>
                                  <a:lumOff val="25000"/>
                                </a:prstClr>
                              </a:solidFill>
                              <a:effectLst/>
                              <a:uLnTx/>
                              <a:uFillTx/>
                              <a:latin typeface="Cambria Math" panose="02040503050406030204" pitchFamily="18" charset="0"/>
                              <a:ea typeface="+mn-ea"/>
                              <a:cs typeface="+mn-cs"/>
                            </a:rPr>
                          </m:ctrlPr>
                        </m:sSubPr>
                        <m:e>
                          <m:r>
                            <a:rPr kumimoji="0" lang="hu-HU" sz="1800" b="0" i="1" u="none" strike="noStrike" kern="1200" cap="none" spc="0" normalizeH="0" baseline="0" noProof="0">
                              <a:ln>
                                <a:noFill/>
                              </a:ln>
                              <a:solidFill>
                                <a:prstClr val="black">
                                  <a:lumMod val="75000"/>
                                  <a:lumOff val="25000"/>
                                </a:prstClr>
                              </a:solidFill>
                              <a:effectLst/>
                              <a:uLnTx/>
                              <a:uFillTx/>
                              <a:latin typeface="Cambria Math" panose="02040503050406030204" pitchFamily="18" charset="0"/>
                              <a:ea typeface="+mn-ea"/>
                              <a:cs typeface="+mn-cs"/>
                            </a:rPr>
                            <m:t>𝑥</m:t>
                          </m:r>
                        </m:e>
                        <m:sub>
                          <m:r>
                            <a:rPr kumimoji="0" lang="hu-HU" sz="1800" b="0" i="1" u="none" strike="noStrike" kern="1200" cap="none" spc="0" normalizeH="0" baseline="0" noProof="0" smtClean="0">
                              <a:ln>
                                <a:noFill/>
                              </a:ln>
                              <a:solidFill>
                                <a:prstClr val="black">
                                  <a:lumMod val="75000"/>
                                  <a:lumOff val="25000"/>
                                </a:prstClr>
                              </a:solidFill>
                              <a:effectLst/>
                              <a:uLnTx/>
                              <a:uFillTx/>
                              <a:latin typeface="Cambria Math" panose="02040503050406030204" pitchFamily="18" charset="0"/>
                              <a:ea typeface="+mn-ea"/>
                              <a:cs typeface="+mn-cs"/>
                            </a:rPr>
                            <m:t>23</m:t>
                          </m:r>
                        </m:sub>
                      </m:sSub>
                      <m:r>
                        <a:rPr kumimoji="0" lang="hu-HU" sz="1800" b="0" i="0" u="none" strike="noStrike" kern="1200" cap="none" spc="0" normalizeH="0" baseline="0" noProof="0" smtClean="0">
                          <a:ln>
                            <a:noFill/>
                          </a:ln>
                          <a:solidFill>
                            <a:prstClr val="black">
                              <a:lumMod val="75000"/>
                              <a:lumOff val="25000"/>
                            </a:prstClr>
                          </a:solidFill>
                          <a:effectLst/>
                          <a:uLnTx/>
                          <a:uFillTx/>
                          <a:latin typeface="Cambria Math" panose="02040503050406030204" pitchFamily="18" charset="0"/>
                          <a:ea typeface="+mn-ea"/>
                          <a:cs typeface="+mn-cs"/>
                        </a:rPr>
                        <m:t>+</m:t>
                      </m:r>
                      <m:sSub>
                        <m:sSubPr>
                          <m:ctrlPr>
                            <a:rPr kumimoji="0" lang="hu-HU" sz="1800" b="0" i="1" u="none" strike="noStrike" kern="1200" cap="none" spc="0" normalizeH="0" baseline="0" noProof="0" smtClean="0">
                              <a:ln>
                                <a:noFill/>
                              </a:ln>
                              <a:solidFill>
                                <a:prstClr val="black">
                                  <a:lumMod val="75000"/>
                                  <a:lumOff val="25000"/>
                                </a:prstClr>
                              </a:solidFill>
                              <a:effectLst/>
                              <a:uLnTx/>
                              <a:uFillTx/>
                              <a:latin typeface="Cambria Math" panose="02040503050406030204" pitchFamily="18" charset="0"/>
                              <a:ea typeface="+mn-ea"/>
                              <a:cs typeface="+mn-cs"/>
                            </a:rPr>
                          </m:ctrlPr>
                        </m:sSubPr>
                        <m:e>
                          <m:r>
                            <a:rPr kumimoji="0" lang="hu-HU" sz="1800" b="0" i="1" u="none" strike="noStrike" kern="1200" cap="none" spc="0" normalizeH="0" baseline="0" noProof="0">
                              <a:ln>
                                <a:noFill/>
                              </a:ln>
                              <a:solidFill>
                                <a:prstClr val="black">
                                  <a:lumMod val="75000"/>
                                  <a:lumOff val="25000"/>
                                </a:prstClr>
                              </a:solidFill>
                              <a:effectLst/>
                              <a:uLnTx/>
                              <a:uFillTx/>
                              <a:latin typeface="Cambria Math" panose="02040503050406030204" pitchFamily="18" charset="0"/>
                              <a:ea typeface="+mn-ea"/>
                              <a:cs typeface="+mn-cs"/>
                            </a:rPr>
                            <m:t>𝑥</m:t>
                          </m:r>
                        </m:e>
                        <m:sub>
                          <m:r>
                            <a:rPr kumimoji="0" lang="hu-HU" sz="1800" b="0" i="1" u="none" strike="noStrike" kern="1200" cap="none" spc="0" normalizeH="0" baseline="0" noProof="0" smtClean="0">
                              <a:ln>
                                <a:noFill/>
                              </a:ln>
                              <a:solidFill>
                                <a:prstClr val="black">
                                  <a:lumMod val="75000"/>
                                  <a:lumOff val="25000"/>
                                </a:prstClr>
                              </a:solidFill>
                              <a:effectLst/>
                              <a:uLnTx/>
                              <a:uFillTx/>
                              <a:latin typeface="Cambria Math" panose="02040503050406030204" pitchFamily="18" charset="0"/>
                              <a:ea typeface="+mn-ea"/>
                              <a:cs typeface="+mn-cs"/>
                            </a:rPr>
                            <m:t>33</m:t>
                          </m:r>
                        </m:sub>
                      </m:sSub>
                      <m:r>
                        <a:rPr kumimoji="0" lang="hu-HU" sz="1800" b="0" i="0" u="none" strike="noStrike" kern="1200" cap="none" spc="0" normalizeH="0" baseline="0" noProof="0" smtClean="0">
                          <a:ln>
                            <a:noFill/>
                          </a:ln>
                          <a:solidFill>
                            <a:prstClr val="black">
                              <a:lumMod val="75000"/>
                              <a:lumOff val="25000"/>
                            </a:prstClr>
                          </a:solidFill>
                          <a:effectLst/>
                          <a:uLnTx/>
                          <a:uFillTx/>
                          <a:latin typeface="Cambria Math" panose="02040503050406030204" pitchFamily="18" charset="0"/>
                          <a:ea typeface="+mn-ea"/>
                          <a:cs typeface="+mn-cs"/>
                        </a:rPr>
                        <m:t>=20</m:t>
                      </m:r>
                    </m:oMath>
                  </m:oMathPara>
                </a14:m>
                <a:endParaRPr lang="hu-HU" sz="1200" b="0" i="0" u="none" strike="noStrike" dirty="0">
                  <a:effectLst/>
                  <a:latin typeface="Arial" panose="020B0604020202020204" pitchFamily="34" charset="0"/>
                </a:endParaRPr>
              </a:p>
              <a:p>
                <a:pPr fontAlgn="ctr">
                  <a:lnSpc>
                    <a:spcPct val="107000"/>
                  </a:lnSpc>
                  <a:spcAft>
                    <a:spcPts val="800"/>
                  </a:spcAft>
                </a:pPr>
                <a14:m>
                  <m:oMathPara xmlns:m="http://schemas.openxmlformats.org/officeDocument/2006/math">
                    <m:oMathParaPr>
                      <m:jc m:val="left"/>
                    </m:oMathParaPr>
                    <m:oMath xmlns:m="http://schemas.openxmlformats.org/officeDocument/2006/math">
                      <m:sSub>
                        <m:sSubPr>
                          <m:ctrlPr>
                            <a:rPr kumimoji="0" lang="hu-HU" sz="1800" b="0" i="1" u="none" strike="noStrike" kern="1200" cap="none" spc="0" normalizeH="0" baseline="0" noProof="0" smtClean="0">
                              <a:ln>
                                <a:noFill/>
                              </a:ln>
                              <a:solidFill>
                                <a:prstClr val="black">
                                  <a:lumMod val="75000"/>
                                  <a:lumOff val="25000"/>
                                </a:prstClr>
                              </a:solidFill>
                              <a:effectLst/>
                              <a:uLnTx/>
                              <a:uFillTx/>
                              <a:latin typeface="Cambria Math" panose="02040503050406030204" pitchFamily="18" charset="0"/>
                              <a:ea typeface="+mn-ea"/>
                              <a:cs typeface="+mn-cs"/>
                            </a:rPr>
                          </m:ctrlPr>
                        </m:sSubPr>
                        <m:e>
                          <m:r>
                            <a:rPr kumimoji="0" lang="hu-HU" sz="1800" b="0" i="1" u="none" strike="noStrike" kern="1200" cap="none" spc="0" normalizeH="0" baseline="0" noProof="0" smtClean="0">
                              <a:ln>
                                <a:noFill/>
                              </a:ln>
                              <a:solidFill>
                                <a:prstClr val="black">
                                  <a:lumMod val="75000"/>
                                  <a:lumOff val="25000"/>
                                </a:prstClr>
                              </a:solidFill>
                              <a:effectLst/>
                              <a:uLnTx/>
                              <a:uFillTx/>
                              <a:latin typeface="Cambria Math" panose="02040503050406030204" pitchFamily="18" charset="0"/>
                              <a:ea typeface="+mn-ea"/>
                              <a:cs typeface="+mn-cs"/>
                            </a:rPr>
                            <m:t>𝑥</m:t>
                          </m:r>
                        </m:e>
                        <m:sub>
                          <m:r>
                            <a:rPr kumimoji="0" lang="hu-HU" sz="1800" b="0" i="1" u="none" strike="noStrike" kern="1200" cap="none" spc="0" normalizeH="0" baseline="0" noProof="0" smtClean="0">
                              <a:ln>
                                <a:noFill/>
                              </a:ln>
                              <a:solidFill>
                                <a:prstClr val="black">
                                  <a:lumMod val="75000"/>
                                  <a:lumOff val="25000"/>
                                </a:prstClr>
                              </a:solidFill>
                              <a:effectLst/>
                              <a:uLnTx/>
                              <a:uFillTx/>
                              <a:latin typeface="Cambria Math" panose="02040503050406030204" pitchFamily="18" charset="0"/>
                              <a:ea typeface="+mn-ea"/>
                              <a:cs typeface="+mn-cs"/>
                            </a:rPr>
                            <m:t>14</m:t>
                          </m:r>
                        </m:sub>
                      </m:sSub>
                      <m:r>
                        <a:rPr kumimoji="0" lang="hu-HU" sz="1800" b="0" i="1" u="none" strike="noStrike" kern="1200" cap="none" spc="0" normalizeH="0" baseline="0" noProof="0" smtClean="0">
                          <a:ln>
                            <a:noFill/>
                          </a:ln>
                          <a:solidFill>
                            <a:prstClr val="black">
                              <a:lumMod val="75000"/>
                              <a:lumOff val="25000"/>
                            </a:prstClr>
                          </a:solidFill>
                          <a:effectLst/>
                          <a:uLnTx/>
                          <a:uFillTx/>
                          <a:latin typeface="Cambria Math" panose="02040503050406030204" pitchFamily="18" charset="0"/>
                          <a:ea typeface="+mn-ea"/>
                          <a:cs typeface="+mn-cs"/>
                        </a:rPr>
                        <m:t>+</m:t>
                      </m:r>
                      <m:sSub>
                        <m:sSubPr>
                          <m:ctrlPr>
                            <a:rPr kumimoji="0" lang="hu-HU" sz="1800" b="0" i="1" u="none" strike="noStrike" kern="1200" cap="none" spc="0" normalizeH="0" baseline="0" noProof="0">
                              <a:ln>
                                <a:noFill/>
                              </a:ln>
                              <a:solidFill>
                                <a:prstClr val="black">
                                  <a:lumMod val="75000"/>
                                  <a:lumOff val="25000"/>
                                </a:prstClr>
                              </a:solidFill>
                              <a:effectLst/>
                              <a:uLnTx/>
                              <a:uFillTx/>
                              <a:latin typeface="Cambria Math" panose="02040503050406030204" pitchFamily="18" charset="0"/>
                              <a:ea typeface="+mn-ea"/>
                              <a:cs typeface="+mn-cs"/>
                            </a:rPr>
                          </m:ctrlPr>
                        </m:sSubPr>
                        <m:e>
                          <m:r>
                            <a:rPr kumimoji="0" lang="hu-HU" sz="1800" b="0" i="1" u="none" strike="noStrike" kern="1200" cap="none" spc="0" normalizeH="0" baseline="0" noProof="0">
                              <a:ln>
                                <a:noFill/>
                              </a:ln>
                              <a:solidFill>
                                <a:prstClr val="black">
                                  <a:lumMod val="75000"/>
                                  <a:lumOff val="25000"/>
                                </a:prstClr>
                              </a:solidFill>
                              <a:effectLst/>
                              <a:uLnTx/>
                              <a:uFillTx/>
                              <a:latin typeface="Cambria Math" panose="02040503050406030204" pitchFamily="18" charset="0"/>
                              <a:ea typeface="+mn-ea"/>
                              <a:cs typeface="+mn-cs"/>
                            </a:rPr>
                            <m:t>𝑥</m:t>
                          </m:r>
                        </m:e>
                        <m:sub>
                          <m:r>
                            <a:rPr kumimoji="0" lang="hu-HU" sz="1800" b="0" i="1" u="none" strike="noStrike" kern="1200" cap="none" spc="0" normalizeH="0" baseline="0" noProof="0" smtClean="0">
                              <a:ln>
                                <a:noFill/>
                              </a:ln>
                              <a:solidFill>
                                <a:prstClr val="black">
                                  <a:lumMod val="75000"/>
                                  <a:lumOff val="25000"/>
                                </a:prstClr>
                              </a:solidFill>
                              <a:effectLst/>
                              <a:uLnTx/>
                              <a:uFillTx/>
                              <a:latin typeface="Cambria Math" panose="02040503050406030204" pitchFamily="18" charset="0"/>
                              <a:ea typeface="+mn-ea"/>
                              <a:cs typeface="+mn-cs"/>
                            </a:rPr>
                            <m:t>24</m:t>
                          </m:r>
                        </m:sub>
                      </m:sSub>
                      <m:r>
                        <a:rPr kumimoji="0" lang="hu-HU" sz="1800" b="0" i="0" u="none" strike="noStrike" kern="1200" cap="none" spc="0" normalizeH="0" baseline="0" noProof="0" smtClean="0">
                          <a:ln>
                            <a:noFill/>
                          </a:ln>
                          <a:solidFill>
                            <a:prstClr val="black">
                              <a:lumMod val="75000"/>
                              <a:lumOff val="25000"/>
                            </a:prstClr>
                          </a:solidFill>
                          <a:effectLst/>
                          <a:uLnTx/>
                          <a:uFillTx/>
                          <a:latin typeface="Cambria Math" panose="02040503050406030204" pitchFamily="18" charset="0"/>
                          <a:ea typeface="+mn-ea"/>
                          <a:cs typeface="+mn-cs"/>
                        </a:rPr>
                        <m:t>+</m:t>
                      </m:r>
                      <m:sSub>
                        <m:sSubPr>
                          <m:ctrlPr>
                            <a:rPr kumimoji="0" lang="hu-HU" sz="1800" b="0" i="1" u="none" strike="noStrike" kern="1200" cap="none" spc="0" normalizeH="0" baseline="0" noProof="0">
                              <a:ln>
                                <a:noFill/>
                              </a:ln>
                              <a:solidFill>
                                <a:prstClr val="black">
                                  <a:lumMod val="75000"/>
                                  <a:lumOff val="25000"/>
                                </a:prstClr>
                              </a:solidFill>
                              <a:effectLst/>
                              <a:uLnTx/>
                              <a:uFillTx/>
                              <a:latin typeface="Cambria Math" panose="02040503050406030204" pitchFamily="18" charset="0"/>
                              <a:ea typeface="+mn-ea"/>
                              <a:cs typeface="+mn-cs"/>
                            </a:rPr>
                          </m:ctrlPr>
                        </m:sSubPr>
                        <m:e>
                          <m:r>
                            <a:rPr kumimoji="0" lang="hu-HU" sz="1800" b="0" i="1" u="none" strike="noStrike" kern="1200" cap="none" spc="0" normalizeH="0" baseline="0" noProof="0">
                              <a:ln>
                                <a:noFill/>
                              </a:ln>
                              <a:solidFill>
                                <a:prstClr val="black">
                                  <a:lumMod val="75000"/>
                                  <a:lumOff val="25000"/>
                                </a:prstClr>
                              </a:solidFill>
                              <a:effectLst/>
                              <a:uLnTx/>
                              <a:uFillTx/>
                              <a:latin typeface="Cambria Math" panose="02040503050406030204" pitchFamily="18" charset="0"/>
                              <a:ea typeface="+mn-ea"/>
                              <a:cs typeface="+mn-cs"/>
                            </a:rPr>
                            <m:t>𝑥</m:t>
                          </m:r>
                        </m:e>
                        <m:sub>
                          <m:r>
                            <a:rPr kumimoji="0" lang="hu-HU" sz="1800" b="0" i="1" u="none" strike="noStrike" kern="1200" cap="none" spc="0" normalizeH="0" baseline="0" noProof="0" smtClean="0">
                              <a:ln>
                                <a:noFill/>
                              </a:ln>
                              <a:solidFill>
                                <a:prstClr val="black">
                                  <a:lumMod val="75000"/>
                                  <a:lumOff val="25000"/>
                                </a:prstClr>
                              </a:solidFill>
                              <a:effectLst/>
                              <a:uLnTx/>
                              <a:uFillTx/>
                              <a:latin typeface="Cambria Math" panose="02040503050406030204" pitchFamily="18" charset="0"/>
                              <a:ea typeface="+mn-ea"/>
                              <a:cs typeface="+mn-cs"/>
                            </a:rPr>
                            <m:t>34</m:t>
                          </m:r>
                        </m:sub>
                      </m:sSub>
                      <m:r>
                        <a:rPr kumimoji="0" lang="hu-HU" sz="1800" b="0" i="0" u="none" strike="noStrike" kern="1200" cap="none" spc="0" normalizeH="0" baseline="0" noProof="0" smtClean="0">
                          <a:ln>
                            <a:noFill/>
                          </a:ln>
                          <a:solidFill>
                            <a:prstClr val="black">
                              <a:lumMod val="75000"/>
                              <a:lumOff val="25000"/>
                            </a:prstClr>
                          </a:solidFill>
                          <a:effectLst/>
                          <a:uLnTx/>
                          <a:uFillTx/>
                          <a:latin typeface="Cambria Math" panose="02040503050406030204" pitchFamily="18" charset="0"/>
                          <a:ea typeface="+mn-ea"/>
                          <a:cs typeface="+mn-cs"/>
                        </a:rPr>
                        <m:t>=30</m:t>
                      </m:r>
                    </m:oMath>
                  </m:oMathPara>
                </a14:m>
                <a:endParaRPr lang="hu-HU" sz="1200" b="0" i="0" u="none" strike="noStrike" dirty="0">
                  <a:effectLst/>
                  <a:latin typeface="Arial" panose="020B0604020202020204" pitchFamily="34" charset="0"/>
                </a:endParaRPr>
              </a:p>
              <a:p>
                <a:pPr fontAlgn="ctr">
                  <a:lnSpc>
                    <a:spcPct val="107000"/>
                  </a:lnSpc>
                  <a:spcAft>
                    <a:spcPts val="800"/>
                  </a:spcAft>
                </a:pPr>
                <a14:m>
                  <m:oMathPara xmlns:m="http://schemas.openxmlformats.org/officeDocument/2006/math">
                    <m:oMathParaPr>
                      <m:jc m:val="left"/>
                    </m:oMathParaPr>
                    <m:oMath xmlns:m="http://schemas.openxmlformats.org/officeDocument/2006/math">
                      <m:sSub>
                        <m:sSubPr>
                          <m:ctrlPr>
                            <a:rPr kumimoji="0" lang="hu-HU" sz="1800" b="0" i="1" u="none" strike="noStrike" kern="1200" cap="none" spc="0" normalizeH="0" baseline="0" noProof="0" smtClean="0">
                              <a:ln>
                                <a:noFill/>
                              </a:ln>
                              <a:solidFill>
                                <a:prstClr val="black">
                                  <a:lumMod val="75000"/>
                                  <a:lumOff val="25000"/>
                                </a:prstClr>
                              </a:solidFill>
                              <a:effectLst/>
                              <a:uLnTx/>
                              <a:uFillTx/>
                              <a:latin typeface="Cambria Math" panose="02040503050406030204" pitchFamily="18" charset="0"/>
                              <a:ea typeface="+mn-ea"/>
                              <a:cs typeface="+mn-cs"/>
                            </a:rPr>
                          </m:ctrlPr>
                        </m:sSubPr>
                        <m:e>
                          <m:r>
                            <a:rPr kumimoji="0" lang="hu-HU" sz="1800" b="0" i="1" u="none" strike="noStrike" kern="1200" cap="none" spc="0" normalizeH="0" baseline="0" noProof="0" smtClean="0">
                              <a:ln>
                                <a:noFill/>
                              </a:ln>
                              <a:solidFill>
                                <a:prstClr val="black">
                                  <a:lumMod val="75000"/>
                                  <a:lumOff val="25000"/>
                                </a:prstClr>
                              </a:solidFill>
                              <a:effectLst/>
                              <a:uLnTx/>
                              <a:uFillTx/>
                              <a:latin typeface="Cambria Math" panose="02040503050406030204" pitchFamily="18" charset="0"/>
                              <a:ea typeface="+mn-ea"/>
                              <a:cs typeface="+mn-cs"/>
                            </a:rPr>
                            <m:t>𝑧</m:t>
                          </m:r>
                          <m:r>
                            <a:rPr kumimoji="0" lang="hu-HU" sz="1800" b="0" i="1" u="none" strike="noStrike" kern="1200" cap="none" spc="0" normalizeH="0" baseline="0" noProof="0" smtClean="0">
                              <a:ln>
                                <a:noFill/>
                              </a:ln>
                              <a:solidFill>
                                <a:prstClr val="black">
                                  <a:lumMod val="75000"/>
                                  <a:lumOff val="25000"/>
                                </a:prstClr>
                              </a:solidFill>
                              <a:effectLst/>
                              <a:uLnTx/>
                              <a:uFillTx/>
                              <a:latin typeface="Cambria Math" panose="02040503050406030204" pitchFamily="18" charset="0"/>
                              <a:ea typeface="+mn-ea"/>
                              <a:cs typeface="+mn-cs"/>
                            </a:rPr>
                            <m:t>=0,01(3</m:t>
                          </m:r>
                          <m:r>
                            <a:rPr kumimoji="0" lang="hu-HU" sz="1800" b="0" i="1" u="none" strike="noStrike" kern="1200" cap="none" spc="0" normalizeH="0" baseline="0" noProof="0" smtClean="0">
                              <a:ln>
                                <a:noFill/>
                              </a:ln>
                              <a:solidFill>
                                <a:prstClr val="black">
                                  <a:lumMod val="75000"/>
                                  <a:lumOff val="25000"/>
                                </a:prstClr>
                              </a:solidFill>
                              <a:effectLst/>
                              <a:uLnTx/>
                              <a:uFillTx/>
                              <a:latin typeface="Cambria Math" panose="02040503050406030204" pitchFamily="18" charset="0"/>
                              <a:ea typeface="+mn-ea"/>
                              <a:cs typeface="+mn-cs"/>
                            </a:rPr>
                            <m:t>𝑥</m:t>
                          </m:r>
                        </m:e>
                        <m:sub>
                          <m:r>
                            <a:rPr kumimoji="0" lang="hu-HU" sz="1800" b="0" i="1" u="none" strike="noStrike" kern="1200" cap="none" spc="0" normalizeH="0" baseline="0" noProof="0" smtClean="0">
                              <a:ln>
                                <a:noFill/>
                              </a:ln>
                              <a:solidFill>
                                <a:prstClr val="black">
                                  <a:lumMod val="75000"/>
                                  <a:lumOff val="25000"/>
                                </a:prstClr>
                              </a:solidFill>
                              <a:effectLst/>
                              <a:uLnTx/>
                              <a:uFillTx/>
                              <a:latin typeface="Cambria Math" panose="02040503050406030204" pitchFamily="18" charset="0"/>
                              <a:ea typeface="+mn-ea"/>
                              <a:cs typeface="+mn-cs"/>
                            </a:rPr>
                            <m:t>11</m:t>
                          </m:r>
                        </m:sub>
                      </m:sSub>
                      <m:r>
                        <a:rPr kumimoji="0" lang="hu-HU" sz="1800" b="0" i="1" u="none" strike="noStrike" kern="1200" cap="none" spc="0" normalizeH="0" baseline="0" noProof="0" smtClean="0">
                          <a:ln>
                            <a:noFill/>
                          </a:ln>
                          <a:solidFill>
                            <a:prstClr val="black">
                              <a:lumMod val="75000"/>
                              <a:lumOff val="25000"/>
                            </a:prstClr>
                          </a:solidFill>
                          <a:effectLst/>
                          <a:uLnTx/>
                          <a:uFillTx/>
                          <a:latin typeface="Cambria Math" panose="02040503050406030204" pitchFamily="18" charset="0"/>
                          <a:ea typeface="+mn-ea"/>
                          <a:cs typeface="+mn-cs"/>
                        </a:rPr>
                        <m:t>+</m:t>
                      </m:r>
                      <m:sSub>
                        <m:sSubPr>
                          <m:ctrlPr>
                            <a:rPr lang="hu-HU" i="1">
                              <a:solidFill>
                                <a:prstClr val="black">
                                  <a:lumMod val="75000"/>
                                  <a:lumOff val="25000"/>
                                </a:prstClr>
                              </a:solidFill>
                              <a:latin typeface="Cambria Math" panose="02040503050406030204" pitchFamily="18" charset="0"/>
                            </a:rPr>
                          </m:ctrlPr>
                        </m:sSubPr>
                        <m:e>
                          <m:r>
                            <a:rPr lang="hu-HU" b="0" i="1" smtClean="0">
                              <a:solidFill>
                                <a:prstClr val="black">
                                  <a:lumMod val="75000"/>
                                  <a:lumOff val="25000"/>
                                </a:prstClr>
                              </a:solidFill>
                              <a:latin typeface="Cambria Math" panose="02040503050406030204" pitchFamily="18" charset="0"/>
                            </a:rPr>
                            <m:t>4</m:t>
                          </m:r>
                          <m:r>
                            <a:rPr lang="hu-HU" i="1">
                              <a:solidFill>
                                <a:prstClr val="black">
                                  <a:lumMod val="75000"/>
                                  <a:lumOff val="25000"/>
                                </a:prstClr>
                              </a:solidFill>
                              <a:latin typeface="Cambria Math" panose="02040503050406030204" pitchFamily="18" charset="0"/>
                            </a:rPr>
                            <m:t>𝑥</m:t>
                          </m:r>
                        </m:e>
                        <m:sub>
                          <m:r>
                            <a:rPr lang="hu-HU" i="1">
                              <a:solidFill>
                                <a:prstClr val="black">
                                  <a:lumMod val="75000"/>
                                  <a:lumOff val="25000"/>
                                </a:prstClr>
                              </a:solidFill>
                              <a:latin typeface="Cambria Math" panose="02040503050406030204" pitchFamily="18" charset="0"/>
                            </a:rPr>
                            <m:t>1</m:t>
                          </m:r>
                          <m:r>
                            <a:rPr lang="hu-HU" b="0" i="1" smtClean="0">
                              <a:solidFill>
                                <a:prstClr val="black">
                                  <a:lumMod val="75000"/>
                                  <a:lumOff val="25000"/>
                                </a:prstClr>
                              </a:solidFill>
                              <a:latin typeface="Cambria Math" panose="02040503050406030204" pitchFamily="18" charset="0"/>
                            </a:rPr>
                            <m:t>2</m:t>
                          </m:r>
                        </m:sub>
                      </m:sSub>
                      <m:r>
                        <a:rPr lang="hu-HU" b="0" i="1" smtClean="0">
                          <a:solidFill>
                            <a:prstClr val="black">
                              <a:lumMod val="75000"/>
                              <a:lumOff val="25000"/>
                            </a:prstClr>
                          </a:solidFill>
                          <a:latin typeface="Cambria Math" panose="02040503050406030204" pitchFamily="18" charset="0"/>
                        </a:rPr>
                        <m:t>+2</m:t>
                      </m:r>
                      <m:sSub>
                        <m:sSubPr>
                          <m:ctrlPr>
                            <a:rPr lang="hu-HU" i="1" smtClean="0">
                              <a:solidFill>
                                <a:prstClr val="black">
                                  <a:lumMod val="75000"/>
                                  <a:lumOff val="25000"/>
                                </a:prstClr>
                              </a:solidFill>
                              <a:latin typeface="Cambria Math" panose="02040503050406030204" pitchFamily="18" charset="0"/>
                            </a:rPr>
                          </m:ctrlPr>
                        </m:sSubPr>
                        <m:e>
                          <m:r>
                            <a:rPr lang="hu-HU" i="1">
                              <a:solidFill>
                                <a:prstClr val="black">
                                  <a:lumMod val="75000"/>
                                  <a:lumOff val="25000"/>
                                </a:prstClr>
                              </a:solidFill>
                              <a:latin typeface="Cambria Math" panose="02040503050406030204" pitchFamily="18" charset="0"/>
                            </a:rPr>
                            <m:t>𝑥</m:t>
                          </m:r>
                        </m:e>
                        <m:sub>
                          <m:r>
                            <a:rPr lang="hu-HU" i="1">
                              <a:solidFill>
                                <a:prstClr val="black">
                                  <a:lumMod val="75000"/>
                                  <a:lumOff val="25000"/>
                                </a:prstClr>
                              </a:solidFill>
                              <a:latin typeface="Cambria Math" panose="02040503050406030204" pitchFamily="18" charset="0"/>
                            </a:rPr>
                            <m:t>1</m:t>
                          </m:r>
                          <m:r>
                            <a:rPr lang="hu-HU" b="0" i="1" smtClean="0">
                              <a:solidFill>
                                <a:prstClr val="black">
                                  <a:lumMod val="75000"/>
                                  <a:lumOff val="25000"/>
                                </a:prstClr>
                              </a:solidFill>
                              <a:latin typeface="Cambria Math" panose="02040503050406030204" pitchFamily="18" charset="0"/>
                            </a:rPr>
                            <m:t>3</m:t>
                          </m:r>
                        </m:sub>
                      </m:sSub>
                      <m:r>
                        <a:rPr lang="hu-HU" b="0" i="0" smtClean="0">
                          <a:solidFill>
                            <a:prstClr val="black">
                              <a:lumMod val="75000"/>
                              <a:lumOff val="25000"/>
                            </a:prstClr>
                          </a:solidFill>
                          <a:latin typeface="Cambria Math" panose="02040503050406030204" pitchFamily="18" charset="0"/>
                        </a:rPr>
                        <m:t>+</m:t>
                      </m:r>
                      <m:sSub>
                        <m:sSubPr>
                          <m:ctrlPr>
                            <a:rPr lang="hu-HU" i="1">
                              <a:solidFill>
                                <a:prstClr val="black">
                                  <a:lumMod val="75000"/>
                                  <a:lumOff val="25000"/>
                                </a:prstClr>
                              </a:solidFill>
                              <a:latin typeface="Cambria Math" panose="02040503050406030204" pitchFamily="18" charset="0"/>
                            </a:rPr>
                          </m:ctrlPr>
                        </m:sSubPr>
                        <m:e>
                          <m:r>
                            <a:rPr lang="hu-HU" b="0" i="1" smtClean="0">
                              <a:solidFill>
                                <a:prstClr val="black">
                                  <a:lumMod val="75000"/>
                                  <a:lumOff val="25000"/>
                                </a:prstClr>
                              </a:solidFill>
                              <a:latin typeface="Cambria Math" panose="02040503050406030204" pitchFamily="18" charset="0"/>
                            </a:rPr>
                            <m:t>5</m:t>
                          </m:r>
                          <m:r>
                            <a:rPr lang="hu-HU" i="1">
                              <a:solidFill>
                                <a:prstClr val="black">
                                  <a:lumMod val="75000"/>
                                  <a:lumOff val="25000"/>
                                </a:prstClr>
                              </a:solidFill>
                              <a:latin typeface="Cambria Math" panose="02040503050406030204" pitchFamily="18" charset="0"/>
                            </a:rPr>
                            <m:t>𝑥</m:t>
                          </m:r>
                        </m:e>
                        <m:sub>
                          <m:r>
                            <a:rPr lang="hu-HU" b="0" i="1" smtClean="0">
                              <a:solidFill>
                                <a:prstClr val="black">
                                  <a:lumMod val="75000"/>
                                  <a:lumOff val="25000"/>
                                </a:prstClr>
                              </a:solidFill>
                              <a:latin typeface="Cambria Math" panose="02040503050406030204" pitchFamily="18" charset="0"/>
                            </a:rPr>
                            <m:t>14</m:t>
                          </m:r>
                        </m:sub>
                      </m:sSub>
                      <m:r>
                        <a:rPr lang="hu-HU" i="1">
                          <a:solidFill>
                            <a:prstClr val="black">
                              <a:lumMod val="75000"/>
                              <a:lumOff val="25000"/>
                            </a:prstClr>
                          </a:solidFill>
                          <a:latin typeface="Cambria Math" panose="02040503050406030204" pitchFamily="18" charset="0"/>
                        </a:rPr>
                        <m:t>+</m:t>
                      </m:r>
                      <m:sSub>
                        <m:sSubPr>
                          <m:ctrlPr>
                            <a:rPr lang="hu-HU" i="1">
                              <a:solidFill>
                                <a:prstClr val="black">
                                  <a:lumMod val="75000"/>
                                  <a:lumOff val="25000"/>
                                </a:prstClr>
                              </a:solidFill>
                              <a:latin typeface="Cambria Math" panose="02040503050406030204" pitchFamily="18" charset="0"/>
                            </a:rPr>
                          </m:ctrlPr>
                        </m:sSubPr>
                        <m:e>
                          <m:r>
                            <a:rPr lang="hu-HU" b="0" i="1" smtClean="0">
                              <a:solidFill>
                                <a:prstClr val="black">
                                  <a:lumMod val="75000"/>
                                  <a:lumOff val="25000"/>
                                </a:prstClr>
                              </a:solidFill>
                              <a:latin typeface="Cambria Math" panose="02040503050406030204" pitchFamily="18" charset="0"/>
                            </a:rPr>
                            <m:t>8</m:t>
                          </m:r>
                          <m:r>
                            <a:rPr lang="hu-HU" i="1">
                              <a:solidFill>
                                <a:prstClr val="black">
                                  <a:lumMod val="75000"/>
                                  <a:lumOff val="25000"/>
                                </a:prstClr>
                              </a:solidFill>
                              <a:latin typeface="Cambria Math" panose="02040503050406030204" pitchFamily="18" charset="0"/>
                            </a:rPr>
                            <m:t>𝑥</m:t>
                          </m:r>
                        </m:e>
                        <m:sub>
                          <m:r>
                            <a:rPr lang="hu-HU" i="1">
                              <a:solidFill>
                                <a:prstClr val="black">
                                  <a:lumMod val="75000"/>
                                  <a:lumOff val="25000"/>
                                </a:prstClr>
                              </a:solidFill>
                              <a:latin typeface="Cambria Math" panose="02040503050406030204" pitchFamily="18" charset="0"/>
                            </a:rPr>
                            <m:t>21</m:t>
                          </m:r>
                        </m:sub>
                      </m:sSub>
                      <m:r>
                        <a:rPr lang="hu-HU" i="1">
                          <a:solidFill>
                            <a:prstClr val="black">
                              <a:lumMod val="75000"/>
                              <a:lumOff val="25000"/>
                            </a:prstClr>
                          </a:solidFill>
                          <a:latin typeface="Cambria Math" panose="02040503050406030204" pitchFamily="18" charset="0"/>
                        </a:rPr>
                        <m:t>+</m:t>
                      </m:r>
                      <m:sSub>
                        <m:sSubPr>
                          <m:ctrlPr>
                            <a:rPr lang="hu-HU" i="1">
                              <a:solidFill>
                                <a:prstClr val="black">
                                  <a:lumMod val="75000"/>
                                  <a:lumOff val="25000"/>
                                </a:prstClr>
                              </a:solidFill>
                              <a:latin typeface="Cambria Math" panose="02040503050406030204" pitchFamily="18" charset="0"/>
                            </a:rPr>
                          </m:ctrlPr>
                        </m:sSubPr>
                        <m:e>
                          <m:r>
                            <a:rPr lang="hu-HU" b="0" i="1" smtClean="0">
                              <a:solidFill>
                                <a:prstClr val="black">
                                  <a:lumMod val="75000"/>
                                  <a:lumOff val="25000"/>
                                </a:prstClr>
                              </a:solidFill>
                              <a:latin typeface="Cambria Math" panose="02040503050406030204" pitchFamily="18" charset="0"/>
                            </a:rPr>
                            <m:t>10</m:t>
                          </m:r>
                          <m:r>
                            <a:rPr lang="hu-HU" i="1">
                              <a:solidFill>
                                <a:prstClr val="black">
                                  <a:lumMod val="75000"/>
                                  <a:lumOff val="25000"/>
                                </a:prstClr>
                              </a:solidFill>
                              <a:latin typeface="Cambria Math" panose="02040503050406030204" pitchFamily="18" charset="0"/>
                            </a:rPr>
                            <m:t>𝑥</m:t>
                          </m:r>
                        </m:e>
                        <m:sub>
                          <m:r>
                            <a:rPr lang="hu-HU" i="1">
                              <a:solidFill>
                                <a:prstClr val="black">
                                  <a:lumMod val="75000"/>
                                  <a:lumOff val="25000"/>
                                </a:prstClr>
                              </a:solidFill>
                              <a:latin typeface="Cambria Math" panose="02040503050406030204" pitchFamily="18" charset="0"/>
                            </a:rPr>
                            <m:t>22</m:t>
                          </m:r>
                        </m:sub>
                      </m:sSub>
                      <m:r>
                        <a:rPr lang="hu-HU" i="1">
                          <a:solidFill>
                            <a:prstClr val="black">
                              <a:lumMod val="75000"/>
                              <a:lumOff val="25000"/>
                            </a:prstClr>
                          </a:solidFill>
                          <a:latin typeface="Cambria Math" panose="02040503050406030204" pitchFamily="18" charset="0"/>
                        </a:rPr>
                        <m:t>+</m:t>
                      </m:r>
                      <m:sSub>
                        <m:sSubPr>
                          <m:ctrlPr>
                            <a:rPr lang="hu-HU" i="1">
                              <a:solidFill>
                                <a:prstClr val="black">
                                  <a:lumMod val="75000"/>
                                  <a:lumOff val="25000"/>
                                </a:prstClr>
                              </a:solidFill>
                              <a:latin typeface="Cambria Math" panose="02040503050406030204" pitchFamily="18" charset="0"/>
                            </a:rPr>
                          </m:ctrlPr>
                        </m:sSubPr>
                        <m:e>
                          <m:r>
                            <a:rPr lang="hu-HU" b="0" i="1" smtClean="0">
                              <a:solidFill>
                                <a:prstClr val="black">
                                  <a:lumMod val="75000"/>
                                  <a:lumOff val="25000"/>
                                </a:prstClr>
                              </a:solidFill>
                              <a:latin typeface="Cambria Math" panose="02040503050406030204" pitchFamily="18" charset="0"/>
                            </a:rPr>
                            <m:t>7</m:t>
                          </m:r>
                          <m:r>
                            <a:rPr lang="hu-HU" i="1">
                              <a:solidFill>
                                <a:prstClr val="black">
                                  <a:lumMod val="75000"/>
                                  <a:lumOff val="25000"/>
                                </a:prstClr>
                              </a:solidFill>
                              <a:latin typeface="Cambria Math" panose="02040503050406030204" pitchFamily="18" charset="0"/>
                            </a:rPr>
                            <m:t>𝑥</m:t>
                          </m:r>
                        </m:e>
                        <m:sub>
                          <m:r>
                            <a:rPr lang="hu-HU" i="1">
                              <a:solidFill>
                                <a:prstClr val="black">
                                  <a:lumMod val="75000"/>
                                  <a:lumOff val="25000"/>
                                </a:prstClr>
                              </a:solidFill>
                              <a:latin typeface="Cambria Math" panose="02040503050406030204" pitchFamily="18" charset="0"/>
                            </a:rPr>
                            <m:t>23</m:t>
                          </m:r>
                        </m:sub>
                      </m:sSub>
                      <m:r>
                        <a:rPr lang="hu-HU" i="1">
                          <a:solidFill>
                            <a:prstClr val="black">
                              <a:lumMod val="75000"/>
                              <a:lumOff val="25000"/>
                            </a:prstClr>
                          </a:solidFill>
                          <a:latin typeface="Cambria Math" panose="02040503050406030204" pitchFamily="18" charset="0"/>
                        </a:rPr>
                        <m:t>+</m:t>
                      </m:r>
                      <m:sSub>
                        <m:sSubPr>
                          <m:ctrlPr>
                            <a:rPr lang="hu-HU" i="1">
                              <a:solidFill>
                                <a:prstClr val="black">
                                  <a:lumMod val="75000"/>
                                  <a:lumOff val="25000"/>
                                </a:prstClr>
                              </a:solidFill>
                              <a:latin typeface="Cambria Math" panose="02040503050406030204" pitchFamily="18" charset="0"/>
                            </a:rPr>
                          </m:ctrlPr>
                        </m:sSubPr>
                        <m:e>
                          <m:r>
                            <a:rPr lang="hu-HU" b="0" i="1" smtClean="0">
                              <a:solidFill>
                                <a:prstClr val="black">
                                  <a:lumMod val="75000"/>
                                  <a:lumOff val="25000"/>
                                </a:prstClr>
                              </a:solidFill>
                              <a:latin typeface="Cambria Math" panose="02040503050406030204" pitchFamily="18" charset="0"/>
                            </a:rPr>
                            <m:t>11</m:t>
                          </m:r>
                          <m:r>
                            <a:rPr lang="hu-HU" i="1">
                              <a:solidFill>
                                <a:prstClr val="black">
                                  <a:lumMod val="75000"/>
                                  <a:lumOff val="25000"/>
                                </a:prstClr>
                              </a:solidFill>
                              <a:latin typeface="Cambria Math" panose="02040503050406030204" pitchFamily="18" charset="0"/>
                            </a:rPr>
                            <m:t>𝑥</m:t>
                          </m:r>
                        </m:e>
                        <m:sub>
                          <m:r>
                            <a:rPr lang="hu-HU" i="1">
                              <a:solidFill>
                                <a:prstClr val="black">
                                  <a:lumMod val="75000"/>
                                  <a:lumOff val="25000"/>
                                </a:prstClr>
                              </a:solidFill>
                              <a:latin typeface="Cambria Math" panose="02040503050406030204" pitchFamily="18" charset="0"/>
                            </a:rPr>
                            <m:t>24</m:t>
                          </m:r>
                        </m:sub>
                      </m:sSub>
                      <m:r>
                        <a:rPr lang="hu-HU" b="0" i="1" smtClean="0">
                          <a:solidFill>
                            <a:prstClr val="black">
                              <a:lumMod val="75000"/>
                              <a:lumOff val="25000"/>
                            </a:prstClr>
                          </a:solidFill>
                          <a:latin typeface="Cambria Math" panose="02040503050406030204" pitchFamily="18" charset="0"/>
                        </a:rPr>
                        <m:t>+</m:t>
                      </m:r>
                      <m:sSub>
                        <m:sSubPr>
                          <m:ctrlPr>
                            <a:rPr lang="hu-HU" i="1">
                              <a:solidFill>
                                <a:prstClr val="black">
                                  <a:lumMod val="75000"/>
                                  <a:lumOff val="25000"/>
                                </a:prstClr>
                              </a:solidFill>
                              <a:latin typeface="Cambria Math" panose="02040503050406030204" pitchFamily="18" charset="0"/>
                            </a:rPr>
                          </m:ctrlPr>
                        </m:sSubPr>
                        <m:e>
                          <m:r>
                            <a:rPr lang="hu-HU" b="0" i="1" smtClean="0">
                              <a:solidFill>
                                <a:prstClr val="black">
                                  <a:lumMod val="75000"/>
                                  <a:lumOff val="25000"/>
                                </a:prstClr>
                              </a:solidFill>
                              <a:latin typeface="Cambria Math" panose="02040503050406030204" pitchFamily="18" charset="0"/>
                            </a:rPr>
                            <m:t>9</m:t>
                          </m:r>
                          <m:r>
                            <a:rPr lang="hu-HU" i="1">
                              <a:solidFill>
                                <a:prstClr val="black">
                                  <a:lumMod val="75000"/>
                                  <a:lumOff val="25000"/>
                                </a:prstClr>
                              </a:solidFill>
                              <a:latin typeface="Cambria Math" panose="02040503050406030204" pitchFamily="18" charset="0"/>
                            </a:rPr>
                            <m:t>𝑥</m:t>
                          </m:r>
                        </m:e>
                        <m:sub>
                          <m:r>
                            <a:rPr lang="hu-HU" i="1">
                              <a:solidFill>
                                <a:prstClr val="black">
                                  <a:lumMod val="75000"/>
                                  <a:lumOff val="25000"/>
                                </a:prstClr>
                              </a:solidFill>
                              <a:latin typeface="Cambria Math" panose="02040503050406030204" pitchFamily="18" charset="0"/>
                            </a:rPr>
                            <m:t>31</m:t>
                          </m:r>
                        </m:sub>
                      </m:sSub>
                      <m:r>
                        <a:rPr lang="hu-HU" i="1">
                          <a:solidFill>
                            <a:prstClr val="black">
                              <a:lumMod val="75000"/>
                              <a:lumOff val="25000"/>
                            </a:prstClr>
                          </a:solidFill>
                          <a:latin typeface="Cambria Math" panose="02040503050406030204" pitchFamily="18" charset="0"/>
                        </a:rPr>
                        <m:t>+</m:t>
                      </m:r>
                      <m:sSub>
                        <m:sSubPr>
                          <m:ctrlPr>
                            <a:rPr lang="hu-HU" i="1">
                              <a:solidFill>
                                <a:prstClr val="black">
                                  <a:lumMod val="75000"/>
                                  <a:lumOff val="25000"/>
                                </a:prstClr>
                              </a:solidFill>
                              <a:latin typeface="Cambria Math" panose="02040503050406030204" pitchFamily="18" charset="0"/>
                            </a:rPr>
                          </m:ctrlPr>
                        </m:sSubPr>
                        <m:e>
                          <m:r>
                            <a:rPr lang="hu-HU" b="0" i="1" smtClean="0">
                              <a:solidFill>
                                <a:prstClr val="black">
                                  <a:lumMod val="75000"/>
                                  <a:lumOff val="25000"/>
                                </a:prstClr>
                              </a:solidFill>
                              <a:latin typeface="Cambria Math" panose="02040503050406030204" pitchFamily="18" charset="0"/>
                            </a:rPr>
                            <m:t>8</m:t>
                          </m:r>
                          <m:r>
                            <a:rPr lang="hu-HU" i="1">
                              <a:solidFill>
                                <a:prstClr val="black">
                                  <a:lumMod val="75000"/>
                                  <a:lumOff val="25000"/>
                                </a:prstClr>
                              </a:solidFill>
                              <a:latin typeface="Cambria Math" panose="02040503050406030204" pitchFamily="18" charset="0"/>
                            </a:rPr>
                            <m:t>𝑥</m:t>
                          </m:r>
                        </m:e>
                        <m:sub>
                          <m:r>
                            <a:rPr lang="hu-HU" i="1">
                              <a:solidFill>
                                <a:prstClr val="black">
                                  <a:lumMod val="75000"/>
                                  <a:lumOff val="25000"/>
                                </a:prstClr>
                              </a:solidFill>
                              <a:latin typeface="Cambria Math" panose="02040503050406030204" pitchFamily="18" charset="0"/>
                            </a:rPr>
                            <m:t>32</m:t>
                          </m:r>
                        </m:sub>
                      </m:sSub>
                      <m:r>
                        <a:rPr lang="hu-HU" i="1">
                          <a:solidFill>
                            <a:prstClr val="black">
                              <a:lumMod val="75000"/>
                              <a:lumOff val="25000"/>
                            </a:prstClr>
                          </a:solidFill>
                          <a:latin typeface="Cambria Math" panose="02040503050406030204" pitchFamily="18" charset="0"/>
                        </a:rPr>
                        <m:t>+</m:t>
                      </m:r>
                      <m:sSub>
                        <m:sSubPr>
                          <m:ctrlPr>
                            <a:rPr lang="hu-HU" i="1">
                              <a:solidFill>
                                <a:prstClr val="black">
                                  <a:lumMod val="75000"/>
                                  <a:lumOff val="25000"/>
                                </a:prstClr>
                              </a:solidFill>
                              <a:latin typeface="Cambria Math" panose="02040503050406030204" pitchFamily="18" charset="0"/>
                            </a:rPr>
                          </m:ctrlPr>
                        </m:sSubPr>
                        <m:e>
                          <m:r>
                            <a:rPr lang="hu-HU" b="0" i="1" smtClean="0">
                              <a:solidFill>
                                <a:prstClr val="black">
                                  <a:lumMod val="75000"/>
                                  <a:lumOff val="25000"/>
                                </a:prstClr>
                              </a:solidFill>
                              <a:latin typeface="Cambria Math" panose="02040503050406030204" pitchFamily="18" charset="0"/>
                            </a:rPr>
                            <m:t>6</m:t>
                          </m:r>
                          <m:r>
                            <a:rPr lang="hu-HU" i="1">
                              <a:solidFill>
                                <a:prstClr val="black">
                                  <a:lumMod val="75000"/>
                                  <a:lumOff val="25000"/>
                                </a:prstClr>
                              </a:solidFill>
                              <a:latin typeface="Cambria Math" panose="02040503050406030204" pitchFamily="18" charset="0"/>
                            </a:rPr>
                            <m:t>𝑥</m:t>
                          </m:r>
                        </m:e>
                        <m:sub>
                          <m:r>
                            <a:rPr lang="hu-HU" i="1">
                              <a:solidFill>
                                <a:prstClr val="black">
                                  <a:lumMod val="75000"/>
                                  <a:lumOff val="25000"/>
                                </a:prstClr>
                              </a:solidFill>
                              <a:latin typeface="Cambria Math" panose="02040503050406030204" pitchFamily="18" charset="0"/>
                            </a:rPr>
                            <m:t>33</m:t>
                          </m:r>
                        </m:sub>
                      </m:sSub>
                      <m:r>
                        <a:rPr lang="hu-HU" i="1">
                          <a:solidFill>
                            <a:prstClr val="black">
                              <a:lumMod val="75000"/>
                              <a:lumOff val="25000"/>
                            </a:prstClr>
                          </a:solidFill>
                          <a:latin typeface="Cambria Math" panose="02040503050406030204" pitchFamily="18" charset="0"/>
                        </a:rPr>
                        <m:t>+</m:t>
                      </m:r>
                      <m:sSub>
                        <m:sSubPr>
                          <m:ctrlPr>
                            <a:rPr lang="hu-HU" i="1">
                              <a:solidFill>
                                <a:prstClr val="black">
                                  <a:lumMod val="75000"/>
                                  <a:lumOff val="25000"/>
                                </a:prstClr>
                              </a:solidFill>
                              <a:latin typeface="Cambria Math" panose="02040503050406030204" pitchFamily="18" charset="0"/>
                            </a:rPr>
                          </m:ctrlPr>
                        </m:sSubPr>
                        <m:e>
                          <m:r>
                            <a:rPr lang="hu-HU" b="0" i="1" smtClean="0">
                              <a:solidFill>
                                <a:prstClr val="black">
                                  <a:lumMod val="75000"/>
                                  <a:lumOff val="25000"/>
                                </a:prstClr>
                              </a:solidFill>
                              <a:latin typeface="Cambria Math" panose="02040503050406030204" pitchFamily="18" charset="0"/>
                            </a:rPr>
                            <m:t>10</m:t>
                          </m:r>
                          <m:r>
                            <a:rPr lang="hu-HU" i="1">
                              <a:solidFill>
                                <a:prstClr val="black">
                                  <a:lumMod val="75000"/>
                                  <a:lumOff val="25000"/>
                                </a:prstClr>
                              </a:solidFill>
                              <a:latin typeface="Cambria Math" panose="02040503050406030204" pitchFamily="18" charset="0"/>
                            </a:rPr>
                            <m:t>𝑥</m:t>
                          </m:r>
                        </m:e>
                        <m:sub>
                          <m:r>
                            <a:rPr lang="hu-HU" i="1">
                              <a:solidFill>
                                <a:prstClr val="black">
                                  <a:lumMod val="75000"/>
                                  <a:lumOff val="25000"/>
                                </a:prstClr>
                              </a:solidFill>
                              <a:latin typeface="Cambria Math" panose="02040503050406030204" pitchFamily="18" charset="0"/>
                            </a:rPr>
                            <m:t>34</m:t>
                          </m:r>
                        </m:sub>
                      </m:sSub>
                      <m:r>
                        <a:rPr lang="hu-HU" b="0" i="1" smtClean="0">
                          <a:solidFill>
                            <a:prstClr val="black">
                              <a:lumMod val="75000"/>
                              <a:lumOff val="25000"/>
                            </a:prstClr>
                          </a:solidFill>
                          <a:latin typeface="Cambria Math" panose="02040503050406030204" pitchFamily="18" charset="0"/>
                        </a:rPr>
                        <m:t>)</m:t>
                      </m:r>
                      <m:r>
                        <a:rPr lang="hu-HU">
                          <a:solidFill>
                            <a:prstClr val="black">
                              <a:lumMod val="75000"/>
                              <a:lumOff val="25000"/>
                            </a:prstClr>
                          </a:solidFill>
                          <a:latin typeface="Cambria Math" panose="02040503050406030204" pitchFamily="18" charset="0"/>
                          <a:ea typeface="Cambria Math" panose="02040503050406030204" pitchFamily="18" charset="0"/>
                        </a:rPr>
                        <m:t>→</m:t>
                      </m:r>
                      <m:r>
                        <m:rPr>
                          <m:sty m:val="p"/>
                        </m:rPr>
                        <a:rPr lang="hu-HU" b="0" i="0" smtClean="0">
                          <a:solidFill>
                            <a:prstClr val="black">
                              <a:lumMod val="75000"/>
                              <a:lumOff val="25000"/>
                            </a:prstClr>
                          </a:solidFill>
                          <a:latin typeface="Cambria Math" panose="02040503050406030204" pitchFamily="18" charset="0"/>
                          <a:ea typeface="Cambria Math" panose="02040503050406030204" pitchFamily="18" charset="0"/>
                        </a:rPr>
                        <m:t>max</m:t>
                      </m:r>
                    </m:oMath>
                  </m:oMathPara>
                </a14:m>
                <a:endParaRPr lang="hu-HU" sz="1200" b="0" i="0" u="none" strike="noStrike" dirty="0">
                  <a:effectLst/>
                  <a:latin typeface="Arial" panose="020B0604020202020204" pitchFamily="34" charset="0"/>
                </a:endParaRPr>
              </a:p>
            </p:txBody>
          </p:sp>
        </mc:Choice>
        <mc:Fallback xmlns="">
          <p:sp>
            <p:nvSpPr>
              <p:cNvPr id="4" name="Szövegdoboz 3">
                <a:extLst>
                  <a:ext uri="{FF2B5EF4-FFF2-40B4-BE49-F238E27FC236}">
                    <a16:creationId xmlns:a16="http://schemas.microsoft.com/office/drawing/2014/main" id="{8D5985B1-5289-4E4B-A34E-C800286F6DF4}"/>
                  </a:ext>
                </a:extLst>
              </p:cNvPr>
              <p:cNvSpPr txBox="1">
                <a:spLocks noRot="1" noChangeAspect="1" noMove="1" noResize="1" noEditPoints="1" noAdjustHandles="1" noChangeArrowheads="1" noChangeShapeType="1" noTextEdit="1"/>
              </p:cNvSpPr>
              <p:nvPr/>
            </p:nvSpPr>
            <p:spPr>
              <a:xfrm>
                <a:off x="2536937" y="1606880"/>
                <a:ext cx="5658373" cy="3893823"/>
              </a:xfrm>
              <a:prstGeom prst="rect">
                <a:avLst/>
              </a:prstGeom>
              <a:blipFill>
                <a:blip r:embed="rId4"/>
                <a:stretch>
                  <a:fillRect b="-312"/>
                </a:stretch>
              </a:blipFill>
            </p:spPr>
            <p:txBody>
              <a:bodyPr/>
              <a:lstStyle/>
              <a:p>
                <a:r>
                  <a:rPr lang="hu-HU">
                    <a:noFill/>
                  </a:rPr>
                  <a:t> </a:t>
                </a:r>
              </a:p>
            </p:txBody>
          </p:sp>
        </mc:Fallback>
      </mc:AlternateContent>
      <p:cxnSp>
        <p:nvCxnSpPr>
          <p:cNvPr id="5" name="Egyenes összekötő 4">
            <a:extLst>
              <a:ext uri="{FF2B5EF4-FFF2-40B4-BE49-F238E27FC236}">
                <a16:creationId xmlns:a16="http://schemas.microsoft.com/office/drawing/2014/main" id="{5627C710-B998-4BCF-B4D3-94F9A7674DC6}"/>
              </a:ext>
            </a:extLst>
          </p:cNvPr>
          <p:cNvCxnSpPr>
            <a:cxnSpLocks/>
          </p:cNvCxnSpPr>
          <p:nvPr/>
        </p:nvCxnSpPr>
        <p:spPr>
          <a:xfrm>
            <a:off x="2592925" y="2070538"/>
            <a:ext cx="5184730" cy="0"/>
          </a:xfrm>
          <a:prstGeom prst="line">
            <a:avLst/>
          </a:prstGeom>
        </p:spPr>
        <p:style>
          <a:lnRef idx="1">
            <a:schemeClr val="dk1"/>
          </a:lnRef>
          <a:fillRef idx="0">
            <a:schemeClr val="dk1"/>
          </a:fillRef>
          <a:effectRef idx="0">
            <a:schemeClr val="dk1"/>
          </a:effectRef>
          <a:fontRef idx="minor">
            <a:schemeClr val="tx1"/>
          </a:fontRef>
        </p:style>
      </p:cxnSp>
      <p:cxnSp>
        <p:nvCxnSpPr>
          <p:cNvPr id="19" name="Egyenes összekötő 18">
            <a:extLst>
              <a:ext uri="{FF2B5EF4-FFF2-40B4-BE49-F238E27FC236}">
                <a16:creationId xmlns:a16="http://schemas.microsoft.com/office/drawing/2014/main" id="{D1EA04E4-934B-4417-8BE7-B0ED26485D48}"/>
              </a:ext>
            </a:extLst>
          </p:cNvPr>
          <p:cNvCxnSpPr>
            <a:cxnSpLocks/>
          </p:cNvCxnSpPr>
          <p:nvPr/>
        </p:nvCxnSpPr>
        <p:spPr>
          <a:xfrm>
            <a:off x="2592925" y="4789280"/>
            <a:ext cx="5268813" cy="0"/>
          </a:xfrm>
          <a:prstGeom prst="line">
            <a:avLst/>
          </a:prstGeom>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280785941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Kép 10">
            <a:extLst>
              <a:ext uri="{FF2B5EF4-FFF2-40B4-BE49-F238E27FC236}">
                <a16:creationId xmlns:a16="http://schemas.microsoft.com/office/drawing/2014/main" id="{8A1E98BE-0ADB-4115-9529-8AF5D3B9DEEC}"/>
              </a:ext>
            </a:extLst>
          </p:cNvPr>
          <p:cNvPicPr>
            <a:picLocks noChangeAspect="1"/>
          </p:cNvPicPr>
          <p:nvPr/>
        </p:nvPicPr>
        <p:blipFill>
          <a:blip r:embed="rId2"/>
          <a:stretch>
            <a:fillRect/>
          </a:stretch>
        </p:blipFill>
        <p:spPr>
          <a:xfrm>
            <a:off x="2311060" y="1769067"/>
            <a:ext cx="6929454" cy="1534711"/>
          </a:xfrm>
          <a:prstGeom prst="rect">
            <a:avLst/>
          </a:prstGeom>
          <a:ln>
            <a:solidFill>
              <a:schemeClr val="dk1">
                <a:shade val="90000"/>
              </a:schemeClr>
            </a:solidFill>
          </a:ln>
        </p:spPr>
      </p:pic>
      <p:sp>
        <p:nvSpPr>
          <p:cNvPr id="2" name="Cím 1">
            <a:extLst>
              <a:ext uri="{FF2B5EF4-FFF2-40B4-BE49-F238E27FC236}">
                <a16:creationId xmlns:a16="http://schemas.microsoft.com/office/drawing/2014/main" id="{D1A9FD44-2580-46D7-BCF6-ED31803F7415}"/>
              </a:ext>
            </a:extLst>
          </p:cNvPr>
          <p:cNvSpPr>
            <a:spLocks noGrp="1"/>
          </p:cNvSpPr>
          <p:nvPr>
            <p:ph type="title"/>
          </p:nvPr>
        </p:nvSpPr>
        <p:spPr>
          <a:xfrm>
            <a:off x="2592925" y="624110"/>
            <a:ext cx="8911687" cy="703437"/>
          </a:xfrm>
        </p:spPr>
        <p:txBody>
          <a:bodyPr>
            <a:normAutofit fontScale="90000"/>
          </a:bodyPr>
          <a:lstStyle/>
          <a:p>
            <a:br>
              <a:rPr lang="hu-HU" b="1" dirty="0"/>
            </a:br>
            <a:endParaRPr lang="hu-HU" b="1" dirty="0"/>
          </a:p>
        </p:txBody>
      </p:sp>
      <p:sp>
        <p:nvSpPr>
          <p:cNvPr id="6" name="Tartalom helye 5">
            <a:extLst>
              <a:ext uri="{FF2B5EF4-FFF2-40B4-BE49-F238E27FC236}">
                <a16:creationId xmlns:a16="http://schemas.microsoft.com/office/drawing/2014/main" id="{1C809049-3246-4998-A7B4-FDD59E1A25EA}"/>
              </a:ext>
            </a:extLst>
          </p:cNvPr>
          <p:cNvSpPr>
            <a:spLocks noGrp="1"/>
          </p:cNvSpPr>
          <p:nvPr>
            <p:ph idx="1"/>
          </p:nvPr>
        </p:nvSpPr>
        <p:spPr>
          <a:xfrm>
            <a:off x="2311060" y="624110"/>
            <a:ext cx="9043083" cy="5313276"/>
          </a:xfrm>
        </p:spPr>
        <p:txBody>
          <a:bodyPr anchor="t">
            <a:normAutofit/>
          </a:bodyPr>
          <a:lstStyle/>
          <a:p>
            <a:r>
              <a:rPr lang="hu-HU" dirty="0"/>
              <a:t>Oldjuk meg a feladatot az Excel </a:t>
            </a:r>
            <a:r>
              <a:rPr lang="hu-HU" dirty="0" err="1"/>
              <a:t>Solver</a:t>
            </a:r>
            <a:r>
              <a:rPr lang="hu-HU" dirty="0"/>
              <a:t> segítségével!</a:t>
            </a:r>
          </a:p>
          <a:p>
            <a:r>
              <a:rPr lang="hu-HU" dirty="0"/>
              <a:t>Az adatok felvételét az Excel táblába, a számított cellák és a </a:t>
            </a:r>
            <a:r>
              <a:rPr lang="hu-HU" dirty="0" err="1"/>
              <a:t>solver</a:t>
            </a:r>
            <a:r>
              <a:rPr lang="hu-HU" dirty="0"/>
              <a:t> beállításait mutatja  következő ábra:</a:t>
            </a:r>
          </a:p>
          <a:p>
            <a:endParaRPr lang="hu-HU" b="0" dirty="0"/>
          </a:p>
          <a:p>
            <a:pPr marL="0" indent="0">
              <a:buNone/>
            </a:pPr>
            <a:endParaRPr lang="hu-HU" dirty="0"/>
          </a:p>
        </p:txBody>
      </p:sp>
      <p:pic>
        <p:nvPicPr>
          <p:cNvPr id="7" name="Tartalom helye 4" descr="A képen férfi látható&#10;&#10;Automatikusan generált leírás">
            <a:extLst>
              <a:ext uri="{FF2B5EF4-FFF2-40B4-BE49-F238E27FC236}">
                <a16:creationId xmlns:a16="http://schemas.microsoft.com/office/drawing/2014/main" id="{2AA0B0DF-ABC4-4A5A-9A08-8FC189C6C878}"/>
              </a:ext>
            </a:extLst>
          </p:cNvPr>
          <p:cNvPicPr>
            <a:picLocks noChangeAspect="1"/>
          </p:cNvPicPr>
          <p:nvPr/>
        </p:nvPicPr>
        <p:blipFill>
          <a:blip r:embed="rId3"/>
          <a:stretch>
            <a:fillRect/>
          </a:stretch>
        </p:blipFill>
        <p:spPr>
          <a:xfrm>
            <a:off x="109935" y="1327547"/>
            <a:ext cx="1154906" cy="1154906"/>
          </a:xfrm>
          <a:prstGeom prst="rect">
            <a:avLst/>
          </a:prstGeom>
        </p:spPr>
      </p:pic>
      <p:pic>
        <p:nvPicPr>
          <p:cNvPr id="8" name="Kép 7">
            <a:extLst>
              <a:ext uri="{FF2B5EF4-FFF2-40B4-BE49-F238E27FC236}">
                <a16:creationId xmlns:a16="http://schemas.microsoft.com/office/drawing/2014/main" id="{BB840403-E6B6-496F-A238-F0B03CBF58BF}"/>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r="71850"/>
          <a:stretch/>
        </p:blipFill>
        <p:spPr>
          <a:xfrm>
            <a:off x="11302837" y="6003188"/>
            <a:ext cx="631142" cy="637018"/>
          </a:xfrm>
          <a:prstGeom prst="rect">
            <a:avLst/>
          </a:prstGeom>
        </p:spPr>
      </p:pic>
      <p:cxnSp>
        <p:nvCxnSpPr>
          <p:cNvPr id="17" name="Egyenes összekötő 16">
            <a:extLst>
              <a:ext uri="{FF2B5EF4-FFF2-40B4-BE49-F238E27FC236}">
                <a16:creationId xmlns:a16="http://schemas.microsoft.com/office/drawing/2014/main" id="{895F029C-E105-4801-8D18-A972635F9C5D}"/>
              </a:ext>
            </a:extLst>
          </p:cNvPr>
          <p:cNvCxnSpPr/>
          <p:nvPr/>
        </p:nvCxnSpPr>
        <p:spPr>
          <a:xfrm>
            <a:off x="4840941" y="4455459"/>
            <a:ext cx="599981" cy="349323"/>
          </a:xfrm>
          <a:prstGeom prst="line">
            <a:avLst/>
          </a:prstGeom>
          <a:ln>
            <a:solidFill>
              <a:schemeClr val="bg1"/>
            </a:solidFill>
          </a:ln>
        </p:spPr>
        <p:style>
          <a:lnRef idx="1">
            <a:schemeClr val="dk1"/>
          </a:lnRef>
          <a:fillRef idx="0">
            <a:schemeClr val="dk1"/>
          </a:fillRef>
          <a:effectRef idx="0">
            <a:schemeClr val="dk1"/>
          </a:effectRef>
          <a:fontRef idx="minor">
            <a:schemeClr val="tx1"/>
          </a:fontRef>
        </p:style>
      </p:cxnSp>
      <p:cxnSp>
        <p:nvCxnSpPr>
          <p:cNvPr id="4" name="Egyenes összekötő nyíllal 3">
            <a:extLst>
              <a:ext uri="{FF2B5EF4-FFF2-40B4-BE49-F238E27FC236}">
                <a16:creationId xmlns:a16="http://schemas.microsoft.com/office/drawing/2014/main" id="{D81C43D6-DD8A-4E3D-8D43-0FA40976C2B3}"/>
              </a:ext>
            </a:extLst>
          </p:cNvPr>
          <p:cNvCxnSpPr>
            <a:cxnSpLocks/>
          </p:cNvCxnSpPr>
          <p:nvPr/>
        </p:nvCxnSpPr>
        <p:spPr>
          <a:xfrm flipV="1">
            <a:off x="6492240" y="3165601"/>
            <a:ext cx="694073" cy="1919693"/>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9" name="Egyenes összekötő nyíllal 8">
            <a:extLst>
              <a:ext uri="{FF2B5EF4-FFF2-40B4-BE49-F238E27FC236}">
                <a16:creationId xmlns:a16="http://schemas.microsoft.com/office/drawing/2014/main" id="{A70DA19F-78C4-448A-B065-A8BDEF518505}"/>
              </a:ext>
            </a:extLst>
          </p:cNvPr>
          <p:cNvCxnSpPr>
            <a:cxnSpLocks/>
            <a:stCxn id="19" idx="0"/>
          </p:cNvCxnSpPr>
          <p:nvPr/>
        </p:nvCxnSpPr>
        <p:spPr>
          <a:xfrm flipV="1">
            <a:off x="3106752" y="3259100"/>
            <a:ext cx="820777" cy="70961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8" name="Egyenes összekötő nyíllal 17">
            <a:extLst>
              <a:ext uri="{FF2B5EF4-FFF2-40B4-BE49-F238E27FC236}">
                <a16:creationId xmlns:a16="http://schemas.microsoft.com/office/drawing/2014/main" id="{D3E8799C-A3B8-44F7-9825-7A7211E7D350}"/>
              </a:ext>
            </a:extLst>
          </p:cNvPr>
          <p:cNvCxnSpPr>
            <a:cxnSpLocks/>
            <a:stCxn id="24" idx="0"/>
          </p:cNvCxnSpPr>
          <p:nvPr/>
        </p:nvCxnSpPr>
        <p:spPr>
          <a:xfrm flipV="1">
            <a:off x="5367419" y="2359794"/>
            <a:ext cx="1982071" cy="160838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pic>
        <p:nvPicPr>
          <p:cNvPr id="12" name="Kép 11">
            <a:extLst>
              <a:ext uri="{FF2B5EF4-FFF2-40B4-BE49-F238E27FC236}">
                <a16:creationId xmlns:a16="http://schemas.microsoft.com/office/drawing/2014/main" id="{5362C448-78E6-451A-B4D0-4779E2B1EEBE}"/>
              </a:ext>
            </a:extLst>
          </p:cNvPr>
          <p:cNvPicPr>
            <a:picLocks noChangeAspect="1"/>
          </p:cNvPicPr>
          <p:nvPr/>
        </p:nvPicPr>
        <p:blipFill>
          <a:blip r:embed="rId5"/>
          <a:stretch>
            <a:fillRect/>
          </a:stretch>
        </p:blipFill>
        <p:spPr>
          <a:xfrm>
            <a:off x="7650845" y="2767448"/>
            <a:ext cx="3577666" cy="3787742"/>
          </a:xfrm>
          <a:prstGeom prst="rect">
            <a:avLst/>
          </a:prstGeom>
          <a:ln>
            <a:solidFill>
              <a:schemeClr val="dk1">
                <a:shade val="90000"/>
              </a:schemeClr>
            </a:solidFill>
          </a:ln>
        </p:spPr>
      </p:pic>
      <p:pic>
        <p:nvPicPr>
          <p:cNvPr id="14" name="Kép 13">
            <a:extLst>
              <a:ext uri="{FF2B5EF4-FFF2-40B4-BE49-F238E27FC236}">
                <a16:creationId xmlns:a16="http://schemas.microsoft.com/office/drawing/2014/main" id="{075A41D4-621D-4C4B-AFC4-1286CAF926D0}"/>
              </a:ext>
            </a:extLst>
          </p:cNvPr>
          <p:cNvPicPr>
            <a:picLocks noChangeAspect="1"/>
          </p:cNvPicPr>
          <p:nvPr/>
        </p:nvPicPr>
        <p:blipFill>
          <a:blip r:embed="rId6"/>
          <a:stretch>
            <a:fillRect/>
          </a:stretch>
        </p:blipFill>
        <p:spPr>
          <a:xfrm>
            <a:off x="3480250" y="5141832"/>
            <a:ext cx="4121985" cy="304842"/>
          </a:xfrm>
          <a:prstGeom prst="rect">
            <a:avLst/>
          </a:prstGeom>
          <a:ln>
            <a:solidFill>
              <a:schemeClr val="dk1">
                <a:shade val="90000"/>
              </a:schemeClr>
            </a:solidFill>
          </a:ln>
        </p:spPr>
      </p:pic>
      <p:pic>
        <p:nvPicPr>
          <p:cNvPr id="19" name="Kép 18">
            <a:extLst>
              <a:ext uri="{FF2B5EF4-FFF2-40B4-BE49-F238E27FC236}">
                <a16:creationId xmlns:a16="http://schemas.microsoft.com/office/drawing/2014/main" id="{6A6DE368-A88D-42ED-AD5A-D96DE9ACDE25}"/>
              </a:ext>
            </a:extLst>
          </p:cNvPr>
          <p:cNvPicPr>
            <a:picLocks noChangeAspect="1"/>
          </p:cNvPicPr>
          <p:nvPr/>
        </p:nvPicPr>
        <p:blipFill>
          <a:blip r:embed="rId7"/>
          <a:stretch>
            <a:fillRect/>
          </a:stretch>
        </p:blipFill>
        <p:spPr>
          <a:xfrm>
            <a:off x="2206513" y="3968710"/>
            <a:ext cx="1800477" cy="307058"/>
          </a:xfrm>
          <a:prstGeom prst="rect">
            <a:avLst/>
          </a:prstGeom>
          <a:ln>
            <a:solidFill>
              <a:schemeClr val="dk1">
                <a:shade val="90000"/>
              </a:schemeClr>
            </a:solidFill>
          </a:ln>
        </p:spPr>
      </p:pic>
      <p:pic>
        <p:nvPicPr>
          <p:cNvPr id="24" name="Kép 23">
            <a:extLst>
              <a:ext uri="{FF2B5EF4-FFF2-40B4-BE49-F238E27FC236}">
                <a16:creationId xmlns:a16="http://schemas.microsoft.com/office/drawing/2014/main" id="{1974E6AD-5B18-4AFA-97C7-E98725C5A4C5}"/>
              </a:ext>
            </a:extLst>
          </p:cNvPr>
          <p:cNvPicPr>
            <a:picLocks noChangeAspect="1"/>
          </p:cNvPicPr>
          <p:nvPr/>
        </p:nvPicPr>
        <p:blipFill>
          <a:blip r:embed="rId8"/>
          <a:stretch>
            <a:fillRect/>
          </a:stretch>
        </p:blipFill>
        <p:spPr>
          <a:xfrm>
            <a:off x="4242598" y="3968174"/>
            <a:ext cx="2249642" cy="349323"/>
          </a:xfrm>
          <a:prstGeom prst="rect">
            <a:avLst/>
          </a:prstGeom>
          <a:ln>
            <a:solidFill>
              <a:schemeClr val="dk1">
                <a:shade val="90000"/>
              </a:schemeClr>
            </a:solidFill>
          </a:ln>
        </p:spPr>
      </p:pic>
    </p:spTree>
    <p:extLst>
      <p:ext uri="{BB962C8B-B14F-4D97-AF65-F5344CB8AC3E}">
        <p14:creationId xmlns:p14="http://schemas.microsoft.com/office/powerpoint/2010/main" val="195114031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id="{D1A9FD44-2580-46D7-BCF6-ED31803F7415}"/>
              </a:ext>
            </a:extLst>
          </p:cNvPr>
          <p:cNvSpPr>
            <a:spLocks noGrp="1"/>
          </p:cNvSpPr>
          <p:nvPr>
            <p:ph type="title"/>
          </p:nvPr>
        </p:nvSpPr>
        <p:spPr>
          <a:xfrm>
            <a:off x="2592925" y="624110"/>
            <a:ext cx="8911687" cy="703437"/>
          </a:xfrm>
        </p:spPr>
        <p:txBody>
          <a:bodyPr>
            <a:normAutofit fontScale="90000"/>
          </a:bodyPr>
          <a:lstStyle/>
          <a:p>
            <a:br>
              <a:rPr lang="hu-HU" b="1" dirty="0"/>
            </a:br>
            <a:endParaRPr lang="hu-HU" b="1" dirty="0"/>
          </a:p>
        </p:txBody>
      </p:sp>
      <p:sp>
        <p:nvSpPr>
          <p:cNvPr id="6" name="Tartalom helye 5">
            <a:extLst>
              <a:ext uri="{FF2B5EF4-FFF2-40B4-BE49-F238E27FC236}">
                <a16:creationId xmlns:a16="http://schemas.microsoft.com/office/drawing/2014/main" id="{1C809049-3246-4998-A7B4-FDD59E1A25EA}"/>
              </a:ext>
            </a:extLst>
          </p:cNvPr>
          <p:cNvSpPr>
            <a:spLocks noGrp="1"/>
          </p:cNvSpPr>
          <p:nvPr>
            <p:ph idx="1"/>
          </p:nvPr>
        </p:nvSpPr>
        <p:spPr>
          <a:xfrm>
            <a:off x="2311060" y="624110"/>
            <a:ext cx="9043083" cy="5313276"/>
          </a:xfrm>
        </p:spPr>
        <p:txBody>
          <a:bodyPr anchor="t">
            <a:normAutofit/>
          </a:bodyPr>
          <a:lstStyle/>
          <a:p>
            <a:r>
              <a:rPr lang="hu-HU" dirty="0"/>
              <a:t>A </a:t>
            </a:r>
            <a:r>
              <a:rPr lang="hu-HU" dirty="0" err="1"/>
              <a:t>Solver</a:t>
            </a:r>
            <a:r>
              <a:rPr lang="hu-HU" dirty="0"/>
              <a:t> futtatása után megoldást talált, amit a zöld és kék mezőkben láthatunk.</a:t>
            </a:r>
          </a:p>
          <a:p>
            <a:endParaRPr lang="hu-HU" dirty="0"/>
          </a:p>
          <a:p>
            <a:endParaRPr lang="hu-HU" b="0" dirty="0"/>
          </a:p>
        </p:txBody>
      </p:sp>
      <p:pic>
        <p:nvPicPr>
          <p:cNvPr id="7" name="Tartalom helye 4" descr="A képen férfi látható&#10;&#10;Automatikusan generált leírás">
            <a:extLst>
              <a:ext uri="{FF2B5EF4-FFF2-40B4-BE49-F238E27FC236}">
                <a16:creationId xmlns:a16="http://schemas.microsoft.com/office/drawing/2014/main" id="{2AA0B0DF-ABC4-4A5A-9A08-8FC189C6C878}"/>
              </a:ext>
            </a:extLst>
          </p:cNvPr>
          <p:cNvPicPr>
            <a:picLocks noChangeAspect="1"/>
          </p:cNvPicPr>
          <p:nvPr/>
        </p:nvPicPr>
        <p:blipFill>
          <a:blip r:embed="rId2"/>
          <a:stretch>
            <a:fillRect/>
          </a:stretch>
        </p:blipFill>
        <p:spPr>
          <a:xfrm>
            <a:off x="109935" y="1327547"/>
            <a:ext cx="1154906" cy="1154906"/>
          </a:xfrm>
          <a:prstGeom prst="rect">
            <a:avLst/>
          </a:prstGeom>
        </p:spPr>
      </p:pic>
      <p:pic>
        <p:nvPicPr>
          <p:cNvPr id="8" name="Kép 7">
            <a:extLst>
              <a:ext uri="{FF2B5EF4-FFF2-40B4-BE49-F238E27FC236}">
                <a16:creationId xmlns:a16="http://schemas.microsoft.com/office/drawing/2014/main" id="{BB840403-E6B6-496F-A238-F0B03CBF58BF}"/>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r="71850"/>
          <a:stretch/>
        </p:blipFill>
        <p:spPr>
          <a:xfrm>
            <a:off x="11302837" y="6003188"/>
            <a:ext cx="631142" cy="637018"/>
          </a:xfrm>
          <a:prstGeom prst="rect">
            <a:avLst/>
          </a:prstGeom>
        </p:spPr>
      </p:pic>
      <p:cxnSp>
        <p:nvCxnSpPr>
          <p:cNvPr id="17" name="Egyenes összekötő 16">
            <a:extLst>
              <a:ext uri="{FF2B5EF4-FFF2-40B4-BE49-F238E27FC236}">
                <a16:creationId xmlns:a16="http://schemas.microsoft.com/office/drawing/2014/main" id="{895F029C-E105-4801-8D18-A972635F9C5D}"/>
              </a:ext>
            </a:extLst>
          </p:cNvPr>
          <p:cNvCxnSpPr/>
          <p:nvPr/>
        </p:nvCxnSpPr>
        <p:spPr>
          <a:xfrm>
            <a:off x="4840941" y="4455459"/>
            <a:ext cx="599981" cy="349323"/>
          </a:xfrm>
          <a:prstGeom prst="line">
            <a:avLst/>
          </a:prstGeom>
          <a:ln>
            <a:solidFill>
              <a:schemeClr val="bg1"/>
            </a:solidFill>
          </a:ln>
        </p:spPr>
        <p:style>
          <a:lnRef idx="1">
            <a:schemeClr val="dk1"/>
          </a:lnRef>
          <a:fillRef idx="0">
            <a:schemeClr val="dk1"/>
          </a:fillRef>
          <a:effectRef idx="0">
            <a:schemeClr val="dk1"/>
          </a:effectRef>
          <a:fontRef idx="minor">
            <a:schemeClr val="tx1"/>
          </a:fontRef>
        </p:style>
      </p:cxnSp>
      <p:sp>
        <p:nvSpPr>
          <p:cNvPr id="5" name="Szövegdoboz 4">
            <a:extLst>
              <a:ext uri="{FF2B5EF4-FFF2-40B4-BE49-F238E27FC236}">
                <a16:creationId xmlns:a16="http://schemas.microsoft.com/office/drawing/2014/main" id="{8EED9011-B6C1-4D5A-9F93-07EFD5579874}"/>
              </a:ext>
            </a:extLst>
          </p:cNvPr>
          <p:cNvSpPr txBox="1"/>
          <p:nvPr/>
        </p:nvSpPr>
        <p:spPr>
          <a:xfrm>
            <a:off x="2651760" y="4123944"/>
            <a:ext cx="8651077" cy="1477328"/>
          </a:xfrm>
          <a:prstGeom prst="rect">
            <a:avLst/>
          </a:prstGeom>
          <a:noFill/>
        </p:spPr>
        <p:txBody>
          <a:bodyPr wrap="square" rtlCol="0">
            <a:spAutoFit/>
          </a:bodyPr>
          <a:lstStyle/>
          <a:p>
            <a:pPr algn="just">
              <a:spcBef>
                <a:spcPts val="1000"/>
              </a:spcBef>
              <a:buClr>
                <a:schemeClr val="accent1"/>
              </a:buClr>
            </a:pPr>
            <a:r>
              <a:rPr lang="hu-HU" dirty="0">
                <a:solidFill>
                  <a:schemeClr val="tx1">
                    <a:lumMod val="75000"/>
                    <a:lumOff val="25000"/>
                  </a:schemeClr>
                </a:solidFill>
              </a:rPr>
              <a:t>Tehát a maximális hozam 10,7 millió Ft, ami megvalósítható, ha a befektető az 1. társaságnál 40 millió Ft-ot fektet lekötött betétbe, a 2. társaságnál 5 millió Ft-ot államkötvénybe és 45 millió Ft-ot részvénybe, a 3. társaságnál 20 millió Ft-ot államkötvénybe, a negyediknél pedig 20 millió Ft-ot államkötvénybe és 10 millió Ft-ot lekötött betétbe.</a:t>
            </a:r>
          </a:p>
        </p:txBody>
      </p:sp>
      <p:pic>
        <p:nvPicPr>
          <p:cNvPr id="4" name="Kép 3">
            <a:extLst>
              <a:ext uri="{FF2B5EF4-FFF2-40B4-BE49-F238E27FC236}">
                <a16:creationId xmlns:a16="http://schemas.microsoft.com/office/drawing/2014/main" id="{66E6527C-A1DE-4762-B314-728B0F15D2C1}"/>
              </a:ext>
            </a:extLst>
          </p:cNvPr>
          <p:cNvPicPr>
            <a:picLocks noChangeAspect="1"/>
          </p:cNvPicPr>
          <p:nvPr/>
        </p:nvPicPr>
        <p:blipFill>
          <a:blip r:embed="rId4"/>
          <a:stretch>
            <a:fillRect/>
          </a:stretch>
        </p:blipFill>
        <p:spPr>
          <a:xfrm>
            <a:off x="2651760" y="1626915"/>
            <a:ext cx="8263890" cy="1872406"/>
          </a:xfrm>
          <a:prstGeom prst="rect">
            <a:avLst/>
          </a:prstGeom>
          <a:ln>
            <a:solidFill>
              <a:schemeClr val="tx1">
                <a:lumMod val="75000"/>
                <a:lumOff val="25000"/>
              </a:schemeClr>
            </a:solidFill>
          </a:ln>
        </p:spPr>
      </p:pic>
    </p:spTree>
    <p:extLst>
      <p:ext uri="{BB962C8B-B14F-4D97-AF65-F5344CB8AC3E}">
        <p14:creationId xmlns:p14="http://schemas.microsoft.com/office/powerpoint/2010/main" val="194683741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id="{D1A9FD44-2580-46D7-BCF6-ED31803F7415}"/>
              </a:ext>
            </a:extLst>
          </p:cNvPr>
          <p:cNvSpPr>
            <a:spLocks noGrp="1"/>
          </p:cNvSpPr>
          <p:nvPr>
            <p:ph type="title"/>
          </p:nvPr>
        </p:nvSpPr>
        <p:spPr>
          <a:xfrm>
            <a:off x="2592925" y="624110"/>
            <a:ext cx="8911687" cy="703437"/>
          </a:xfrm>
        </p:spPr>
        <p:txBody>
          <a:bodyPr>
            <a:normAutofit fontScale="90000"/>
          </a:bodyPr>
          <a:lstStyle/>
          <a:p>
            <a:br>
              <a:rPr lang="hu-HU" b="1" dirty="0"/>
            </a:br>
            <a:endParaRPr lang="hu-HU" b="1" dirty="0"/>
          </a:p>
        </p:txBody>
      </p:sp>
      <p:sp>
        <p:nvSpPr>
          <p:cNvPr id="6" name="Tartalom helye 5">
            <a:extLst>
              <a:ext uri="{FF2B5EF4-FFF2-40B4-BE49-F238E27FC236}">
                <a16:creationId xmlns:a16="http://schemas.microsoft.com/office/drawing/2014/main" id="{1C809049-3246-4998-A7B4-FDD59E1A25EA}"/>
              </a:ext>
            </a:extLst>
          </p:cNvPr>
          <p:cNvSpPr>
            <a:spLocks noGrp="1"/>
          </p:cNvSpPr>
          <p:nvPr>
            <p:ph idx="1"/>
          </p:nvPr>
        </p:nvSpPr>
        <p:spPr>
          <a:xfrm>
            <a:off x="2311060" y="624110"/>
            <a:ext cx="9043083" cy="5313276"/>
          </a:xfrm>
        </p:spPr>
        <p:txBody>
          <a:bodyPr anchor="ctr">
            <a:normAutofit/>
          </a:bodyPr>
          <a:lstStyle/>
          <a:p>
            <a:pPr algn="ctr"/>
            <a:r>
              <a:rPr lang="hu-HU" sz="2400" dirty="0"/>
              <a:t>A szállítási feladatok tárgyalását befejeztük.</a:t>
            </a:r>
            <a:br>
              <a:rPr lang="hu-HU" sz="2400" dirty="0"/>
            </a:br>
            <a:r>
              <a:rPr lang="hu-HU" sz="2400" dirty="0"/>
              <a:t>Köszönöm a figyelmet.</a:t>
            </a:r>
          </a:p>
          <a:p>
            <a:pPr algn="ctr"/>
            <a:endParaRPr lang="hu-HU" dirty="0"/>
          </a:p>
          <a:p>
            <a:endParaRPr lang="hu-HU" b="0" dirty="0"/>
          </a:p>
        </p:txBody>
      </p:sp>
      <p:pic>
        <p:nvPicPr>
          <p:cNvPr id="7" name="Tartalom helye 4" descr="A képen férfi látható&#10;&#10;Automatikusan generált leírás">
            <a:extLst>
              <a:ext uri="{FF2B5EF4-FFF2-40B4-BE49-F238E27FC236}">
                <a16:creationId xmlns:a16="http://schemas.microsoft.com/office/drawing/2014/main" id="{2AA0B0DF-ABC4-4A5A-9A08-8FC189C6C878}"/>
              </a:ext>
            </a:extLst>
          </p:cNvPr>
          <p:cNvPicPr>
            <a:picLocks noChangeAspect="1"/>
          </p:cNvPicPr>
          <p:nvPr/>
        </p:nvPicPr>
        <p:blipFill>
          <a:blip r:embed="rId2"/>
          <a:stretch>
            <a:fillRect/>
          </a:stretch>
        </p:blipFill>
        <p:spPr>
          <a:xfrm>
            <a:off x="109935" y="1327547"/>
            <a:ext cx="1154906" cy="1154906"/>
          </a:xfrm>
          <a:prstGeom prst="rect">
            <a:avLst/>
          </a:prstGeom>
        </p:spPr>
      </p:pic>
      <p:pic>
        <p:nvPicPr>
          <p:cNvPr id="8" name="Kép 7">
            <a:extLst>
              <a:ext uri="{FF2B5EF4-FFF2-40B4-BE49-F238E27FC236}">
                <a16:creationId xmlns:a16="http://schemas.microsoft.com/office/drawing/2014/main" id="{BB840403-E6B6-496F-A238-F0B03CBF58BF}"/>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r="71850"/>
          <a:stretch/>
        </p:blipFill>
        <p:spPr>
          <a:xfrm>
            <a:off x="11302837" y="6003188"/>
            <a:ext cx="631142" cy="637018"/>
          </a:xfrm>
          <a:prstGeom prst="rect">
            <a:avLst/>
          </a:prstGeom>
        </p:spPr>
      </p:pic>
      <p:cxnSp>
        <p:nvCxnSpPr>
          <p:cNvPr id="17" name="Egyenes összekötő 16">
            <a:extLst>
              <a:ext uri="{FF2B5EF4-FFF2-40B4-BE49-F238E27FC236}">
                <a16:creationId xmlns:a16="http://schemas.microsoft.com/office/drawing/2014/main" id="{895F029C-E105-4801-8D18-A972635F9C5D}"/>
              </a:ext>
            </a:extLst>
          </p:cNvPr>
          <p:cNvCxnSpPr/>
          <p:nvPr/>
        </p:nvCxnSpPr>
        <p:spPr>
          <a:xfrm>
            <a:off x="4840941" y="4455459"/>
            <a:ext cx="599981" cy="349323"/>
          </a:xfrm>
          <a:prstGeom prst="line">
            <a:avLst/>
          </a:prstGeom>
          <a:ln>
            <a:solidFill>
              <a:schemeClr val="bg1"/>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156486145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id="{D1A9FD44-2580-46D7-BCF6-ED31803F7415}"/>
              </a:ext>
            </a:extLst>
          </p:cNvPr>
          <p:cNvSpPr>
            <a:spLocks noGrp="1"/>
          </p:cNvSpPr>
          <p:nvPr>
            <p:ph type="title"/>
          </p:nvPr>
        </p:nvSpPr>
        <p:spPr>
          <a:xfrm>
            <a:off x="2953512" y="624110"/>
            <a:ext cx="8551100" cy="703437"/>
          </a:xfrm>
        </p:spPr>
        <p:txBody>
          <a:bodyPr>
            <a:normAutofit fontScale="90000"/>
          </a:bodyPr>
          <a:lstStyle/>
          <a:p>
            <a:r>
              <a:rPr lang="hu-HU" dirty="0"/>
              <a:t>Példa</a:t>
            </a:r>
            <a:br>
              <a:rPr lang="hu-HU" b="1" dirty="0"/>
            </a:br>
            <a:endParaRPr lang="hu-HU" b="1" dirty="0"/>
          </a:p>
        </p:txBody>
      </p:sp>
      <p:sp>
        <p:nvSpPr>
          <p:cNvPr id="6" name="Tartalom helye 5">
            <a:extLst>
              <a:ext uri="{FF2B5EF4-FFF2-40B4-BE49-F238E27FC236}">
                <a16:creationId xmlns:a16="http://schemas.microsoft.com/office/drawing/2014/main" id="{1C809049-3246-4998-A7B4-FDD59E1A25EA}"/>
              </a:ext>
            </a:extLst>
          </p:cNvPr>
          <p:cNvSpPr>
            <a:spLocks noGrp="1"/>
          </p:cNvSpPr>
          <p:nvPr>
            <p:ph idx="1"/>
          </p:nvPr>
        </p:nvSpPr>
        <p:spPr>
          <a:xfrm>
            <a:off x="2592924" y="1327547"/>
            <a:ext cx="8911688" cy="4583675"/>
          </a:xfrm>
        </p:spPr>
        <p:txBody>
          <a:bodyPr anchor="ctr">
            <a:normAutofit/>
          </a:bodyPr>
          <a:lstStyle/>
          <a:p>
            <a:pPr algn="just"/>
            <a:r>
              <a:rPr lang="hu-HU" dirty="0"/>
              <a:t>Egy cég 2 raktárban tárol egy adott terméket. Jelölje a raktárakat R1, R2. A raktárakból az árut 2 felvevőhelyre kell átszállítani. Jelölje a felvevőhelyeket F1, F2. Az alábbi táblázat tartalmazza a termék egy egységének szállítási költségét az egyes raktárakból az egyes felvevőhelyekre (alkalmas pénzegységben kifejezve), az egyes raktárakban található készleteket (egységben megadva), továbbá a felvevőhelyek igényeit (szintén egységben megadva).</a:t>
            </a:r>
          </a:p>
          <a:p>
            <a:endParaRPr lang="hu-HU" dirty="0"/>
          </a:p>
          <a:p>
            <a:pPr marL="0" indent="0">
              <a:buNone/>
            </a:pPr>
            <a:r>
              <a:rPr lang="hu-HU" dirty="0"/>
              <a:t> 		 </a:t>
            </a:r>
          </a:p>
          <a:p>
            <a:endParaRPr lang="hu-HU" dirty="0"/>
          </a:p>
          <a:p>
            <a:endParaRPr lang="hu-HU" dirty="0"/>
          </a:p>
        </p:txBody>
      </p:sp>
      <p:pic>
        <p:nvPicPr>
          <p:cNvPr id="7" name="Tartalom helye 4" descr="A képen férfi látható&#10;&#10;Automatikusan generált leírás">
            <a:extLst>
              <a:ext uri="{FF2B5EF4-FFF2-40B4-BE49-F238E27FC236}">
                <a16:creationId xmlns:a16="http://schemas.microsoft.com/office/drawing/2014/main" id="{2AA0B0DF-ABC4-4A5A-9A08-8FC189C6C878}"/>
              </a:ext>
            </a:extLst>
          </p:cNvPr>
          <p:cNvPicPr>
            <a:picLocks noChangeAspect="1"/>
          </p:cNvPicPr>
          <p:nvPr/>
        </p:nvPicPr>
        <p:blipFill>
          <a:blip r:embed="rId2"/>
          <a:stretch>
            <a:fillRect/>
          </a:stretch>
        </p:blipFill>
        <p:spPr>
          <a:xfrm>
            <a:off x="109935" y="1327547"/>
            <a:ext cx="1154906" cy="1154906"/>
          </a:xfrm>
          <a:prstGeom prst="rect">
            <a:avLst/>
          </a:prstGeom>
        </p:spPr>
      </p:pic>
      <p:pic>
        <p:nvPicPr>
          <p:cNvPr id="8" name="Kép 7">
            <a:extLst>
              <a:ext uri="{FF2B5EF4-FFF2-40B4-BE49-F238E27FC236}">
                <a16:creationId xmlns:a16="http://schemas.microsoft.com/office/drawing/2014/main" id="{BB840403-E6B6-496F-A238-F0B03CBF58BF}"/>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r="71850"/>
          <a:stretch/>
        </p:blipFill>
        <p:spPr>
          <a:xfrm>
            <a:off x="11302837" y="6003188"/>
            <a:ext cx="631142" cy="637018"/>
          </a:xfrm>
          <a:prstGeom prst="rect">
            <a:avLst/>
          </a:prstGeom>
        </p:spPr>
      </p:pic>
      <p:graphicFrame>
        <p:nvGraphicFramePr>
          <p:cNvPr id="3" name="Táblázat 2">
            <a:extLst>
              <a:ext uri="{FF2B5EF4-FFF2-40B4-BE49-F238E27FC236}">
                <a16:creationId xmlns:a16="http://schemas.microsoft.com/office/drawing/2014/main" id="{CD4D58EC-EE59-4FD4-B408-C6B79B561A13}"/>
              </a:ext>
            </a:extLst>
          </p:cNvPr>
          <p:cNvGraphicFramePr>
            <a:graphicFrameLocks noGrp="1"/>
          </p:cNvGraphicFramePr>
          <p:nvPr>
            <p:extLst>
              <p:ext uri="{D42A27DB-BD31-4B8C-83A1-F6EECF244321}">
                <p14:modId xmlns:p14="http://schemas.microsoft.com/office/powerpoint/2010/main" val="1756287764"/>
              </p:ext>
            </p:extLst>
          </p:nvPr>
        </p:nvGraphicFramePr>
        <p:xfrm>
          <a:off x="3098856" y="4070131"/>
          <a:ext cx="3131700" cy="1626476"/>
        </p:xfrm>
        <a:graphic>
          <a:graphicData uri="http://schemas.openxmlformats.org/drawingml/2006/table">
            <a:tbl>
              <a:tblPr firstRow="1" firstCol="1" bandRow="1">
                <a:tableStyleId>{5C22544A-7EE6-4342-B048-85BDC9FD1C3A}</a:tableStyleId>
              </a:tblPr>
              <a:tblGrid>
                <a:gridCol w="782925">
                  <a:extLst>
                    <a:ext uri="{9D8B030D-6E8A-4147-A177-3AD203B41FA5}">
                      <a16:colId xmlns:a16="http://schemas.microsoft.com/office/drawing/2014/main" val="3156328958"/>
                    </a:ext>
                  </a:extLst>
                </a:gridCol>
                <a:gridCol w="782925">
                  <a:extLst>
                    <a:ext uri="{9D8B030D-6E8A-4147-A177-3AD203B41FA5}">
                      <a16:colId xmlns:a16="http://schemas.microsoft.com/office/drawing/2014/main" val="3682287756"/>
                    </a:ext>
                  </a:extLst>
                </a:gridCol>
                <a:gridCol w="782925">
                  <a:extLst>
                    <a:ext uri="{9D8B030D-6E8A-4147-A177-3AD203B41FA5}">
                      <a16:colId xmlns:a16="http://schemas.microsoft.com/office/drawing/2014/main" val="632203440"/>
                    </a:ext>
                  </a:extLst>
                </a:gridCol>
                <a:gridCol w="782925">
                  <a:extLst>
                    <a:ext uri="{9D8B030D-6E8A-4147-A177-3AD203B41FA5}">
                      <a16:colId xmlns:a16="http://schemas.microsoft.com/office/drawing/2014/main" val="4254208627"/>
                    </a:ext>
                  </a:extLst>
                </a:gridCol>
              </a:tblGrid>
              <a:tr h="416537">
                <a:tc>
                  <a:txBody>
                    <a:bodyPr/>
                    <a:lstStyle/>
                    <a:p>
                      <a:pPr algn="ctr">
                        <a:lnSpc>
                          <a:spcPct val="107000"/>
                        </a:lnSpc>
                        <a:spcAft>
                          <a:spcPts val="800"/>
                        </a:spcAft>
                      </a:pPr>
                      <a:r>
                        <a:rPr lang="hu-HU" sz="1100" dirty="0">
                          <a:effectLst/>
                        </a:rPr>
                        <a:t> </a:t>
                      </a:r>
                      <a:endParaRPr lang="hu-HU"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hu-HU" sz="1100" dirty="0">
                          <a:effectLst/>
                        </a:rPr>
                        <a:t>F1</a:t>
                      </a:r>
                      <a:endParaRPr lang="hu-HU"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hu-HU" sz="1100" dirty="0">
                          <a:effectLst/>
                        </a:rPr>
                        <a:t>F2</a:t>
                      </a:r>
                      <a:endParaRPr lang="hu-HU"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hu-HU" sz="1100" dirty="0">
                          <a:effectLst/>
                        </a:rPr>
                        <a:t>készlet</a:t>
                      </a:r>
                      <a:endParaRPr lang="hu-HU"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B w="38100" cmpd="sng">
                      <a:noFill/>
                    </a:lnB>
                  </a:tcPr>
                </a:tc>
                <a:extLst>
                  <a:ext uri="{0D108BD9-81ED-4DB2-BD59-A6C34878D82A}">
                    <a16:rowId xmlns:a16="http://schemas.microsoft.com/office/drawing/2014/main" val="2735319385"/>
                  </a:ext>
                </a:extLst>
              </a:tr>
              <a:tr h="396701">
                <a:tc>
                  <a:txBody>
                    <a:bodyPr/>
                    <a:lstStyle/>
                    <a:p>
                      <a:pPr algn="ctr">
                        <a:lnSpc>
                          <a:spcPct val="107000"/>
                        </a:lnSpc>
                        <a:spcAft>
                          <a:spcPts val="800"/>
                        </a:spcAft>
                      </a:pPr>
                      <a:r>
                        <a:rPr lang="hu-HU" sz="1100">
                          <a:effectLst/>
                        </a:rPr>
                        <a:t>R1</a:t>
                      </a:r>
                      <a:endParaRPr lang="hu-HU"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hu-HU" sz="1100" dirty="0">
                          <a:effectLst/>
                          <a:latin typeface="+mn-lt"/>
                        </a:rPr>
                        <a:t>5</a:t>
                      </a:r>
                      <a:endParaRPr lang="hu-HU" sz="1100" dirty="0">
                        <a:effectLst/>
                        <a:latin typeface="+mn-lt"/>
                        <a:ea typeface="Calibri" panose="020F0502020204030204" pitchFamily="34" charset="0"/>
                        <a:cs typeface="Times New Roman" panose="02020603050405020304" pitchFamily="18" charset="0"/>
                      </a:endParaRPr>
                    </a:p>
                  </a:txBody>
                  <a:tcPr marL="44450" marR="44450" marT="0" marB="0" anchor="ctr">
                    <a:noFill/>
                  </a:tcPr>
                </a:tc>
                <a:tc>
                  <a:txBody>
                    <a:bodyPr/>
                    <a:lstStyle/>
                    <a:p>
                      <a:pPr algn="ctr">
                        <a:lnSpc>
                          <a:spcPct val="107000"/>
                        </a:lnSpc>
                        <a:spcAft>
                          <a:spcPts val="800"/>
                        </a:spcAft>
                      </a:pPr>
                      <a:r>
                        <a:rPr lang="hu-HU" sz="1100" dirty="0">
                          <a:effectLst/>
                          <a:latin typeface="+mn-lt"/>
                        </a:rPr>
                        <a:t>4</a:t>
                      </a:r>
                      <a:endParaRPr lang="hu-HU" sz="1100" dirty="0">
                        <a:effectLst/>
                        <a:latin typeface="+mn-lt"/>
                        <a:ea typeface="Calibri" panose="020F0502020204030204" pitchFamily="34" charset="0"/>
                        <a:cs typeface="Times New Roman" panose="02020603050405020304" pitchFamily="18" charset="0"/>
                      </a:endParaRPr>
                    </a:p>
                  </a:txBody>
                  <a:tcPr marL="44450" marR="44450" marT="0" marB="0" anchor="ctr">
                    <a:lnR w="12700" cap="flat" cmpd="sng" algn="ctr">
                      <a:solidFill>
                        <a:schemeClr val="tx1"/>
                      </a:solidFill>
                      <a:prstDash val="solid"/>
                      <a:round/>
                      <a:headEnd type="none" w="med" len="med"/>
                      <a:tailEnd type="none" w="med" len="med"/>
                    </a:lnR>
                    <a:noFill/>
                  </a:tcPr>
                </a:tc>
                <a:tc>
                  <a:txBody>
                    <a:bodyPr/>
                    <a:lstStyle/>
                    <a:p>
                      <a:pPr algn="ctr">
                        <a:lnSpc>
                          <a:spcPct val="107000"/>
                        </a:lnSpc>
                        <a:spcAft>
                          <a:spcPts val="800"/>
                        </a:spcAft>
                      </a:pPr>
                      <a:r>
                        <a:rPr lang="hu-HU" sz="1100" dirty="0">
                          <a:effectLst/>
                          <a:latin typeface="+mn-lt"/>
                        </a:rPr>
                        <a:t>300</a:t>
                      </a:r>
                      <a:endParaRPr lang="hu-HU" sz="1100" dirty="0">
                        <a:effectLst/>
                        <a:latin typeface="+mn-lt"/>
                        <a:ea typeface="Calibri" panose="020F0502020204030204" pitchFamily="34" charset="0"/>
                        <a:cs typeface="Times New Roman" panose="02020603050405020304" pitchFamily="18" charset="0"/>
                      </a:endParaRPr>
                    </a:p>
                  </a:txBody>
                  <a:tcPr marL="44450" marR="44450" marT="0" marB="0" anchor="ctr">
                    <a:lnL w="12700" cap="flat" cmpd="sng" algn="ctr">
                      <a:solidFill>
                        <a:schemeClr val="tx1"/>
                      </a:solidFill>
                      <a:prstDash val="solid"/>
                      <a:round/>
                      <a:headEnd type="none" w="med" len="med"/>
                      <a:tailEnd type="none" w="med" len="med"/>
                    </a:lnL>
                    <a:lnR w="12700" cmpd="sng">
                      <a:noFill/>
                    </a:lnR>
                    <a:lnT w="38100" cmpd="sng">
                      <a:noFill/>
                    </a:lnT>
                    <a:lnB w="12700" cmpd="sng">
                      <a:noFill/>
                    </a:lnB>
                    <a:lnTlToBr w="12700" cmpd="sng">
                      <a:noFill/>
                      <a:prstDash val="solid"/>
                    </a:lnTlToBr>
                    <a:lnBlToTr w="12700" cmpd="sng">
                      <a:noFill/>
                      <a:prstDash val="solid"/>
                    </a:lnBlToTr>
                    <a:solidFill>
                      <a:schemeClr val="accent1">
                        <a:lumMod val="20000"/>
                        <a:lumOff val="80000"/>
                      </a:schemeClr>
                    </a:solidFill>
                  </a:tcPr>
                </a:tc>
                <a:extLst>
                  <a:ext uri="{0D108BD9-81ED-4DB2-BD59-A6C34878D82A}">
                    <a16:rowId xmlns:a16="http://schemas.microsoft.com/office/drawing/2014/main" val="1377332884"/>
                  </a:ext>
                </a:extLst>
              </a:tr>
              <a:tr h="396701">
                <a:tc>
                  <a:txBody>
                    <a:bodyPr/>
                    <a:lstStyle/>
                    <a:p>
                      <a:pPr algn="ctr">
                        <a:lnSpc>
                          <a:spcPct val="107000"/>
                        </a:lnSpc>
                        <a:spcAft>
                          <a:spcPts val="800"/>
                        </a:spcAft>
                      </a:pPr>
                      <a:r>
                        <a:rPr lang="hu-HU" sz="1100" dirty="0">
                          <a:effectLst/>
                        </a:rPr>
                        <a:t>R2</a:t>
                      </a:r>
                      <a:endParaRPr lang="hu-HU"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hu-HU" sz="1100" dirty="0">
                          <a:effectLst/>
                          <a:latin typeface="+mn-lt"/>
                          <a:ea typeface="Calibri" panose="020F0502020204030204" pitchFamily="34" charset="0"/>
                          <a:cs typeface="Times New Roman" panose="02020603050405020304" pitchFamily="18" charset="0"/>
                        </a:rPr>
                        <a:t>2</a:t>
                      </a:r>
                    </a:p>
                  </a:txBody>
                  <a:tcPr marL="44450" marR="44450" marT="0" marB="0" anchor="ctr">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800"/>
                        </a:spcAft>
                      </a:pPr>
                      <a:r>
                        <a:rPr lang="hu-HU" sz="1100" dirty="0">
                          <a:effectLst/>
                          <a:latin typeface="+mn-lt"/>
                          <a:ea typeface="Calibri" panose="020F0502020204030204" pitchFamily="34" charset="0"/>
                          <a:cs typeface="Times New Roman" panose="02020603050405020304" pitchFamily="18" charset="0"/>
                        </a:rPr>
                        <a:t>7</a:t>
                      </a:r>
                    </a:p>
                  </a:txBody>
                  <a:tcPr marL="44450" marR="44450" marT="0" marB="0" anchor="ct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800"/>
                        </a:spcAft>
                      </a:pPr>
                      <a:r>
                        <a:rPr lang="hu-HU" sz="1100" dirty="0">
                          <a:effectLst/>
                          <a:latin typeface="+mn-lt"/>
                          <a:ea typeface="Calibri" panose="020F0502020204030204" pitchFamily="34" charset="0"/>
                          <a:cs typeface="Times New Roman" panose="02020603050405020304" pitchFamily="18" charset="0"/>
                        </a:rPr>
                        <a:t>200</a:t>
                      </a:r>
                    </a:p>
                  </a:txBody>
                  <a:tcPr marL="44450" marR="44450" marT="0" marB="0" anchor="ctr">
                    <a:lnL w="12700" cap="flat" cmpd="sng" algn="ctr">
                      <a:solidFill>
                        <a:schemeClr val="tx1"/>
                      </a:solidFill>
                      <a:prstDash val="solid"/>
                      <a:round/>
                      <a:headEnd type="none" w="med" len="med"/>
                      <a:tailEnd type="none" w="med" len="med"/>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extLst>
                  <a:ext uri="{0D108BD9-81ED-4DB2-BD59-A6C34878D82A}">
                    <a16:rowId xmlns:a16="http://schemas.microsoft.com/office/drawing/2014/main" val="1844624913"/>
                  </a:ext>
                </a:extLst>
              </a:tr>
              <a:tr h="416537">
                <a:tc>
                  <a:txBody>
                    <a:bodyPr/>
                    <a:lstStyle/>
                    <a:p>
                      <a:pPr algn="ctr">
                        <a:lnSpc>
                          <a:spcPct val="107000"/>
                        </a:lnSpc>
                        <a:spcAft>
                          <a:spcPts val="800"/>
                        </a:spcAft>
                      </a:pPr>
                      <a:r>
                        <a:rPr lang="hu-HU" sz="1100">
                          <a:effectLst/>
                        </a:rPr>
                        <a:t>igény</a:t>
                      </a:r>
                      <a:endParaRPr lang="hu-HU"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hu-HU" sz="1100" dirty="0">
                          <a:effectLst/>
                          <a:latin typeface="+mn-lt"/>
                        </a:rPr>
                        <a:t>150</a:t>
                      </a:r>
                      <a:endParaRPr lang="hu-HU" sz="1100" dirty="0">
                        <a:effectLst/>
                        <a:latin typeface="+mn-lt"/>
                        <a:ea typeface="Calibri" panose="020F0502020204030204" pitchFamily="34" charset="0"/>
                        <a:cs typeface="Times New Roman" panose="02020603050405020304" pitchFamily="18" charset="0"/>
                      </a:endParaRPr>
                    </a:p>
                  </a:txBody>
                  <a:tcPr marL="44450" marR="44450" marT="0" marB="0" anchor="ctr">
                    <a:lnT w="12700" cap="flat" cmpd="sng" algn="ctr">
                      <a:solidFill>
                        <a:schemeClr val="tx1"/>
                      </a:solidFill>
                      <a:prstDash val="solid"/>
                      <a:round/>
                      <a:headEnd type="none" w="med" len="med"/>
                      <a:tailEnd type="none" w="med" len="med"/>
                    </a:lnT>
                    <a:solidFill>
                      <a:schemeClr val="accent1">
                        <a:lumMod val="20000"/>
                        <a:lumOff val="80000"/>
                      </a:schemeClr>
                    </a:solidFill>
                  </a:tcPr>
                </a:tc>
                <a:tc>
                  <a:txBody>
                    <a:bodyPr/>
                    <a:lstStyle/>
                    <a:p>
                      <a:pPr algn="ctr">
                        <a:lnSpc>
                          <a:spcPct val="107000"/>
                        </a:lnSpc>
                        <a:spcAft>
                          <a:spcPts val="800"/>
                        </a:spcAft>
                      </a:pPr>
                      <a:r>
                        <a:rPr lang="hu-HU" sz="1100" dirty="0">
                          <a:effectLst/>
                          <a:latin typeface="+mn-lt"/>
                        </a:rPr>
                        <a:t>250</a:t>
                      </a:r>
                      <a:endParaRPr lang="hu-HU" sz="1100" dirty="0">
                        <a:effectLst/>
                        <a:latin typeface="+mn-lt"/>
                        <a:ea typeface="Calibri" panose="020F0502020204030204" pitchFamily="34" charset="0"/>
                        <a:cs typeface="Times New Roman" panose="02020603050405020304" pitchFamily="18" charset="0"/>
                      </a:endParaRPr>
                    </a:p>
                  </a:txBody>
                  <a:tcPr marL="44450" marR="44450" marT="0" marB="0"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solidFill>
                      <a:schemeClr val="accent1">
                        <a:lumMod val="20000"/>
                        <a:lumOff val="80000"/>
                      </a:schemeClr>
                    </a:solidFill>
                  </a:tcPr>
                </a:tc>
                <a:tc>
                  <a:txBody>
                    <a:bodyPr/>
                    <a:lstStyle/>
                    <a:p>
                      <a:pPr algn="ctr">
                        <a:lnSpc>
                          <a:spcPct val="107000"/>
                        </a:lnSpc>
                        <a:spcAft>
                          <a:spcPts val="800"/>
                        </a:spcAft>
                      </a:pPr>
                      <a:r>
                        <a:rPr lang="hu-HU" sz="1100" dirty="0">
                          <a:effectLst/>
                          <a:latin typeface="+mn-lt"/>
                        </a:rPr>
                        <a:t> </a:t>
                      </a:r>
                      <a:endParaRPr lang="hu-HU" sz="1100" dirty="0">
                        <a:effectLst/>
                        <a:latin typeface="+mn-lt"/>
                        <a:ea typeface="Calibri" panose="020F0502020204030204" pitchFamily="34" charset="0"/>
                        <a:cs typeface="Times New Roman" panose="02020603050405020304" pitchFamily="18" charset="0"/>
                      </a:endParaRPr>
                    </a:p>
                  </a:txBody>
                  <a:tcPr marL="44450" marR="44450" marT="0" marB="0" anchor="ctr">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accent1">
                        <a:lumMod val="20000"/>
                        <a:lumOff val="80000"/>
                      </a:schemeClr>
                    </a:solidFill>
                  </a:tcPr>
                </a:tc>
                <a:extLst>
                  <a:ext uri="{0D108BD9-81ED-4DB2-BD59-A6C34878D82A}">
                    <a16:rowId xmlns:a16="http://schemas.microsoft.com/office/drawing/2014/main" val="4155000055"/>
                  </a:ext>
                </a:extLst>
              </a:tr>
            </a:tbl>
          </a:graphicData>
        </a:graphic>
      </p:graphicFrame>
      <p:sp>
        <p:nvSpPr>
          <p:cNvPr id="4" name="Szövegdoboz 3">
            <a:extLst>
              <a:ext uri="{FF2B5EF4-FFF2-40B4-BE49-F238E27FC236}">
                <a16:creationId xmlns:a16="http://schemas.microsoft.com/office/drawing/2014/main" id="{DF5B73BA-4801-4B8E-807F-BFBB8B86651B}"/>
              </a:ext>
            </a:extLst>
          </p:cNvPr>
          <p:cNvSpPr txBox="1"/>
          <p:nvPr/>
        </p:nvSpPr>
        <p:spPr>
          <a:xfrm>
            <a:off x="6432331" y="4006123"/>
            <a:ext cx="4870506" cy="1200329"/>
          </a:xfrm>
          <a:prstGeom prst="rect">
            <a:avLst/>
          </a:prstGeom>
          <a:noFill/>
        </p:spPr>
        <p:txBody>
          <a:bodyPr wrap="square" rtlCol="0">
            <a:spAutoFit/>
          </a:bodyPr>
          <a:lstStyle/>
          <a:p>
            <a:pPr algn="just">
              <a:spcBef>
                <a:spcPts val="1000"/>
              </a:spcBef>
              <a:buClr>
                <a:schemeClr val="accent1"/>
              </a:buClr>
            </a:pPr>
            <a:r>
              <a:rPr lang="hu-HU" dirty="0">
                <a:solidFill>
                  <a:schemeClr val="tx1">
                    <a:lumMod val="75000"/>
                    <a:lumOff val="25000"/>
                  </a:schemeClr>
                </a:solidFill>
              </a:rPr>
              <a:t>Hány egységet szállítson a cég az egyes raktárakból az egyes felvevőhelyekre, ha a szállítás költségét minimalizálni akarja? Mennyi ez a minimális szállítási költség?</a:t>
            </a:r>
          </a:p>
        </p:txBody>
      </p:sp>
    </p:spTree>
    <p:extLst>
      <p:ext uri="{BB962C8B-B14F-4D97-AF65-F5344CB8AC3E}">
        <p14:creationId xmlns:p14="http://schemas.microsoft.com/office/powerpoint/2010/main" val="31598504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id="{D1A9FD44-2580-46D7-BCF6-ED31803F7415}"/>
              </a:ext>
            </a:extLst>
          </p:cNvPr>
          <p:cNvSpPr>
            <a:spLocks noGrp="1"/>
          </p:cNvSpPr>
          <p:nvPr>
            <p:ph type="title"/>
          </p:nvPr>
        </p:nvSpPr>
        <p:spPr>
          <a:xfrm>
            <a:off x="2592925" y="624110"/>
            <a:ext cx="8911687" cy="703437"/>
          </a:xfrm>
        </p:spPr>
        <p:txBody>
          <a:bodyPr>
            <a:normAutofit fontScale="90000"/>
          </a:bodyPr>
          <a:lstStyle/>
          <a:p>
            <a:br>
              <a:rPr lang="hu-HU" b="1" dirty="0"/>
            </a:br>
            <a:endParaRPr lang="hu-HU" b="1" dirty="0"/>
          </a:p>
        </p:txBody>
      </p:sp>
      <p:sp>
        <p:nvSpPr>
          <p:cNvPr id="6" name="Tartalom helye 5">
            <a:extLst>
              <a:ext uri="{FF2B5EF4-FFF2-40B4-BE49-F238E27FC236}">
                <a16:creationId xmlns:a16="http://schemas.microsoft.com/office/drawing/2014/main" id="{1C809049-3246-4998-A7B4-FDD59E1A25EA}"/>
              </a:ext>
            </a:extLst>
          </p:cNvPr>
          <p:cNvSpPr>
            <a:spLocks noGrp="1"/>
          </p:cNvSpPr>
          <p:nvPr>
            <p:ph idx="1"/>
          </p:nvPr>
        </p:nvSpPr>
        <p:spPr>
          <a:xfrm>
            <a:off x="2592924" y="1327547"/>
            <a:ext cx="8911688" cy="4583675"/>
          </a:xfrm>
        </p:spPr>
        <p:txBody>
          <a:bodyPr anchor="t">
            <a:normAutofit/>
          </a:bodyPr>
          <a:lstStyle/>
          <a:p>
            <a:r>
              <a:rPr lang="hu-HU" dirty="0"/>
              <a:t>A szállítási feladatot célszerű a lentihez hasonló táblázatba foglalni, akkor is ha az eredeti feladatban nem így szerepel</a:t>
            </a:r>
          </a:p>
          <a:p>
            <a:r>
              <a:rPr lang="hu-HU" dirty="0"/>
              <a:t>Rögzítsük a táblázatban szereplő számok jelentését!</a:t>
            </a:r>
          </a:p>
          <a:p>
            <a:pPr marL="0" indent="0">
              <a:buNone/>
            </a:pPr>
            <a:r>
              <a:rPr lang="hu-HU" dirty="0"/>
              <a:t> 		 </a:t>
            </a:r>
          </a:p>
          <a:p>
            <a:endParaRPr lang="hu-HU" dirty="0"/>
          </a:p>
          <a:p>
            <a:pPr marL="0" indent="0">
              <a:buNone/>
            </a:pPr>
            <a:endParaRPr lang="hu-HU" dirty="0"/>
          </a:p>
          <a:p>
            <a:endParaRPr lang="hu-HU" dirty="0"/>
          </a:p>
        </p:txBody>
      </p:sp>
      <p:pic>
        <p:nvPicPr>
          <p:cNvPr id="7" name="Tartalom helye 4" descr="A képen férfi látható&#10;&#10;Automatikusan generált leírás">
            <a:extLst>
              <a:ext uri="{FF2B5EF4-FFF2-40B4-BE49-F238E27FC236}">
                <a16:creationId xmlns:a16="http://schemas.microsoft.com/office/drawing/2014/main" id="{2AA0B0DF-ABC4-4A5A-9A08-8FC189C6C878}"/>
              </a:ext>
            </a:extLst>
          </p:cNvPr>
          <p:cNvPicPr>
            <a:picLocks noChangeAspect="1"/>
          </p:cNvPicPr>
          <p:nvPr/>
        </p:nvPicPr>
        <p:blipFill>
          <a:blip r:embed="rId2"/>
          <a:stretch>
            <a:fillRect/>
          </a:stretch>
        </p:blipFill>
        <p:spPr>
          <a:xfrm>
            <a:off x="109935" y="1327547"/>
            <a:ext cx="1154906" cy="1154906"/>
          </a:xfrm>
          <a:prstGeom prst="rect">
            <a:avLst/>
          </a:prstGeom>
        </p:spPr>
      </p:pic>
      <p:pic>
        <p:nvPicPr>
          <p:cNvPr id="8" name="Kép 7">
            <a:extLst>
              <a:ext uri="{FF2B5EF4-FFF2-40B4-BE49-F238E27FC236}">
                <a16:creationId xmlns:a16="http://schemas.microsoft.com/office/drawing/2014/main" id="{BB840403-E6B6-496F-A238-F0B03CBF58BF}"/>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r="71850"/>
          <a:stretch/>
        </p:blipFill>
        <p:spPr>
          <a:xfrm>
            <a:off x="11302837" y="6003188"/>
            <a:ext cx="631142" cy="637018"/>
          </a:xfrm>
          <a:prstGeom prst="rect">
            <a:avLst/>
          </a:prstGeom>
        </p:spPr>
      </p:pic>
      <p:graphicFrame>
        <p:nvGraphicFramePr>
          <p:cNvPr id="3" name="Táblázat 2">
            <a:extLst>
              <a:ext uri="{FF2B5EF4-FFF2-40B4-BE49-F238E27FC236}">
                <a16:creationId xmlns:a16="http://schemas.microsoft.com/office/drawing/2014/main" id="{CD4D58EC-EE59-4FD4-B408-C6B79B561A13}"/>
              </a:ext>
            </a:extLst>
          </p:cNvPr>
          <p:cNvGraphicFramePr>
            <a:graphicFrameLocks noGrp="1"/>
          </p:cNvGraphicFramePr>
          <p:nvPr>
            <p:extLst>
              <p:ext uri="{D42A27DB-BD31-4B8C-83A1-F6EECF244321}">
                <p14:modId xmlns:p14="http://schemas.microsoft.com/office/powerpoint/2010/main" val="2100843996"/>
              </p:ext>
            </p:extLst>
          </p:nvPr>
        </p:nvGraphicFramePr>
        <p:xfrm>
          <a:off x="3027580" y="2828056"/>
          <a:ext cx="3348100" cy="1720140"/>
        </p:xfrm>
        <a:graphic>
          <a:graphicData uri="http://schemas.openxmlformats.org/drawingml/2006/table">
            <a:tbl>
              <a:tblPr firstRow="1" firstCol="1" bandRow="1">
                <a:tableStyleId>{5C22544A-7EE6-4342-B048-85BDC9FD1C3A}</a:tableStyleId>
              </a:tblPr>
              <a:tblGrid>
                <a:gridCol w="837025">
                  <a:extLst>
                    <a:ext uri="{9D8B030D-6E8A-4147-A177-3AD203B41FA5}">
                      <a16:colId xmlns:a16="http://schemas.microsoft.com/office/drawing/2014/main" val="3156328958"/>
                    </a:ext>
                  </a:extLst>
                </a:gridCol>
                <a:gridCol w="837025">
                  <a:extLst>
                    <a:ext uri="{9D8B030D-6E8A-4147-A177-3AD203B41FA5}">
                      <a16:colId xmlns:a16="http://schemas.microsoft.com/office/drawing/2014/main" val="3682287756"/>
                    </a:ext>
                  </a:extLst>
                </a:gridCol>
                <a:gridCol w="837025">
                  <a:extLst>
                    <a:ext uri="{9D8B030D-6E8A-4147-A177-3AD203B41FA5}">
                      <a16:colId xmlns:a16="http://schemas.microsoft.com/office/drawing/2014/main" val="632203440"/>
                    </a:ext>
                  </a:extLst>
                </a:gridCol>
                <a:gridCol w="837025">
                  <a:extLst>
                    <a:ext uri="{9D8B030D-6E8A-4147-A177-3AD203B41FA5}">
                      <a16:colId xmlns:a16="http://schemas.microsoft.com/office/drawing/2014/main" val="4254208627"/>
                    </a:ext>
                  </a:extLst>
                </a:gridCol>
              </a:tblGrid>
              <a:tr h="440524">
                <a:tc>
                  <a:txBody>
                    <a:bodyPr/>
                    <a:lstStyle/>
                    <a:p>
                      <a:pPr algn="ctr">
                        <a:lnSpc>
                          <a:spcPct val="107000"/>
                        </a:lnSpc>
                        <a:spcAft>
                          <a:spcPts val="800"/>
                        </a:spcAft>
                      </a:pPr>
                      <a:r>
                        <a:rPr lang="hu-HU" sz="1100" dirty="0">
                          <a:effectLst/>
                        </a:rPr>
                        <a:t> </a:t>
                      </a:r>
                      <a:endParaRPr lang="hu-HU"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hu-HU" sz="1100" dirty="0">
                          <a:effectLst/>
                        </a:rPr>
                        <a:t>F1</a:t>
                      </a:r>
                      <a:endParaRPr lang="hu-HU"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hu-HU" sz="1100" dirty="0">
                          <a:effectLst/>
                        </a:rPr>
                        <a:t>F2</a:t>
                      </a:r>
                      <a:endParaRPr lang="hu-HU"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hu-HU" sz="1100" dirty="0">
                          <a:effectLst/>
                        </a:rPr>
                        <a:t>készlet</a:t>
                      </a:r>
                      <a:endParaRPr lang="hu-HU"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B w="38100" cmpd="sng">
                      <a:noFill/>
                    </a:lnB>
                  </a:tcPr>
                </a:tc>
                <a:extLst>
                  <a:ext uri="{0D108BD9-81ED-4DB2-BD59-A6C34878D82A}">
                    <a16:rowId xmlns:a16="http://schemas.microsoft.com/office/drawing/2014/main" val="2735319385"/>
                  </a:ext>
                </a:extLst>
              </a:tr>
              <a:tr h="419546">
                <a:tc>
                  <a:txBody>
                    <a:bodyPr/>
                    <a:lstStyle/>
                    <a:p>
                      <a:pPr algn="ctr">
                        <a:lnSpc>
                          <a:spcPct val="107000"/>
                        </a:lnSpc>
                        <a:spcAft>
                          <a:spcPts val="800"/>
                        </a:spcAft>
                      </a:pPr>
                      <a:r>
                        <a:rPr lang="hu-HU" sz="1100">
                          <a:effectLst/>
                        </a:rPr>
                        <a:t>R1</a:t>
                      </a:r>
                      <a:endParaRPr lang="hu-HU"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hu-HU" sz="1100" dirty="0">
                          <a:effectLst/>
                          <a:latin typeface="+mn-lt"/>
                        </a:rPr>
                        <a:t>5</a:t>
                      </a:r>
                      <a:endParaRPr lang="hu-HU" sz="1100" dirty="0">
                        <a:effectLst/>
                        <a:latin typeface="+mn-lt"/>
                        <a:ea typeface="Calibri" panose="020F0502020204030204" pitchFamily="34" charset="0"/>
                        <a:cs typeface="Times New Roman" panose="02020603050405020304" pitchFamily="18" charset="0"/>
                      </a:endParaRPr>
                    </a:p>
                  </a:txBody>
                  <a:tcPr marL="44450" marR="44450" marT="0" marB="0" anchor="ctr">
                    <a:noFill/>
                  </a:tcPr>
                </a:tc>
                <a:tc>
                  <a:txBody>
                    <a:bodyPr/>
                    <a:lstStyle/>
                    <a:p>
                      <a:pPr algn="ctr">
                        <a:lnSpc>
                          <a:spcPct val="107000"/>
                        </a:lnSpc>
                        <a:spcAft>
                          <a:spcPts val="800"/>
                        </a:spcAft>
                      </a:pPr>
                      <a:r>
                        <a:rPr lang="hu-HU" sz="1100" dirty="0">
                          <a:effectLst/>
                          <a:latin typeface="+mn-lt"/>
                        </a:rPr>
                        <a:t>4</a:t>
                      </a:r>
                      <a:endParaRPr lang="hu-HU" sz="1100" dirty="0">
                        <a:effectLst/>
                        <a:latin typeface="+mn-lt"/>
                        <a:ea typeface="Calibri" panose="020F0502020204030204" pitchFamily="34" charset="0"/>
                        <a:cs typeface="Times New Roman" panose="02020603050405020304" pitchFamily="18" charset="0"/>
                      </a:endParaRPr>
                    </a:p>
                  </a:txBody>
                  <a:tcPr marL="44450" marR="44450" marT="0" marB="0" anchor="ctr">
                    <a:lnR w="12700" cap="flat" cmpd="sng" algn="ctr">
                      <a:solidFill>
                        <a:schemeClr val="tx1"/>
                      </a:solidFill>
                      <a:prstDash val="solid"/>
                      <a:round/>
                      <a:headEnd type="none" w="med" len="med"/>
                      <a:tailEnd type="none" w="med" len="med"/>
                    </a:lnR>
                    <a:noFill/>
                  </a:tcPr>
                </a:tc>
                <a:tc>
                  <a:txBody>
                    <a:bodyPr/>
                    <a:lstStyle/>
                    <a:p>
                      <a:pPr algn="ctr">
                        <a:lnSpc>
                          <a:spcPct val="107000"/>
                        </a:lnSpc>
                        <a:spcAft>
                          <a:spcPts val="800"/>
                        </a:spcAft>
                      </a:pPr>
                      <a:r>
                        <a:rPr lang="hu-HU" sz="1100" dirty="0">
                          <a:effectLst/>
                          <a:latin typeface="+mn-lt"/>
                        </a:rPr>
                        <a:t>300</a:t>
                      </a:r>
                      <a:endParaRPr lang="hu-HU" sz="1100" dirty="0">
                        <a:effectLst/>
                        <a:latin typeface="+mn-lt"/>
                        <a:ea typeface="Calibri" panose="020F0502020204030204" pitchFamily="34" charset="0"/>
                        <a:cs typeface="Times New Roman" panose="02020603050405020304" pitchFamily="18" charset="0"/>
                      </a:endParaRPr>
                    </a:p>
                  </a:txBody>
                  <a:tcPr marL="44450" marR="44450" marT="0" marB="0" anchor="ctr">
                    <a:lnL w="12700" cap="flat" cmpd="sng" algn="ctr">
                      <a:solidFill>
                        <a:schemeClr val="tx1"/>
                      </a:solidFill>
                      <a:prstDash val="solid"/>
                      <a:round/>
                      <a:headEnd type="none" w="med" len="med"/>
                      <a:tailEnd type="none" w="med" len="med"/>
                    </a:lnL>
                    <a:lnR w="12700" cmpd="sng">
                      <a:noFill/>
                    </a:lnR>
                    <a:lnT w="38100" cmpd="sng">
                      <a:noFill/>
                    </a:lnT>
                    <a:lnB w="12700" cmpd="sng">
                      <a:noFill/>
                    </a:lnB>
                    <a:lnTlToBr w="12700" cmpd="sng">
                      <a:noFill/>
                      <a:prstDash val="solid"/>
                    </a:lnTlToBr>
                    <a:lnBlToTr w="12700" cmpd="sng">
                      <a:noFill/>
                      <a:prstDash val="solid"/>
                    </a:lnBlToTr>
                    <a:solidFill>
                      <a:schemeClr val="accent1">
                        <a:lumMod val="20000"/>
                        <a:lumOff val="80000"/>
                      </a:schemeClr>
                    </a:solidFill>
                  </a:tcPr>
                </a:tc>
                <a:extLst>
                  <a:ext uri="{0D108BD9-81ED-4DB2-BD59-A6C34878D82A}">
                    <a16:rowId xmlns:a16="http://schemas.microsoft.com/office/drawing/2014/main" val="1377332884"/>
                  </a:ext>
                </a:extLst>
              </a:tr>
              <a:tr h="419546">
                <a:tc>
                  <a:txBody>
                    <a:bodyPr/>
                    <a:lstStyle/>
                    <a:p>
                      <a:pPr algn="ctr">
                        <a:lnSpc>
                          <a:spcPct val="107000"/>
                        </a:lnSpc>
                        <a:spcAft>
                          <a:spcPts val="800"/>
                        </a:spcAft>
                      </a:pPr>
                      <a:r>
                        <a:rPr lang="hu-HU" sz="1100" dirty="0">
                          <a:effectLst/>
                        </a:rPr>
                        <a:t>R2</a:t>
                      </a:r>
                      <a:endParaRPr lang="hu-HU"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hu-HU" sz="1100" dirty="0">
                          <a:effectLst/>
                          <a:latin typeface="+mn-lt"/>
                          <a:ea typeface="Calibri" panose="020F0502020204030204" pitchFamily="34" charset="0"/>
                          <a:cs typeface="Times New Roman" panose="02020603050405020304" pitchFamily="18" charset="0"/>
                        </a:rPr>
                        <a:t>2</a:t>
                      </a:r>
                    </a:p>
                  </a:txBody>
                  <a:tcPr marL="44450" marR="44450" marT="0" marB="0" anchor="ctr">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800"/>
                        </a:spcAft>
                      </a:pPr>
                      <a:r>
                        <a:rPr lang="hu-HU" sz="1100" dirty="0">
                          <a:effectLst/>
                          <a:latin typeface="+mn-lt"/>
                          <a:ea typeface="Calibri" panose="020F0502020204030204" pitchFamily="34" charset="0"/>
                          <a:cs typeface="Times New Roman" panose="02020603050405020304" pitchFamily="18" charset="0"/>
                        </a:rPr>
                        <a:t>7</a:t>
                      </a:r>
                    </a:p>
                  </a:txBody>
                  <a:tcPr marL="44450" marR="44450" marT="0" marB="0" anchor="ct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800"/>
                        </a:spcAft>
                      </a:pPr>
                      <a:r>
                        <a:rPr lang="hu-HU" sz="1100" dirty="0">
                          <a:effectLst/>
                          <a:latin typeface="+mn-lt"/>
                          <a:ea typeface="Calibri" panose="020F0502020204030204" pitchFamily="34" charset="0"/>
                          <a:cs typeface="Times New Roman" panose="02020603050405020304" pitchFamily="18" charset="0"/>
                        </a:rPr>
                        <a:t>200</a:t>
                      </a:r>
                    </a:p>
                  </a:txBody>
                  <a:tcPr marL="44450" marR="44450" marT="0" marB="0" anchor="ctr">
                    <a:lnL w="12700" cap="flat" cmpd="sng" algn="ctr">
                      <a:solidFill>
                        <a:schemeClr val="tx1"/>
                      </a:solidFill>
                      <a:prstDash val="solid"/>
                      <a:round/>
                      <a:headEnd type="none" w="med" len="med"/>
                      <a:tailEnd type="none" w="med" len="med"/>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extLst>
                  <a:ext uri="{0D108BD9-81ED-4DB2-BD59-A6C34878D82A}">
                    <a16:rowId xmlns:a16="http://schemas.microsoft.com/office/drawing/2014/main" val="1844624913"/>
                  </a:ext>
                </a:extLst>
              </a:tr>
              <a:tr h="440524">
                <a:tc>
                  <a:txBody>
                    <a:bodyPr/>
                    <a:lstStyle/>
                    <a:p>
                      <a:pPr algn="ctr">
                        <a:lnSpc>
                          <a:spcPct val="107000"/>
                        </a:lnSpc>
                        <a:spcAft>
                          <a:spcPts val="800"/>
                        </a:spcAft>
                      </a:pPr>
                      <a:r>
                        <a:rPr lang="hu-HU" sz="1100">
                          <a:effectLst/>
                        </a:rPr>
                        <a:t>igény</a:t>
                      </a:r>
                      <a:endParaRPr lang="hu-HU"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hu-HU" sz="1100" dirty="0">
                          <a:effectLst/>
                          <a:latin typeface="+mn-lt"/>
                        </a:rPr>
                        <a:t>150</a:t>
                      </a:r>
                      <a:endParaRPr lang="hu-HU" sz="1100" dirty="0">
                        <a:effectLst/>
                        <a:latin typeface="+mn-lt"/>
                        <a:ea typeface="Calibri" panose="020F0502020204030204" pitchFamily="34" charset="0"/>
                        <a:cs typeface="Times New Roman" panose="02020603050405020304" pitchFamily="18" charset="0"/>
                      </a:endParaRPr>
                    </a:p>
                  </a:txBody>
                  <a:tcPr marL="44450" marR="44450" marT="0" marB="0" anchor="ctr">
                    <a:lnT w="12700" cap="flat" cmpd="sng" algn="ctr">
                      <a:solidFill>
                        <a:schemeClr val="tx1"/>
                      </a:solidFill>
                      <a:prstDash val="solid"/>
                      <a:round/>
                      <a:headEnd type="none" w="med" len="med"/>
                      <a:tailEnd type="none" w="med" len="med"/>
                    </a:lnT>
                    <a:solidFill>
                      <a:schemeClr val="accent1">
                        <a:lumMod val="20000"/>
                        <a:lumOff val="80000"/>
                      </a:schemeClr>
                    </a:solidFill>
                  </a:tcPr>
                </a:tc>
                <a:tc>
                  <a:txBody>
                    <a:bodyPr/>
                    <a:lstStyle/>
                    <a:p>
                      <a:pPr algn="ctr">
                        <a:lnSpc>
                          <a:spcPct val="107000"/>
                        </a:lnSpc>
                        <a:spcAft>
                          <a:spcPts val="800"/>
                        </a:spcAft>
                      </a:pPr>
                      <a:r>
                        <a:rPr lang="hu-HU" sz="1100" dirty="0">
                          <a:effectLst/>
                          <a:latin typeface="+mn-lt"/>
                        </a:rPr>
                        <a:t>250</a:t>
                      </a:r>
                      <a:endParaRPr lang="hu-HU" sz="1100" dirty="0">
                        <a:effectLst/>
                        <a:latin typeface="+mn-lt"/>
                        <a:ea typeface="Calibri" panose="020F0502020204030204" pitchFamily="34" charset="0"/>
                        <a:cs typeface="Times New Roman" panose="02020603050405020304" pitchFamily="18" charset="0"/>
                      </a:endParaRPr>
                    </a:p>
                  </a:txBody>
                  <a:tcPr marL="44450" marR="44450" marT="0" marB="0"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solidFill>
                      <a:schemeClr val="accent1">
                        <a:lumMod val="20000"/>
                        <a:lumOff val="80000"/>
                      </a:schemeClr>
                    </a:solidFill>
                  </a:tcPr>
                </a:tc>
                <a:tc>
                  <a:txBody>
                    <a:bodyPr/>
                    <a:lstStyle/>
                    <a:p>
                      <a:pPr algn="ctr">
                        <a:lnSpc>
                          <a:spcPct val="107000"/>
                        </a:lnSpc>
                        <a:spcAft>
                          <a:spcPts val="800"/>
                        </a:spcAft>
                      </a:pPr>
                      <a:r>
                        <a:rPr lang="hu-HU" sz="1100" dirty="0">
                          <a:effectLst/>
                          <a:latin typeface="+mn-lt"/>
                        </a:rPr>
                        <a:t> </a:t>
                      </a:r>
                      <a:endParaRPr lang="hu-HU" sz="1100" dirty="0">
                        <a:effectLst/>
                        <a:latin typeface="+mn-lt"/>
                        <a:ea typeface="Calibri" panose="020F0502020204030204" pitchFamily="34" charset="0"/>
                        <a:cs typeface="Times New Roman" panose="02020603050405020304" pitchFamily="18" charset="0"/>
                      </a:endParaRPr>
                    </a:p>
                  </a:txBody>
                  <a:tcPr marL="44450" marR="44450" marT="0" marB="0" anchor="ctr">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accent1">
                        <a:lumMod val="20000"/>
                        <a:lumOff val="80000"/>
                      </a:schemeClr>
                    </a:solidFill>
                  </a:tcPr>
                </a:tc>
                <a:extLst>
                  <a:ext uri="{0D108BD9-81ED-4DB2-BD59-A6C34878D82A}">
                    <a16:rowId xmlns:a16="http://schemas.microsoft.com/office/drawing/2014/main" val="4155000055"/>
                  </a:ext>
                </a:extLst>
              </a:tr>
            </a:tbl>
          </a:graphicData>
        </a:graphic>
      </p:graphicFrame>
      <p:sp>
        <p:nvSpPr>
          <p:cNvPr id="4" name="Szövegdoboz 3">
            <a:extLst>
              <a:ext uri="{FF2B5EF4-FFF2-40B4-BE49-F238E27FC236}">
                <a16:creationId xmlns:a16="http://schemas.microsoft.com/office/drawing/2014/main" id="{C32F383A-0D9E-4F03-B5B3-D09AAD4EAB3B}"/>
              </a:ext>
            </a:extLst>
          </p:cNvPr>
          <p:cNvSpPr txBox="1"/>
          <p:nvPr/>
        </p:nvSpPr>
        <p:spPr>
          <a:xfrm>
            <a:off x="7584142" y="4124948"/>
            <a:ext cx="2698376" cy="461665"/>
          </a:xfrm>
          <a:prstGeom prst="rect">
            <a:avLst/>
          </a:prstGeom>
          <a:effectLst>
            <a:outerShdw blurRad="50800" dist="38100" dir="2700000" algn="tl" rotWithShape="0">
              <a:prstClr val="black">
                <a:alpha val="40000"/>
              </a:prstClr>
            </a:outerShdw>
          </a:effectLst>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r>
              <a:rPr lang="hu-HU" sz="1200" dirty="0"/>
              <a:t>Az R1 raktárban a termékből 300 egység van, az R2-ben pedig 200</a:t>
            </a:r>
          </a:p>
        </p:txBody>
      </p:sp>
      <p:cxnSp>
        <p:nvCxnSpPr>
          <p:cNvPr id="9" name="Egyenes összekötő nyíllal 8">
            <a:extLst>
              <a:ext uri="{FF2B5EF4-FFF2-40B4-BE49-F238E27FC236}">
                <a16:creationId xmlns:a16="http://schemas.microsoft.com/office/drawing/2014/main" id="{197E24EC-8BF7-4345-9245-70EA9A4F2019}"/>
              </a:ext>
            </a:extLst>
          </p:cNvPr>
          <p:cNvCxnSpPr>
            <a:cxnSpLocks/>
            <a:stCxn id="4" idx="1"/>
          </p:cNvCxnSpPr>
          <p:nvPr/>
        </p:nvCxnSpPr>
        <p:spPr>
          <a:xfrm flipH="1" flipV="1">
            <a:off x="6130814" y="3489247"/>
            <a:ext cx="1453328" cy="866534"/>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1" name="Egyenes összekötő nyíllal 10">
            <a:extLst>
              <a:ext uri="{FF2B5EF4-FFF2-40B4-BE49-F238E27FC236}">
                <a16:creationId xmlns:a16="http://schemas.microsoft.com/office/drawing/2014/main" id="{426D0B63-726D-46D2-860C-0A77077BEA5B}"/>
              </a:ext>
            </a:extLst>
          </p:cNvPr>
          <p:cNvCxnSpPr>
            <a:cxnSpLocks/>
            <a:stCxn id="4" idx="1"/>
          </p:cNvCxnSpPr>
          <p:nvPr/>
        </p:nvCxnSpPr>
        <p:spPr>
          <a:xfrm flipH="1" flipV="1">
            <a:off x="6130815" y="3964347"/>
            <a:ext cx="1453327" cy="391434"/>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12" name="Szövegdoboz 11">
            <a:extLst>
              <a:ext uri="{FF2B5EF4-FFF2-40B4-BE49-F238E27FC236}">
                <a16:creationId xmlns:a16="http://schemas.microsoft.com/office/drawing/2014/main" id="{41348E80-7A5B-4E3F-8C71-D1D544975BDF}"/>
              </a:ext>
            </a:extLst>
          </p:cNvPr>
          <p:cNvSpPr txBox="1"/>
          <p:nvPr/>
        </p:nvSpPr>
        <p:spPr>
          <a:xfrm>
            <a:off x="3495192" y="5365744"/>
            <a:ext cx="2644587" cy="646331"/>
          </a:xfrm>
          <a:prstGeom prst="rect">
            <a:avLst/>
          </a:prstGeom>
          <a:effectLst>
            <a:outerShdw blurRad="50800" dist="38100" dir="2700000" algn="tl" rotWithShape="0">
              <a:prstClr val="black">
                <a:alpha val="40000"/>
              </a:prstClr>
            </a:outerShdw>
          </a:effectLst>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r>
              <a:rPr lang="hu-HU" sz="1200" dirty="0"/>
              <a:t>Az F1 felvevőhely 150 egységet igényel a termékből, az F2 pedig 250-et</a:t>
            </a:r>
          </a:p>
        </p:txBody>
      </p:sp>
      <p:cxnSp>
        <p:nvCxnSpPr>
          <p:cNvPr id="14" name="Egyenes összekötő nyíllal 13">
            <a:extLst>
              <a:ext uri="{FF2B5EF4-FFF2-40B4-BE49-F238E27FC236}">
                <a16:creationId xmlns:a16="http://schemas.microsoft.com/office/drawing/2014/main" id="{D8297A44-7989-47CD-9BA9-3A01DFE8524D}"/>
              </a:ext>
            </a:extLst>
          </p:cNvPr>
          <p:cNvCxnSpPr>
            <a:cxnSpLocks/>
            <a:stCxn id="12" idx="0"/>
          </p:cNvCxnSpPr>
          <p:nvPr/>
        </p:nvCxnSpPr>
        <p:spPr>
          <a:xfrm flipH="1" flipV="1">
            <a:off x="4336166" y="4446494"/>
            <a:ext cx="481320" cy="91925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6" name="Egyenes összekötő nyíllal 15">
            <a:extLst>
              <a:ext uri="{FF2B5EF4-FFF2-40B4-BE49-F238E27FC236}">
                <a16:creationId xmlns:a16="http://schemas.microsoft.com/office/drawing/2014/main" id="{A9277AF8-2A2F-41B8-91D2-A0D4EAA3DFFC}"/>
              </a:ext>
            </a:extLst>
          </p:cNvPr>
          <p:cNvCxnSpPr>
            <a:cxnSpLocks/>
            <a:stCxn id="12" idx="0"/>
          </p:cNvCxnSpPr>
          <p:nvPr/>
        </p:nvCxnSpPr>
        <p:spPr>
          <a:xfrm flipV="1">
            <a:off x="4817486" y="4446494"/>
            <a:ext cx="339973" cy="91925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23" name="Szövegdoboz 22">
            <a:extLst>
              <a:ext uri="{FF2B5EF4-FFF2-40B4-BE49-F238E27FC236}">
                <a16:creationId xmlns:a16="http://schemas.microsoft.com/office/drawing/2014/main" id="{C019F018-3A96-43BA-8CC8-44B2E47ED30F}"/>
              </a:ext>
            </a:extLst>
          </p:cNvPr>
          <p:cNvSpPr txBox="1"/>
          <p:nvPr/>
        </p:nvSpPr>
        <p:spPr>
          <a:xfrm>
            <a:off x="7104172" y="2557751"/>
            <a:ext cx="3756212" cy="646331"/>
          </a:xfrm>
          <a:prstGeom prst="rect">
            <a:avLst/>
          </a:prstGeom>
          <a:effectLst>
            <a:outerShdw blurRad="50800" dist="38100" dir="2700000" algn="tl" rotWithShape="0">
              <a:prstClr val="black">
                <a:alpha val="40000"/>
              </a:prstClr>
            </a:outerShdw>
          </a:effectLst>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r>
              <a:rPr lang="hu-HU" sz="1200" dirty="0"/>
              <a:t>Az R1 raktárból az F1 felvevőhelyre 5 pénzegységért lehet átszállítani a termék egy egységét, R1-ből F2-be pedig 4 pénzegységért. </a:t>
            </a:r>
          </a:p>
        </p:txBody>
      </p:sp>
      <p:cxnSp>
        <p:nvCxnSpPr>
          <p:cNvPr id="25" name="Egyenes összekötő nyíllal 24">
            <a:extLst>
              <a:ext uri="{FF2B5EF4-FFF2-40B4-BE49-F238E27FC236}">
                <a16:creationId xmlns:a16="http://schemas.microsoft.com/office/drawing/2014/main" id="{A3FA427E-5EB5-463F-BB74-9EA58664A2A4}"/>
              </a:ext>
            </a:extLst>
          </p:cNvPr>
          <p:cNvCxnSpPr>
            <a:cxnSpLocks/>
            <a:stCxn id="23" idx="1"/>
          </p:cNvCxnSpPr>
          <p:nvPr/>
        </p:nvCxnSpPr>
        <p:spPr>
          <a:xfrm flipH="1">
            <a:off x="4336166" y="2880917"/>
            <a:ext cx="2768006" cy="540698"/>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27" name="Egyenes összekötő nyíllal 26">
            <a:extLst>
              <a:ext uri="{FF2B5EF4-FFF2-40B4-BE49-F238E27FC236}">
                <a16:creationId xmlns:a16="http://schemas.microsoft.com/office/drawing/2014/main" id="{CC4B6A0B-2AE1-439F-93C3-407907A58582}"/>
              </a:ext>
            </a:extLst>
          </p:cNvPr>
          <p:cNvCxnSpPr>
            <a:cxnSpLocks/>
            <a:stCxn id="23" idx="1"/>
          </p:cNvCxnSpPr>
          <p:nvPr/>
        </p:nvCxnSpPr>
        <p:spPr>
          <a:xfrm flipH="1">
            <a:off x="5157459" y="2880917"/>
            <a:ext cx="1946713" cy="555469"/>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234959189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id="{D1A9FD44-2580-46D7-BCF6-ED31803F7415}"/>
              </a:ext>
            </a:extLst>
          </p:cNvPr>
          <p:cNvSpPr>
            <a:spLocks noGrp="1"/>
          </p:cNvSpPr>
          <p:nvPr>
            <p:ph type="title"/>
          </p:nvPr>
        </p:nvSpPr>
        <p:spPr>
          <a:xfrm>
            <a:off x="2592925" y="624110"/>
            <a:ext cx="8911687" cy="703437"/>
          </a:xfrm>
        </p:spPr>
        <p:txBody>
          <a:bodyPr>
            <a:normAutofit fontScale="90000"/>
          </a:bodyPr>
          <a:lstStyle/>
          <a:p>
            <a:br>
              <a:rPr lang="hu-HU" b="1" dirty="0"/>
            </a:br>
            <a:endParaRPr lang="hu-HU" b="1" dirty="0"/>
          </a:p>
        </p:txBody>
      </p:sp>
      <p:sp>
        <p:nvSpPr>
          <p:cNvPr id="6" name="Tartalom helye 5">
            <a:extLst>
              <a:ext uri="{FF2B5EF4-FFF2-40B4-BE49-F238E27FC236}">
                <a16:creationId xmlns:a16="http://schemas.microsoft.com/office/drawing/2014/main" id="{1C809049-3246-4998-A7B4-FDD59E1A25EA}"/>
              </a:ext>
            </a:extLst>
          </p:cNvPr>
          <p:cNvSpPr>
            <a:spLocks noGrp="1"/>
          </p:cNvSpPr>
          <p:nvPr>
            <p:ph idx="1"/>
          </p:nvPr>
        </p:nvSpPr>
        <p:spPr>
          <a:xfrm>
            <a:off x="2592924" y="1327547"/>
            <a:ext cx="8911688" cy="4583675"/>
          </a:xfrm>
        </p:spPr>
        <p:txBody>
          <a:bodyPr anchor="t">
            <a:normAutofit/>
          </a:bodyPr>
          <a:lstStyle/>
          <a:p>
            <a:r>
              <a:rPr lang="hu-HU" dirty="0"/>
              <a:t>Vizsgáljuk meg, kiegyensúlyozott-e a feladat! Azaz az igények összege és a készletek összege egyenlő-e?</a:t>
            </a:r>
          </a:p>
          <a:p>
            <a:pPr marL="357188" indent="0">
              <a:buNone/>
            </a:pPr>
            <a:r>
              <a:rPr lang="hu-HU" dirty="0"/>
              <a:t>Az igények összege: 400, a készletek összege: 500, tehát a feladat nem kiegyensúlyozott.</a:t>
            </a:r>
          </a:p>
          <a:p>
            <a:r>
              <a:rPr lang="hu-HU" dirty="0"/>
              <a:t>Iktassunk be egy F3 fiktív </a:t>
            </a:r>
            <a:r>
              <a:rPr lang="hu-HU" dirty="0" err="1"/>
              <a:t>felvevőhelyet</a:t>
            </a:r>
            <a:r>
              <a:rPr lang="hu-HU" dirty="0"/>
              <a:t> 100 egység igénnyel:</a:t>
            </a:r>
          </a:p>
          <a:p>
            <a:pPr marL="0" indent="0">
              <a:buNone/>
            </a:pPr>
            <a:r>
              <a:rPr lang="hu-HU" dirty="0"/>
              <a:t> 		 </a:t>
            </a:r>
          </a:p>
          <a:p>
            <a:endParaRPr lang="hu-HU" dirty="0"/>
          </a:p>
          <a:p>
            <a:pPr marL="0" indent="0">
              <a:buNone/>
            </a:pPr>
            <a:endParaRPr lang="hu-HU" dirty="0"/>
          </a:p>
          <a:p>
            <a:endParaRPr lang="hu-HU" dirty="0"/>
          </a:p>
        </p:txBody>
      </p:sp>
      <p:pic>
        <p:nvPicPr>
          <p:cNvPr id="7" name="Tartalom helye 4" descr="A képen férfi látható&#10;&#10;Automatikusan generált leírás">
            <a:extLst>
              <a:ext uri="{FF2B5EF4-FFF2-40B4-BE49-F238E27FC236}">
                <a16:creationId xmlns:a16="http://schemas.microsoft.com/office/drawing/2014/main" id="{2AA0B0DF-ABC4-4A5A-9A08-8FC189C6C878}"/>
              </a:ext>
            </a:extLst>
          </p:cNvPr>
          <p:cNvPicPr>
            <a:picLocks noChangeAspect="1"/>
          </p:cNvPicPr>
          <p:nvPr/>
        </p:nvPicPr>
        <p:blipFill>
          <a:blip r:embed="rId2"/>
          <a:stretch>
            <a:fillRect/>
          </a:stretch>
        </p:blipFill>
        <p:spPr>
          <a:xfrm>
            <a:off x="109935" y="1327547"/>
            <a:ext cx="1154906" cy="1154906"/>
          </a:xfrm>
          <a:prstGeom prst="rect">
            <a:avLst/>
          </a:prstGeom>
        </p:spPr>
      </p:pic>
      <p:pic>
        <p:nvPicPr>
          <p:cNvPr id="8" name="Kép 7">
            <a:extLst>
              <a:ext uri="{FF2B5EF4-FFF2-40B4-BE49-F238E27FC236}">
                <a16:creationId xmlns:a16="http://schemas.microsoft.com/office/drawing/2014/main" id="{BB840403-E6B6-496F-A238-F0B03CBF58BF}"/>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r="71850"/>
          <a:stretch/>
        </p:blipFill>
        <p:spPr>
          <a:xfrm>
            <a:off x="11302837" y="6003188"/>
            <a:ext cx="631142" cy="637018"/>
          </a:xfrm>
          <a:prstGeom prst="rect">
            <a:avLst/>
          </a:prstGeom>
        </p:spPr>
      </p:pic>
      <p:graphicFrame>
        <p:nvGraphicFramePr>
          <p:cNvPr id="3" name="Táblázat 2">
            <a:extLst>
              <a:ext uri="{FF2B5EF4-FFF2-40B4-BE49-F238E27FC236}">
                <a16:creationId xmlns:a16="http://schemas.microsoft.com/office/drawing/2014/main" id="{CD4D58EC-EE59-4FD4-B408-C6B79B561A13}"/>
              </a:ext>
            </a:extLst>
          </p:cNvPr>
          <p:cNvGraphicFramePr>
            <a:graphicFrameLocks noGrp="1"/>
          </p:cNvGraphicFramePr>
          <p:nvPr>
            <p:extLst>
              <p:ext uri="{D42A27DB-BD31-4B8C-83A1-F6EECF244321}">
                <p14:modId xmlns:p14="http://schemas.microsoft.com/office/powerpoint/2010/main" val="3252505849"/>
              </p:ext>
            </p:extLst>
          </p:nvPr>
        </p:nvGraphicFramePr>
        <p:xfrm>
          <a:off x="2832846" y="3343835"/>
          <a:ext cx="2653556" cy="1512645"/>
        </p:xfrm>
        <a:graphic>
          <a:graphicData uri="http://schemas.openxmlformats.org/drawingml/2006/table">
            <a:tbl>
              <a:tblPr firstRow="1" firstCol="1" bandRow="1">
                <a:tableStyleId>{5C22544A-7EE6-4342-B048-85BDC9FD1C3A}</a:tableStyleId>
              </a:tblPr>
              <a:tblGrid>
                <a:gridCol w="663389">
                  <a:extLst>
                    <a:ext uri="{9D8B030D-6E8A-4147-A177-3AD203B41FA5}">
                      <a16:colId xmlns:a16="http://schemas.microsoft.com/office/drawing/2014/main" val="3156328958"/>
                    </a:ext>
                  </a:extLst>
                </a:gridCol>
                <a:gridCol w="663389">
                  <a:extLst>
                    <a:ext uri="{9D8B030D-6E8A-4147-A177-3AD203B41FA5}">
                      <a16:colId xmlns:a16="http://schemas.microsoft.com/office/drawing/2014/main" val="3682287756"/>
                    </a:ext>
                  </a:extLst>
                </a:gridCol>
                <a:gridCol w="663389">
                  <a:extLst>
                    <a:ext uri="{9D8B030D-6E8A-4147-A177-3AD203B41FA5}">
                      <a16:colId xmlns:a16="http://schemas.microsoft.com/office/drawing/2014/main" val="632203440"/>
                    </a:ext>
                  </a:extLst>
                </a:gridCol>
                <a:gridCol w="663389">
                  <a:extLst>
                    <a:ext uri="{9D8B030D-6E8A-4147-A177-3AD203B41FA5}">
                      <a16:colId xmlns:a16="http://schemas.microsoft.com/office/drawing/2014/main" val="4254208627"/>
                    </a:ext>
                  </a:extLst>
                </a:gridCol>
              </a:tblGrid>
              <a:tr h="379886">
                <a:tc>
                  <a:txBody>
                    <a:bodyPr/>
                    <a:lstStyle/>
                    <a:p>
                      <a:pPr algn="ctr">
                        <a:lnSpc>
                          <a:spcPct val="107000"/>
                        </a:lnSpc>
                        <a:spcAft>
                          <a:spcPts val="800"/>
                        </a:spcAft>
                      </a:pPr>
                      <a:r>
                        <a:rPr lang="hu-HU" sz="1100" dirty="0">
                          <a:effectLst/>
                        </a:rPr>
                        <a:t> </a:t>
                      </a:r>
                      <a:endParaRPr lang="hu-HU" sz="1100" dirty="0">
                        <a:effectLst/>
                        <a:latin typeface="Calibri" panose="020F0502020204030204" pitchFamily="34" charset="0"/>
                        <a:ea typeface="+mn-ea"/>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hu-HU" sz="1100" dirty="0">
                          <a:effectLst/>
                        </a:rPr>
                        <a:t>F1</a:t>
                      </a:r>
                      <a:endParaRPr lang="hu-HU" sz="1100" dirty="0">
                        <a:effectLst/>
                        <a:latin typeface="Calibri" panose="020F0502020204030204" pitchFamily="34" charset="0"/>
                        <a:ea typeface="+mn-ea"/>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hu-HU" sz="1100" dirty="0">
                          <a:effectLst/>
                        </a:rPr>
                        <a:t>F2</a:t>
                      </a:r>
                      <a:endParaRPr lang="hu-HU" sz="1100" dirty="0">
                        <a:effectLst/>
                        <a:latin typeface="Calibri" panose="020F0502020204030204" pitchFamily="34" charset="0"/>
                        <a:ea typeface="+mn-ea"/>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hu-HU" sz="1100" dirty="0">
                          <a:effectLst/>
                        </a:rPr>
                        <a:t>készlet</a:t>
                      </a:r>
                      <a:endParaRPr lang="hu-HU" sz="1100" dirty="0">
                        <a:effectLst/>
                        <a:latin typeface="Calibri" panose="020F0502020204030204" pitchFamily="34" charset="0"/>
                        <a:ea typeface="+mn-ea"/>
                        <a:cs typeface="Times New Roman" panose="02020603050405020304" pitchFamily="18" charset="0"/>
                      </a:endParaRPr>
                    </a:p>
                  </a:txBody>
                  <a:tcPr marL="44450" marR="44450" marT="0" marB="0" anchor="ctr">
                    <a:lnB w="38100" cmpd="sng">
                      <a:noFill/>
                    </a:lnB>
                  </a:tcPr>
                </a:tc>
                <a:extLst>
                  <a:ext uri="{0D108BD9-81ED-4DB2-BD59-A6C34878D82A}">
                    <a16:rowId xmlns:a16="http://schemas.microsoft.com/office/drawing/2014/main" val="2735319385"/>
                  </a:ext>
                </a:extLst>
              </a:tr>
              <a:tr h="391079">
                <a:tc>
                  <a:txBody>
                    <a:bodyPr/>
                    <a:lstStyle/>
                    <a:p>
                      <a:pPr algn="ctr">
                        <a:lnSpc>
                          <a:spcPct val="107000"/>
                        </a:lnSpc>
                        <a:spcAft>
                          <a:spcPts val="800"/>
                        </a:spcAft>
                      </a:pPr>
                      <a:r>
                        <a:rPr lang="hu-HU" sz="1100" dirty="0">
                          <a:effectLst/>
                        </a:rPr>
                        <a:t>R1</a:t>
                      </a:r>
                      <a:endParaRPr lang="hu-HU" sz="1100" dirty="0">
                        <a:effectLst/>
                        <a:latin typeface="Calibri" panose="020F0502020204030204" pitchFamily="34" charset="0"/>
                        <a:ea typeface="+mn-ea"/>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hu-HU" sz="1100" dirty="0">
                          <a:effectLst/>
                          <a:latin typeface="+mn-lt"/>
                        </a:rPr>
                        <a:t>5</a:t>
                      </a:r>
                      <a:endParaRPr lang="hu-HU" sz="1100" dirty="0">
                        <a:effectLst/>
                        <a:latin typeface="+mn-lt"/>
                        <a:ea typeface="+mn-ea"/>
                        <a:cs typeface="Times New Roman" panose="02020603050405020304" pitchFamily="18" charset="0"/>
                      </a:endParaRPr>
                    </a:p>
                  </a:txBody>
                  <a:tcPr marL="44450" marR="44450" marT="0" marB="0" anchor="ctr">
                    <a:noFill/>
                  </a:tcPr>
                </a:tc>
                <a:tc>
                  <a:txBody>
                    <a:bodyPr/>
                    <a:lstStyle/>
                    <a:p>
                      <a:pPr algn="ctr">
                        <a:lnSpc>
                          <a:spcPct val="107000"/>
                        </a:lnSpc>
                        <a:spcAft>
                          <a:spcPts val="800"/>
                        </a:spcAft>
                      </a:pPr>
                      <a:r>
                        <a:rPr lang="hu-HU" sz="1100" dirty="0">
                          <a:effectLst/>
                          <a:latin typeface="+mn-lt"/>
                        </a:rPr>
                        <a:t>4</a:t>
                      </a:r>
                      <a:endParaRPr lang="hu-HU" sz="1100" dirty="0">
                        <a:effectLst/>
                        <a:latin typeface="+mn-lt"/>
                        <a:ea typeface="+mn-ea"/>
                        <a:cs typeface="Times New Roman" panose="02020603050405020304" pitchFamily="18" charset="0"/>
                      </a:endParaRPr>
                    </a:p>
                  </a:txBody>
                  <a:tcPr marL="44450" marR="44450" marT="0" marB="0" anchor="ctr">
                    <a:lnR w="12700" cap="flat" cmpd="sng" algn="ctr">
                      <a:noFill/>
                      <a:prstDash val="solid"/>
                      <a:round/>
                      <a:headEnd type="none" w="med" len="med"/>
                      <a:tailEnd type="none" w="med" len="med"/>
                    </a:lnR>
                    <a:noFill/>
                  </a:tcPr>
                </a:tc>
                <a:tc>
                  <a:txBody>
                    <a:bodyPr/>
                    <a:lstStyle/>
                    <a:p>
                      <a:pPr algn="ctr">
                        <a:lnSpc>
                          <a:spcPct val="107000"/>
                        </a:lnSpc>
                        <a:spcAft>
                          <a:spcPts val="800"/>
                        </a:spcAft>
                      </a:pPr>
                      <a:r>
                        <a:rPr lang="hu-HU" sz="1100" dirty="0">
                          <a:effectLst/>
                          <a:latin typeface="+mn-lt"/>
                        </a:rPr>
                        <a:t>300</a:t>
                      </a:r>
                      <a:endParaRPr lang="hu-HU" sz="1100" dirty="0">
                        <a:effectLst/>
                        <a:latin typeface="+mn-lt"/>
                        <a:ea typeface="+mn-ea"/>
                        <a:cs typeface="Times New Roman" panose="02020603050405020304" pitchFamily="18" charset="0"/>
                      </a:endParaRPr>
                    </a:p>
                  </a:txBody>
                  <a:tcPr marL="44450" marR="44450" marT="0" marB="0" anchor="ctr">
                    <a:lnL w="12700" cap="flat" cmpd="sng" algn="ctr">
                      <a:noFill/>
                      <a:prstDash val="solid"/>
                      <a:round/>
                      <a:headEnd type="none" w="med" len="med"/>
                      <a:tailEnd type="none" w="med" len="med"/>
                    </a:lnL>
                    <a:lnR w="12700" cmpd="sng">
                      <a:noFill/>
                    </a:lnR>
                    <a:lnT w="38100" cmpd="sng">
                      <a:noFill/>
                    </a:lnT>
                    <a:lnB w="12700" cmpd="sng">
                      <a:noFill/>
                    </a:lnB>
                    <a:lnTlToBr w="12700" cmpd="sng">
                      <a:noFill/>
                      <a:prstDash val="solid"/>
                    </a:lnTlToBr>
                    <a:lnBlToTr w="12700" cmpd="sng">
                      <a:noFill/>
                      <a:prstDash val="solid"/>
                    </a:lnBlToTr>
                    <a:solidFill>
                      <a:schemeClr val="accent1">
                        <a:lumMod val="20000"/>
                        <a:lumOff val="80000"/>
                      </a:schemeClr>
                    </a:solidFill>
                  </a:tcPr>
                </a:tc>
                <a:extLst>
                  <a:ext uri="{0D108BD9-81ED-4DB2-BD59-A6C34878D82A}">
                    <a16:rowId xmlns:a16="http://schemas.microsoft.com/office/drawing/2014/main" val="1377332884"/>
                  </a:ext>
                </a:extLst>
              </a:tr>
              <a:tr h="361794">
                <a:tc>
                  <a:txBody>
                    <a:bodyPr/>
                    <a:lstStyle/>
                    <a:p>
                      <a:pPr algn="ctr">
                        <a:lnSpc>
                          <a:spcPct val="107000"/>
                        </a:lnSpc>
                        <a:spcAft>
                          <a:spcPts val="800"/>
                        </a:spcAft>
                      </a:pPr>
                      <a:r>
                        <a:rPr lang="hu-HU" sz="1100" dirty="0">
                          <a:effectLst/>
                        </a:rPr>
                        <a:t>R2</a:t>
                      </a:r>
                      <a:endParaRPr lang="hu-HU" sz="1100" dirty="0">
                        <a:effectLst/>
                        <a:latin typeface="Calibri" panose="020F0502020204030204" pitchFamily="34" charset="0"/>
                        <a:ea typeface="+mn-ea"/>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hu-HU" sz="1100" dirty="0">
                          <a:effectLst/>
                          <a:latin typeface="+mn-lt"/>
                          <a:ea typeface="+mn-ea"/>
                          <a:cs typeface="Times New Roman" panose="02020603050405020304" pitchFamily="18" charset="0"/>
                        </a:rPr>
                        <a:t>2</a:t>
                      </a:r>
                    </a:p>
                  </a:txBody>
                  <a:tcPr marL="44450" marR="44450" marT="0" marB="0" anchor="ctr">
                    <a:lnB w="12700" cap="flat" cmpd="sng" algn="ctr">
                      <a:noFill/>
                      <a:prstDash val="solid"/>
                      <a:round/>
                      <a:headEnd type="none" w="med" len="med"/>
                      <a:tailEnd type="none" w="med" len="med"/>
                    </a:lnB>
                    <a:noFill/>
                  </a:tcPr>
                </a:tc>
                <a:tc>
                  <a:txBody>
                    <a:bodyPr/>
                    <a:lstStyle/>
                    <a:p>
                      <a:pPr algn="ctr">
                        <a:lnSpc>
                          <a:spcPct val="107000"/>
                        </a:lnSpc>
                        <a:spcAft>
                          <a:spcPts val="800"/>
                        </a:spcAft>
                      </a:pPr>
                      <a:r>
                        <a:rPr lang="hu-HU" sz="1100" dirty="0">
                          <a:effectLst/>
                          <a:latin typeface="+mn-lt"/>
                          <a:ea typeface="+mn-ea"/>
                          <a:cs typeface="Times New Roman" panose="02020603050405020304" pitchFamily="18" charset="0"/>
                        </a:rPr>
                        <a:t>7</a:t>
                      </a:r>
                    </a:p>
                  </a:txBody>
                  <a:tcPr marL="44450" marR="44450" marT="0" marB="0" anchor="ctr">
                    <a:lnR w="12700" cap="flat" cmpd="sng" algn="ctr">
                      <a:noFill/>
                      <a:prstDash val="solid"/>
                      <a:round/>
                      <a:headEnd type="none" w="med" len="med"/>
                      <a:tailEnd type="none" w="med" len="med"/>
                    </a:lnR>
                    <a:lnB w="12700" cap="flat" cmpd="sng" algn="ctr">
                      <a:noFill/>
                      <a:prstDash val="solid"/>
                      <a:round/>
                      <a:headEnd type="none" w="med" len="med"/>
                      <a:tailEnd type="none" w="med" len="med"/>
                    </a:lnB>
                    <a:noFill/>
                  </a:tcPr>
                </a:tc>
                <a:tc>
                  <a:txBody>
                    <a:bodyPr/>
                    <a:lstStyle/>
                    <a:p>
                      <a:pPr algn="ctr">
                        <a:lnSpc>
                          <a:spcPct val="107000"/>
                        </a:lnSpc>
                        <a:spcAft>
                          <a:spcPts val="800"/>
                        </a:spcAft>
                      </a:pPr>
                      <a:r>
                        <a:rPr lang="hu-HU" sz="1100" dirty="0">
                          <a:effectLst/>
                          <a:latin typeface="+mn-lt"/>
                          <a:ea typeface="+mn-ea"/>
                          <a:cs typeface="Times New Roman" panose="02020603050405020304" pitchFamily="18" charset="0"/>
                        </a:rPr>
                        <a:t>200</a:t>
                      </a:r>
                    </a:p>
                  </a:txBody>
                  <a:tcPr marL="44450" marR="44450" marT="0" marB="0" anchor="ctr">
                    <a:lnL w="12700" cap="flat" cmpd="sng" algn="ctr">
                      <a:noFill/>
                      <a:prstDash val="solid"/>
                      <a:round/>
                      <a:headEnd type="none" w="med" len="med"/>
                      <a:tailEnd type="none" w="med" len="med"/>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extLst>
                  <a:ext uri="{0D108BD9-81ED-4DB2-BD59-A6C34878D82A}">
                    <a16:rowId xmlns:a16="http://schemas.microsoft.com/office/drawing/2014/main" val="1844624913"/>
                  </a:ext>
                </a:extLst>
              </a:tr>
              <a:tr h="379886">
                <a:tc>
                  <a:txBody>
                    <a:bodyPr/>
                    <a:lstStyle/>
                    <a:p>
                      <a:pPr algn="ctr">
                        <a:lnSpc>
                          <a:spcPct val="107000"/>
                        </a:lnSpc>
                        <a:spcAft>
                          <a:spcPts val="800"/>
                        </a:spcAft>
                      </a:pPr>
                      <a:r>
                        <a:rPr lang="hu-HU" sz="1100">
                          <a:effectLst/>
                        </a:rPr>
                        <a:t>igény</a:t>
                      </a:r>
                      <a:endParaRPr lang="hu-HU" sz="1100">
                        <a:effectLst/>
                        <a:latin typeface="Calibri" panose="020F0502020204030204" pitchFamily="34" charset="0"/>
                        <a:ea typeface="+mn-ea"/>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hu-HU" sz="1100" dirty="0">
                          <a:effectLst/>
                          <a:latin typeface="+mn-lt"/>
                        </a:rPr>
                        <a:t>150</a:t>
                      </a:r>
                      <a:endParaRPr lang="hu-HU" sz="1100" dirty="0">
                        <a:effectLst/>
                        <a:latin typeface="+mn-lt"/>
                        <a:ea typeface="+mn-ea"/>
                        <a:cs typeface="Times New Roman" panose="02020603050405020304" pitchFamily="18" charset="0"/>
                      </a:endParaRPr>
                    </a:p>
                  </a:txBody>
                  <a:tcPr marL="44450" marR="44450" marT="0" marB="0" anchor="ctr">
                    <a:lnT w="12700" cap="flat" cmpd="sng" algn="ctr">
                      <a:noFill/>
                      <a:prstDash val="solid"/>
                      <a:round/>
                      <a:headEnd type="none" w="med" len="med"/>
                      <a:tailEnd type="none" w="med" len="med"/>
                    </a:lnT>
                    <a:solidFill>
                      <a:schemeClr val="accent1">
                        <a:lumMod val="20000"/>
                        <a:lumOff val="80000"/>
                      </a:schemeClr>
                    </a:solidFill>
                  </a:tcPr>
                </a:tc>
                <a:tc>
                  <a:txBody>
                    <a:bodyPr/>
                    <a:lstStyle/>
                    <a:p>
                      <a:pPr algn="ctr">
                        <a:lnSpc>
                          <a:spcPct val="107000"/>
                        </a:lnSpc>
                        <a:spcAft>
                          <a:spcPts val="800"/>
                        </a:spcAft>
                      </a:pPr>
                      <a:r>
                        <a:rPr lang="hu-HU" sz="1100" dirty="0">
                          <a:effectLst/>
                          <a:latin typeface="+mn-lt"/>
                        </a:rPr>
                        <a:t>250</a:t>
                      </a:r>
                      <a:endParaRPr lang="hu-HU" sz="1100" dirty="0">
                        <a:effectLst/>
                        <a:latin typeface="+mn-lt"/>
                        <a:ea typeface="+mn-ea"/>
                        <a:cs typeface="Times New Roman" panose="02020603050405020304" pitchFamily="18" charset="0"/>
                      </a:endParaRPr>
                    </a:p>
                  </a:txBody>
                  <a:tcPr marL="44450" marR="44450" marT="0" marB="0" anchor="ctr">
                    <a:lnR w="12700" cap="flat" cmpd="sng" algn="ctr">
                      <a:noFill/>
                      <a:prstDash val="solid"/>
                      <a:round/>
                      <a:headEnd type="none" w="med" len="med"/>
                      <a:tailEnd type="none" w="med" len="med"/>
                    </a:lnR>
                    <a:lnT w="12700" cap="flat" cmpd="sng" algn="ctr">
                      <a:noFill/>
                      <a:prstDash val="solid"/>
                      <a:round/>
                      <a:headEnd type="none" w="med" len="med"/>
                      <a:tailEnd type="none" w="med" len="med"/>
                    </a:lnT>
                    <a:solidFill>
                      <a:schemeClr val="accent1">
                        <a:lumMod val="20000"/>
                        <a:lumOff val="80000"/>
                      </a:schemeClr>
                    </a:solidFill>
                  </a:tcPr>
                </a:tc>
                <a:tc>
                  <a:txBody>
                    <a:bodyPr/>
                    <a:lstStyle/>
                    <a:p>
                      <a:pPr algn="ctr">
                        <a:lnSpc>
                          <a:spcPct val="107000"/>
                        </a:lnSpc>
                        <a:spcAft>
                          <a:spcPts val="800"/>
                        </a:spcAft>
                      </a:pPr>
                      <a:r>
                        <a:rPr lang="hu-HU" sz="1100" dirty="0">
                          <a:effectLst/>
                          <a:latin typeface="+mn-lt"/>
                        </a:rPr>
                        <a:t> </a:t>
                      </a:r>
                      <a:endParaRPr lang="hu-HU" sz="1100" dirty="0">
                        <a:effectLst/>
                        <a:latin typeface="+mn-lt"/>
                        <a:ea typeface="+mn-ea"/>
                        <a:cs typeface="Times New Roman" panose="02020603050405020304" pitchFamily="18" charset="0"/>
                      </a:endParaRPr>
                    </a:p>
                  </a:txBody>
                  <a:tcPr marL="44450" marR="44450" marT="0" marB="0" anchor="ct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solidFill>
                      <a:schemeClr val="accent1">
                        <a:lumMod val="20000"/>
                        <a:lumOff val="80000"/>
                      </a:schemeClr>
                    </a:solidFill>
                  </a:tcPr>
                </a:tc>
                <a:extLst>
                  <a:ext uri="{0D108BD9-81ED-4DB2-BD59-A6C34878D82A}">
                    <a16:rowId xmlns:a16="http://schemas.microsoft.com/office/drawing/2014/main" val="4155000055"/>
                  </a:ext>
                </a:extLst>
              </a:tr>
            </a:tbl>
          </a:graphicData>
        </a:graphic>
      </p:graphicFrame>
      <p:graphicFrame>
        <p:nvGraphicFramePr>
          <p:cNvPr id="10" name="Táblázat 12">
            <a:extLst>
              <a:ext uri="{FF2B5EF4-FFF2-40B4-BE49-F238E27FC236}">
                <a16:creationId xmlns:a16="http://schemas.microsoft.com/office/drawing/2014/main" id="{C85525F2-2A7F-4F80-BAC0-83930615F034}"/>
              </a:ext>
            </a:extLst>
          </p:cNvPr>
          <p:cNvGraphicFramePr>
            <a:graphicFrameLocks noGrp="1"/>
          </p:cNvGraphicFramePr>
          <p:nvPr>
            <p:extLst>
              <p:ext uri="{D42A27DB-BD31-4B8C-83A1-F6EECF244321}">
                <p14:modId xmlns:p14="http://schemas.microsoft.com/office/powerpoint/2010/main" val="4015322481"/>
              </p:ext>
            </p:extLst>
          </p:nvPr>
        </p:nvGraphicFramePr>
        <p:xfrm>
          <a:off x="7431741" y="3321422"/>
          <a:ext cx="3442450" cy="1483360"/>
        </p:xfrm>
        <a:graphic>
          <a:graphicData uri="http://schemas.openxmlformats.org/drawingml/2006/table">
            <a:tbl>
              <a:tblPr firstRow="1" bandRow="1">
                <a:tableStyleId>{5C22544A-7EE6-4342-B048-85BDC9FD1C3A}</a:tableStyleId>
              </a:tblPr>
              <a:tblGrid>
                <a:gridCol w="688490">
                  <a:extLst>
                    <a:ext uri="{9D8B030D-6E8A-4147-A177-3AD203B41FA5}">
                      <a16:colId xmlns:a16="http://schemas.microsoft.com/office/drawing/2014/main" val="2593305737"/>
                    </a:ext>
                  </a:extLst>
                </a:gridCol>
                <a:gridCol w="688490">
                  <a:extLst>
                    <a:ext uri="{9D8B030D-6E8A-4147-A177-3AD203B41FA5}">
                      <a16:colId xmlns:a16="http://schemas.microsoft.com/office/drawing/2014/main" val="2522411629"/>
                    </a:ext>
                  </a:extLst>
                </a:gridCol>
                <a:gridCol w="688490">
                  <a:extLst>
                    <a:ext uri="{9D8B030D-6E8A-4147-A177-3AD203B41FA5}">
                      <a16:colId xmlns:a16="http://schemas.microsoft.com/office/drawing/2014/main" val="4052038430"/>
                    </a:ext>
                  </a:extLst>
                </a:gridCol>
                <a:gridCol w="688490">
                  <a:extLst>
                    <a:ext uri="{9D8B030D-6E8A-4147-A177-3AD203B41FA5}">
                      <a16:colId xmlns:a16="http://schemas.microsoft.com/office/drawing/2014/main" val="2507806181"/>
                    </a:ext>
                  </a:extLst>
                </a:gridCol>
                <a:gridCol w="688490">
                  <a:extLst>
                    <a:ext uri="{9D8B030D-6E8A-4147-A177-3AD203B41FA5}">
                      <a16:colId xmlns:a16="http://schemas.microsoft.com/office/drawing/2014/main" val="1619158702"/>
                    </a:ext>
                  </a:extLst>
                </a:gridCol>
              </a:tblGrid>
              <a:tr h="370840">
                <a:tc>
                  <a:txBody>
                    <a:bodyPr/>
                    <a:lstStyle/>
                    <a:p>
                      <a:pPr marL="0" algn="ctr" defTabSz="457200" rtl="0" eaLnBrk="1" latinLnBrk="0" hangingPunct="1">
                        <a:lnSpc>
                          <a:spcPct val="107000"/>
                        </a:lnSpc>
                        <a:spcAft>
                          <a:spcPts val="800"/>
                        </a:spcAft>
                      </a:pPr>
                      <a:r>
                        <a:rPr lang="hu-HU" sz="1100" b="1" kern="1200" dirty="0">
                          <a:solidFill>
                            <a:schemeClr val="lt1"/>
                          </a:solidFill>
                          <a:effectLst/>
                          <a:latin typeface="+mn-lt"/>
                          <a:ea typeface="+mn-ea"/>
                          <a:cs typeface="+mn-cs"/>
                        </a:rPr>
                        <a:t> </a:t>
                      </a:r>
                    </a:p>
                  </a:txBody>
                  <a:tcPr marL="44450" marR="44450" marT="0" marB="0" anchor="ctr"/>
                </a:tc>
                <a:tc>
                  <a:txBody>
                    <a:bodyPr/>
                    <a:lstStyle/>
                    <a:p>
                      <a:pPr marL="0" algn="ctr" defTabSz="457200" rtl="0" eaLnBrk="1" latinLnBrk="0" hangingPunct="1">
                        <a:lnSpc>
                          <a:spcPct val="107000"/>
                        </a:lnSpc>
                        <a:spcAft>
                          <a:spcPts val="800"/>
                        </a:spcAft>
                      </a:pPr>
                      <a:r>
                        <a:rPr lang="hu-HU" sz="1100" b="1" kern="1200" dirty="0">
                          <a:solidFill>
                            <a:schemeClr val="lt1"/>
                          </a:solidFill>
                          <a:effectLst/>
                          <a:latin typeface="+mn-lt"/>
                          <a:ea typeface="+mn-ea"/>
                          <a:cs typeface="+mn-cs"/>
                        </a:rPr>
                        <a:t>F1</a:t>
                      </a:r>
                    </a:p>
                  </a:txBody>
                  <a:tcPr marL="44450" marR="44450" marT="0" marB="0" anchor="ctr"/>
                </a:tc>
                <a:tc>
                  <a:txBody>
                    <a:bodyPr/>
                    <a:lstStyle/>
                    <a:p>
                      <a:pPr marL="0" algn="ctr" defTabSz="457200" rtl="0" eaLnBrk="1" latinLnBrk="0" hangingPunct="1">
                        <a:lnSpc>
                          <a:spcPct val="107000"/>
                        </a:lnSpc>
                        <a:spcAft>
                          <a:spcPts val="800"/>
                        </a:spcAft>
                      </a:pPr>
                      <a:r>
                        <a:rPr lang="hu-HU" sz="1100" b="1" kern="1200" dirty="0">
                          <a:solidFill>
                            <a:schemeClr val="lt1"/>
                          </a:solidFill>
                          <a:effectLst/>
                          <a:latin typeface="+mn-lt"/>
                          <a:ea typeface="+mn-ea"/>
                          <a:cs typeface="+mn-cs"/>
                        </a:rPr>
                        <a:t>F2</a:t>
                      </a:r>
                    </a:p>
                  </a:txBody>
                  <a:tcPr marL="44450" marR="44450" marT="0" marB="0" anchor="ctr"/>
                </a:tc>
                <a:tc>
                  <a:txBody>
                    <a:bodyPr/>
                    <a:lstStyle/>
                    <a:p>
                      <a:pPr marL="0" algn="ctr" defTabSz="457200" rtl="0" eaLnBrk="1" latinLnBrk="0" hangingPunct="1">
                        <a:lnSpc>
                          <a:spcPct val="107000"/>
                        </a:lnSpc>
                        <a:spcAft>
                          <a:spcPts val="800"/>
                        </a:spcAft>
                      </a:pPr>
                      <a:r>
                        <a:rPr lang="hu-HU" sz="1100" b="1" kern="1200" dirty="0">
                          <a:solidFill>
                            <a:schemeClr val="lt1"/>
                          </a:solidFill>
                          <a:effectLst/>
                          <a:latin typeface="+mn-lt"/>
                          <a:ea typeface="+mn-ea"/>
                          <a:cs typeface="+mn-cs"/>
                        </a:rPr>
                        <a:t>F3 </a:t>
                      </a:r>
                    </a:p>
                  </a:txBody>
                  <a:tcPr marL="44450" marR="44450" marT="0" marB="0" anchor="ctr"/>
                </a:tc>
                <a:tc>
                  <a:txBody>
                    <a:bodyPr/>
                    <a:lstStyle/>
                    <a:p>
                      <a:pPr marL="0" algn="ctr" defTabSz="457200" rtl="0" eaLnBrk="1" latinLnBrk="0" hangingPunct="1">
                        <a:lnSpc>
                          <a:spcPct val="107000"/>
                        </a:lnSpc>
                        <a:spcAft>
                          <a:spcPts val="800"/>
                        </a:spcAft>
                      </a:pPr>
                      <a:r>
                        <a:rPr lang="hu-HU" sz="1100" b="1" kern="1200" dirty="0">
                          <a:solidFill>
                            <a:schemeClr val="lt1"/>
                          </a:solidFill>
                          <a:effectLst/>
                          <a:latin typeface="+mn-lt"/>
                          <a:ea typeface="+mn-ea"/>
                          <a:cs typeface="+mn-cs"/>
                        </a:rPr>
                        <a:t>készlet</a:t>
                      </a:r>
                    </a:p>
                  </a:txBody>
                  <a:tcPr marL="44450" marR="44450" marT="0" marB="0" anchor="ctr"/>
                </a:tc>
                <a:extLst>
                  <a:ext uri="{0D108BD9-81ED-4DB2-BD59-A6C34878D82A}">
                    <a16:rowId xmlns:a16="http://schemas.microsoft.com/office/drawing/2014/main" val="656843358"/>
                  </a:ext>
                </a:extLst>
              </a:tr>
              <a:tr h="370840">
                <a:tc>
                  <a:txBody>
                    <a:bodyPr/>
                    <a:lstStyle/>
                    <a:p>
                      <a:pPr marL="0" algn="ctr" defTabSz="457200" rtl="0" eaLnBrk="1" latinLnBrk="0" hangingPunct="1">
                        <a:lnSpc>
                          <a:spcPct val="107000"/>
                        </a:lnSpc>
                        <a:spcAft>
                          <a:spcPts val="800"/>
                        </a:spcAft>
                      </a:pPr>
                      <a:r>
                        <a:rPr lang="hu-HU" sz="1100" b="1" kern="1200" dirty="0">
                          <a:solidFill>
                            <a:schemeClr val="lt1"/>
                          </a:solidFill>
                          <a:effectLst/>
                          <a:latin typeface="+mn-lt"/>
                          <a:ea typeface="+mn-ea"/>
                          <a:cs typeface="+mn-cs"/>
                        </a:rPr>
                        <a:t>R1</a:t>
                      </a:r>
                    </a:p>
                  </a:txBody>
                  <a:tcPr marL="44450" marR="44450" marT="0" marB="0" anchor="ctr">
                    <a:solidFill>
                      <a:schemeClr val="accent1"/>
                    </a:solidFill>
                  </a:tcPr>
                </a:tc>
                <a:tc>
                  <a:txBody>
                    <a:bodyPr/>
                    <a:lstStyle/>
                    <a:p>
                      <a:pPr marL="0" algn="ctr" defTabSz="457200" rtl="0" eaLnBrk="1" latinLnBrk="0" hangingPunct="1">
                        <a:lnSpc>
                          <a:spcPct val="107000"/>
                        </a:lnSpc>
                        <a:spcAft>
                          <a:spcPts val="800"/>
                        </a:spcAft>
                      </a:pPr>
                      <a:r>
                        <a:rPr lang="hu-HU" sz="1100" b="0" kern="1200" dirty="0">
                          <a:solidFill>
                            <a:schemeClr val="tx1"/>
                          </a:solidFill>
                          <a:effectLst/>
                          <a:latin typeface="+mn-lt"/>
                          <a:ea typeface="+mn-ea"/>
                          <a:cs typeface="+mn-cs"/>
                        </a:rPr>
                        <a:t>5</a:t>
                      </a:r>
                    </a:p>
                  </a:txBody>
                  <a:tcPr marL="44450" marR="44450" marT="0" marB="0" anchor="ctr">
                    <a:noFill/>
                  </a:tcPr>
                </a:tc>
                <a:tc>
                  <a:txBody>
                    <a:bodyPr/>
                    <a:lstStyle/>
                    <a:p>
                      <a:pPr marL="0" algn="ctr" defTabSz="457200" rtl="0" eaLnBrk="1" latinLnBrk="0" hangingPunct="1">
                        <a:lnSpc>
                          <a:spcPct val="107000"/>
                        </a:lnSpc>
                        <a:spcAft>
                          <a:spcPts val="800"/>
                        </a:spcAft>
                      </a:pPr>
                      <a:r>
                        <a:rPr lang="hu-HU" sz="1100" b="0" kern="1200" dirty="0">
                          <a:solidFill>
                            <a:schemeClr val="tx1"/>
                          </a:solidFill>
                          <a:effectLst/>
                          <a:latin typeface="+mn-lt"/>
                          <a:ea typeface="+mn-ea"/>
                          <a:cs typeface="+mn-cs"/>
                        </a:rPr>
                        <a:t>4</a:t>
                      </a:r>
                    </a:p>
                  </a:txBody>
                  <a:tcPr marL="44450" marR="44450" marT="0" marB="0" anchor="ctr">
                    <a:noFill/>
                  </a:tcPr>
                </a:tc>
                <a:tc>
                  <a:txBody>
                    <a:bodyPr/>
                    <a:lstStyle/>
                    <a:p>
                      <a:pPr marL="0" algn="ctr" defTabSz="457200" rtl="0" eaLnBrk="1" latinLnBrk="0" hangingPunct="1">
                        <a:lnSpc>
                          <a:spcPct val="107000"/>
                        </a:lnSpc>
                        <a:spcAft>
                          <a:spcPts val="800"/>
                        </a:spcAft>
                      </a:pPr>
                      <a:r>
                        <a:rPr lang="hu-HU" sz="1100" b="0" kern="1200" dirty="0">
                          <a:solidFill>
                            <a:schemeClr val="tx1"/>
                          </a:solidFill>
                          <a:effectLst/>
                          <a:latin typeface="+mn-lt"/>
                          <a:ea typeface="+mn-ea"/>
                          <a:cs typeface="+mn-cs"/>
                        </a:rPr>
                        <a:t>0</a:t>
                      </a:r>
                    </a:p>
                  </a:txBody>
                  <a:tcPr marL="44450" marR="44450" marT="0" marB="0" anchor="ctr">
                    <a:noFill/>
                  </a:tcPr>
                </a:tc>
                <a:tc>
                  <a:txBody>
                    <a:bodyPr/>
                    <a:lstStyle/>
                    <a:p>
                      <a:pPr marL="0" algn="ctr" defTabSz="457200" rtl="0" eaLnBrk="1" latinLnBrk="0" hangingPunct="1">
                        <a:lnSpc>
                          <a:spcPct val="107000"/>
                        </a:lnSpc>
                        <a:spcAft>
                          <a:spcPts val="800"/>
                        </a:spcAft>
                      </a:pPr>
                      <a:r>
                        <a:rPr lang="hu-HU" sz="1100" b="0" kern="1200" dirty="0">
                          <a:solidFill>
                            <a:schemeClr val="tx1"/>
                          </a:solidFill>
                          <a:effectLst/>
                          <a:latin typeface="+mn-lt"/>
                          <a:ea typeface="+mn-ea"/>
                          <a:cs typeface="+mn-cs"/>
                        </a:rPr>
                        <a:t>300</a:t>
                      </a:r>
                    </a:p>
                  </a:txBody>
                  <a:tcPr marL="44450" marR="44450" marT="0" marB="0" anchor="ctr">
                    <a:solidFill>
                      <a:schemeClr val="accent1">
                        <a:lumMod val="20000"/>
                        <a:lumOff val="80000"/>
                      </a:schemeClr>
                    </a:solidFill>
                  </a:tcPr>
                </a:tc>
                <a:extLst>
                  <a:ext uri="{0D108BD9-81ED-4DB2-BD59-A6C34878D82A}">
                    <a16:rowId xmlns:a16="http://schemas.microsoft.com/office/drawing/2014/main" val="435573981"/>
                  </a:ext>
                </a:extLst>
              </a:tr>
              <a:tr h="370840">
                <a:tc>
                  <a:txBody>
                    <a:bodyPr/>
                    <a:lstStyle/>
                    <a:p>
                      <a:pPr marL="0" algn="ctr" defTabSz="457200" rtl="0" eaLnBrk="1" latinLnBrk="0" hangingPunct="1">
                        <a:lnSpc>
                          <a:spcPct val="107000"/>
                        </a:lnSpc>
                        <a:spcAft>
                          <a:spcPts val="800"/>
                        </a:spcAft>
                      </a:pPr>
                      <a:r>
                        <a:rPr lang="hu-HU" sz="1100" b="1" kern="1200" dirty="0">
                          <a:solidFill>
                            <a:schemeClr val="lt1"/>
                          </a:solidFill>
                          <a:effectLst/>
                          <a:latin typeface="+mn-lt"/>
                          <a:ea typeface="+mn-ea"/>
                          <a:cs typeface="+mn-cs"/>
                        </a:rPr>
                        <a:t>R2</a:t>
                      </a:r>
                    </a:p>
                  </a:txBody>
                  <a:tcPr marL="44450" marR="44450" marT="0" marB="0" anchor="ctr">
                    <a:solidFill>
                      <a:schemeClr val="accent1"/>
                    </a:solidFill>
                  </a:tcPr>
                </a:tc>
                <a:tc>
                  <a:txBody>
                    <a:bodyPr/>
                    <a:lstStyle/>
                    <a:p>
                      <a:pPr marL="0" algn="ctr" defTabSz="457200" rtl="0" eaLnBrk="1" latinLnBrk="0" hangingPunct="1">
                        <a:lnSpc>
                          <a:spcPct val="107000"/>
                        </a:lnSpc>
                        <a:spcAft>
                          <a:spcPts val="800"/>
                        </a:spcAft>
                      </a:pPr>
                      <a:r>
                        <a:rPr lang="hu-HU" sz="1100" b="0" kern="1200" dirty="0">
                          <a:solidFill>
                            <a:schemeClr val="tx1"/>
                          </a:solidFill>
                          <a:effectLst/>
                          <a:latin typeface="+mn-lt"/>
                          <a:ea typeface="+mn-ea"/>
                          <a:cs typeface="+mn-cs"/>
                        </a:rPr>
                        <a:t>2</a:t>
                      </a:r>
                    </a:p>
                  </a:txBody>
                  <a:tcPr marL="44450" marR="44450" marT="0" marB="0" anchor="ctr">
                    <a:noFill/>
                  </a:tcPr>
                </a:tc>
                <a:tc>
                  <a:txBody>
                    <a:bodyPr/>
                    <a:lstStyle/>
                    <a:p>
                      <a:pPr marL="0" algn="ctr" defTabSz="457200" rtl="0" eaLnBrk="1" latinLnBrk="0" hangingPunct="1">
                        <a:lnSpc>
                          <a:spcPct val="107000"/>
                        </a:lnSpc>
                        <a:spcAft>
                          <a:spcPts val="800"/>
                        </a:spcAft>
                      </a:pPr>
                      <a:r>
                        <a:rPr lang="hu-HU" sz="1100" b="0" kern="1200" dirty="0">
                          <a:solidFill>
                            <a:schemeClr val="tx1"/>
                          </a:solidFill>
                          <a:effectLst/>
                          <a:latin typeface="+mn-lt"/>
                          <a:ea typeface="+mn-ea"/>
                          <a:cs typeface="+mn-cs"/>
                        </a:rPr>
                        <a:t>7</a:t>
                      </a:r>
                    </a:p>
                  </a:txBody>
                  <a:tcPr marL="44450" marR="44450" marT="0" marB="0" anchor="ctr">
                    <a:noFill/>
                  </a:tcPr>
                </a:tc>
                <a:tc>
                  <a:txBody>
                    <a:bodyPr/>
                    <a:lstStyle/>
                    <a:p>
                      <a:pPr marL="0" algn="ctr" defTabSz="457200" rtl="0" eaLnBrk="1" latinLnBrk="0" hangingPunct="1">
                        <a:lnSpc>
                          <a:spcPct val="107000"/>
                        </a:lnSpc>
                        <a:spcAft>
                          <a:spcPts val="800"/>
                        </a:spcAft>
                      </a:pPr>
                      <a:r>
                        <a:rPr lang="hu-HU" sz="1100" b="0" kern="1200" dirty="0">
                          <a:solidFill>
                            <a:schemeClr val="tx1"/>
                          </a:solidFill>
                          <a:effectLst/>
                          <a:latin typeface="+mn-lt"/>
                          <a:ea typeface="+mn-ea"/>
                          <a:cs typeface="+mn-cs"/>
                        </a:rPr>
                        <a:t>0</a:t>
                      </a:r>
                    </a:p>
                  </a:txBody>
                  <a:tcPr marL="44450" marR="44450" marT="0" marB="0" anchor="ctr">
                    <a:noFill/>
                  </a:tcPr>
                </a:tc>
                <a:tc>
                  <a:txBody>
                    <a:bodyPr/>
                    <a:lstStyle/>
                    <a:p>
                      <a:pPr marL="0" algn="ctr" defTabSz="457200" rtl="0" eaLnBrk="1" latinLnBrk="0" hangingPunct="1">
                        <a:lnSpc>
                          <a:spcPct val="107000"/>
                        </a:lnSpc>
                        <a:spcAft>
                          <a:spcPts val="800"/>
                        </a:spcAft>
                      </a:pPr>
                      <a:r>
                        <a:rPr lang="hu-HU" sz="1100" b="0" kern="1200" dirty="0">
                          <a:solidFill>
                            <a:schemeClr val="tx1"/>
                          </a:solidFill>
                          <a:effectLst/>
                          <a:latin typeface="+mn-lt"/>
                          <a:ea typeface="+mn-ea"/>
                          <a:cs typeface="+mn-cs"/>
                        </a:rPr>
                        <a:t>200</a:t>
                      </a:r>
                    </a:p>
                  </a:txBody>
                  <a:tcPr marL="44450" marR="44450" marT="0" marB="0" anchor="ctr">
                    <a:solidFill>
                      <a:schemeClr val="accent1">
                        <a:lumMod val="20000"/>
                        <a:lumOff val="80000"/>
                      </a:schemeClr>
                    </a:solidFill>
                  </a:tcPr>
                </a:tc>
                <a:extLst>
                  <a:ext uri="{0D108BD9-81ED-4DB2-BD59-A6C34878D82A}">
                    <a16:rowId xmlns:a16="http://schemas.microsoft.com/office/drawing/2014/main" val="3227700335"/>
                  </a:ext>
                </a:extLst>
              </a:tr>
              <a:tr h="370840">
                <a:tc>
                  <a:txBody>
                    <a:bodyPr/>
                    <a:lstStyle/>
                    <a:p>
                      <a:pPr marL="0" algn="ctr" defTabSz="457200" rtl="0" eaLnBrk="1" latinLnBrk="0" hangingPunct="1">
                        <a:lnSpc>
                          <a:spcPct val="107000"/>
                        </a:lnSpc>
                        <a:spcAft>
                          <a:spcPts val="800"/>
                        </a:spcAft>
                      </a:pPr>
                      <a:r>
                        <a:rPr lang="hu-HU" sz="1100" b="1" kern="1200" dirty="0">
                          <a:solidFill>
                            <a:schemeClr val="lt1"/>
                          </a:solidFill>
                          <a:effectLst/>
                          <a:latin typeface="+mn-lt"/>
                          <a:ea typeface="+mn-ea"/>
                          <a:cs typeface="+mn-cs"/>
                        </a:rPr>
                        <a:t>igény</a:t>
                      </a:r>
                    </a:p>
                  </a:txBody>
                  <a:tcPr marL="44450" marR="44450" marT="0" marB="0" anchor="ctr">
                    <a:solidFill>
                      <a:schemeClr val="accent1"/>
                    </a:solidFill>
                  </a:tcPr>
                </a:tc>
                <a:tc>
                  <a:txBody>
                    <a:bodyPr/>
                    <a:lstStyle/>
                    <a:p>
                      <a:pPr marL="0" algn="ctr" defTabSz="457200" rtl="0" eaLnBrk="1" latinLnBrk="0" hangingPunct="1">
                        <a:lnSpc>
                          <a:spcPct val="107000"/>
                        </a:lnSpc>
                        <a:spcAft>
                          <a:spcPts val="800"/>
                        </a:spcAft>
                      </a:pPr>
                      <a:r>
                        <a:rPr lang="hu-HU" sz="1100" b="0" kern="1200" dirty="0">
                          <a:solidFill>
                            <a:schemeClr val="tx1"/>
                          </a:solidFill>
                          <a:effectLst/>
                          <a:latin typeface="+mn-lt"/>
                          <a:ea typeface="+mn-ea"/>
                          <a:cs typeface="+mn-cs"/>
                        </a:rPr>
                        <a:t>150</a:t>
                      </a:r>
                    </a:p>
                  </a:txBody>
                  <a:tcPr marL="44450" marR="44450" marT="0" marB="0" anchor="ctr">
                    <a:solidFill>
                      <a:schemeClr val="accent1">
                        <a:lumMod val="20000"/>
                        <a:lumOff val="80000"/>
                      </a:schemeClr>
                    </a:solidFill>
                  </a:tcPr>
                </a:tc>
                <a:tc>
                  <a:txBody>
                    <a:bodyPr/>
                    <a:lstStyle/>
                    <a:p>
                      <a:pPr marL="0" algn="ctr" defTabSz="457200" rtl="0" eaLnBrk="1" latinLnBrk="0" hangingPunct="1">
                        <a:lnSpc>
                          <a:spcPct val="107000"/>
                        </a:lnSpc>
                        <a:spcAft>
                          <a:spcPts val="800"/>
                        </a:spcAft>
                      </a:pPr>
                      <a:r>
                        <a:rPr lang="hu-HU" sz="1100" b="0" kern="1200" dirty="0">
                          <a:solidFill>
                            <a:schemeClr val="tx1"/>
                          </a:solidFill>
                          <a:effectLst/>
                          <a:latin typeface="+mn-lt"/>
                          <a:ea typeface="+mn-ea"/>
                          <a:cs typeface="+mn-cs"/>
                        </a:rPr>
                        <a:t>250</a:t>
                      </a:r>
                    </a:p>
                  </a:txBody>
                  <a:tcPr marL="44450" marR="44450" marT="0" marB="0" anchor="ctr">
                    <a:solidFill>
                      <a:schemeClr val="accent1">
                        <a:lumMod val="20000"/>
                        <a:lumOff val="80000"/>
                      </a:schemeClr>
                    </a:solidFill>
                  </a:tcPr>
                </a:tc>
                <a:tc>
                  <a:txBody>
                    <a:bodyPr/>
                    <a:lstStyle/>
                    <a:p>
                      <a:pPr marL="0" algn="ctr" defTabSz="457200" rtl="0" eaLnBrk="1" latinLnBrk="0" hangingPunct="1">
                        <a:lnSpc>
                          <a:spcPct val="107000"/>
                        </a:lnSpc>
                        <a:spcAft>
                          <a:spcPts val="800"/>
                        </a:spcAft>
                      </a:pPr>
                      <a:r>
                        <a:rPr lang="hu-HU" sz="1100" b="0" kern="1200" dirty="0">
                          <a:solidFill>
                            <a:schemeClr val="tx1"/>
                          </a:solidFill>
                          <a:effectLst/>
                          <a:latin typeface="+mn-lt"/>
                          <a:ea typeface="+mn-ea"/>
                          <a:cs typeface="+mn-cs"/>
                        </a:rPr>
                        <a:t>100</a:t>
                      </a:r>
                    </a:p>
                  </a:txBody>
                  <a:tcPr marL="44450" marR="44450" marT="0" marB="0" anchor="ctr">
                    <a:solidFill>
                      <a:schemeClr val="accent1">
                        <a:lumMod val="20000"/>
                        <a:lumOff val="80000"/>
                      </a:schemeClr>
                    </a:solidFill>
                  </a:tcPr>
                </a:tc>
                <a:tc>
                  <a:txBody>
                    <a:bodyPr/>
                    <a:lstStyle/>
                    <a:p>
                      <a:pPr marL="0" algn="ctr" defTabSz="457200" rtl="0" eaLnBrk="1" latinLnBrk="0" hangingPunct="1">
                        <a:lnSpc>
                          <a:spcPct val="107000"/>
                        </a:lnSpc>
                        <a:spcAft>
                          <a:spcPts val="800"/>
                        </a:spcAft>
                      </a:pPr>
                      <a:r>
                        <a:rPr lang="hu-HU" sz="1100" b="0" kern="1200" dirty="0">
                          <a:solidFill>
                            <a:schemeClr val="tx1"/>
                          </a:solidFill>
                          <a:effectLst/>
                          <a:latin typeface="+mn-lt"/>
                          <a:ea typeface="+mn-ea"/>
                          <a:cs typeface="+mn-cs"/>
                        </a:rPr>
                        <a:t> </a:t>
                      </a:r>
                    </a:p>
                  </a:txBody>
                  <a:tcPr marL="44450" marR="44450" marT="0" marB="0" anchor="ctr">
                    <a:solidFill>
                      <a:schemeClr val="accent1">
                        <a:lumMod val="20000"/>
                        <a:lumOff val="80000"/>
                      </a:schemeClr>
                    </a:solidFill>
                  </a:tcPr>
                </a:tc>
                <a:extLst>
                  <a:ext uri="{0D108BD9-81ED-4DB2-BD59-A6C34878D82A}">
                    <a16:rowId xmlns:a16="http://schemas.microsoft.com/office/drawing/2014/main" val="2770806833"/>
                  </a:ext>
                </a:extLst>
              </a:tr>
            </a:tbl>
          </a:graphicData>
        </a:graphic>
      </p:graphicFrame>
      <p:cxnSp>
        <p:nvCxnSpPr>
          <p:cNvPr id="17" name="Egyenes összekötő 16">
            <a:extLst>
              <a:ext uri="{FF2B5EF4-FFF2-40B4-BE49-F238E27FC236}">
                <a16:creationId xmlns:a16="http://schemas.microsoft.com/office/drawing/2014/main" id="{895F029C-E105-4801-8D18-A972635F9C5D}"/>
              </a:ext>
            </a:extLst>
          </p:cNvPr>
          <p:cNvCxnSpPr/>
          <p:nvPr/>
        </p:nvCxnSpPr>
        <p:spPr>
          <a:xfrm>
            <a:off x="4840941" y="4455459"/>
            <a:ext cx="599981" cy="349323"/>
          </a:xfrm>
          <a:prstGeom prst="line">
            <a:avLst/>
          </a:prstGeom>
          <a:ln>
            <a:solidFill>
              <a:schemeClr val="bg1"/>
            </a:solidFill>
          </a:ln>
        </p:spPr>
        <p:style>
          <a:lnRef idx="1">
            <a:schemeClr val="dk1"/>
          </a:lnRef>
          <a:fillRef idx="0">
            <a:schemeClr val="dk1"/>
          </a:fillRef>
          <a:effectRef idx="0">
            <a:schemeClr val="dk1"/>
          </a:effectRef>
          <a:fontRef idx="minor">
            <a:schemeClr val="tx1"/>
          </a:fontRef>
        </p:style>
      </p:cxnSp>
      <p:sp>
        <p:nvSpPr>
          <p:cNvPr id="18" name="Szövegdoboz 17">
            <a:extLst>
              <a:ext uri="{FF2B5EF4-FFF2-40B4-BE49-F238E27FC236}">
                <a16:creationId xmlns:a16="http://schemas.microsoft.com/office/drawing/2014/main" id="{2845760A-67AA-42EB-9870-011B7BAC72EC}"/>
              </a:ext>
            </a:extLst>
          </p:cNvPr>
          <p:cNvSpPr txBox="1"/>
          <p:nvPr/>
        </p:nvSpPr>
        <p:spPr>
          <a:xfrm>
            <a:off x="5085170" y="4422903"/>
            <a:ext cx="508865" cy="276999"/>
          </a:xfrm>
          <a:prstGeom prst="rect">
            <a:avLst/>
          </a:prstGeom>
          <a:noFill/>
        </p:spPr>
        <p:txBody>
          <a:bodyPr wrap="square" rtlCol="0">
            <a:spAutoFit/>
          </a:bodyPr>
          <a:lstStyle/>
          <a:p>
            <a:r>
              <a:rPr lang="hu-HU" sz="1200" dirty="0"/>
              <a:t>500</a:t>
            </a:r>
          </a:p>
        </p:txBody>
      </p:sp>
      <p:sp>
        <p:nvSpPr>
          <p:cNvPr id="19" name="Szövegdoboz 18">
            <a:extLst>
              <a:ext uri="{FF2B5EF4-FFF2-40B4-BE49-F238E27FC236}">
                <a16:creationId xmlns:a16="http://schemas.microsoft.com/office/drawing/2014/main" id="{62104FF7-30EB-4D74-A4DC-91A6693EE574}"/>
              </a:ext>
            </a:extLst>
          </p:cNvPr>
          <p:cNvSpPr txBox="1"/>
          <p:nvPr/>
        </p:nvSpPr>
        <p:spPr>
          <a:xfrm>
            <a:off x="4775888" y="4561402"/>
            <a:ext cx="508865" cy="276999"/>
          </a:xfrm>
          <a:prstGeom prst="rect">
            <a:avLst/>
          </a:prstGeom>
          <a:noFill/>
        </p:spPr>
        <p:txBody>
          <a:bodyPr wrap="square" rtlCol="0">
            <a:spAutoFit/>
          </a:bodyPr>
          <a:lstStyle/>
          <a:p>
            <a:r>
              <a:rPr lang="hu-HU" sz="1200" dirty="0"/>
              <a:t>400</a:t>
            </a:r>
          </a:p>
        </p:txBody>
      </p:sp>
      <p:sp>
        <p:nvSpPr>
          <p:cNvPr id="20" name="Szövegdoboz 19">
            <a:extLst>
              <a:ext uri="{FF2B5EF4-FFF2-40B4-BE49-F238E27FC236}">
                <a16:creationId xmlns:a16="http://schemas.microsoft.com/office/drawing/2014/main" id="{B000B102-8AF4-459D-9EE0-ED4D2F651A74}"/>
              </a:ext>
            </a:extLst>
          </p:cNvPr>
          <p:cNvSpPr txBox="1"/>
          <p:nvPr/>
        </p:nvSpPr>
        <p:spPr>
          <a:xfrm>
            <a:off x="10432852" y="4414546"/>
            <a:ext cx="508865" cy="276999"/>
          </a:xfrm>
          <a:prstGeom prst="rect">
            <a:avLst/>
          </a:prstGeom>
          <a:noFill/>
        </p:spPr>
        <p:txBody>
          <a:bodyPr wrap="square" rtlCol="0">
            <a:spAutoFit/>
          </a:bodyPr>
          <a:lstStyle/>
          <a:p>
            <a:r>
              <a:rPr lang="hu-HU" sz="1200" dirty="0"/>
              <a:t>500</a:t>
            </a:r>
          </a:p>
        </p:txBody>
      </p:sp>
      <p:sp>
        <p:nvSpPr>
          <p:cNvPr id="21" name="Szövegdoboz 20">
            <a:extLst>
              <a:ext uri="{FF2B5EF4-FFF2-40B4-BE49-F238E27FC236}">
                <a16:creationId xmlns:a16="http://schemas.microsoft.com/office/drawing/2014/main" id="{DC78A96E-B8FA-493D-BF82-3231F527A804}"/>
              </a:ext>
            </a:extLst>
          </p:cNvPr>
          <p:cNvSpPr txBox="1"/>
          <p:nvPr/>
        </p:nvSpPr>
        <p:spPr>
          <a:xfrm>
            <a:off x="10153801" y="4573766"/>
            <a:ext cx="508865" cy="276999"/>
          </a:xfrm>
          <a:prstGeom prst="rect">
            <a:avLst/>
          </a:prstGeom>
          <a:noFill/>
        </p:spPr>
        <p:txBody>
          <a:bodyPr wrap="square" rtlCol="0">
            <a:spAutoFit/>
          </a:bodyPr>
          <a:lstStyle/>
          <a:p>
            <a:r>
              <a:rPr lang="hu-HU" sz="1200" dirty="0"/>
              <a:t>500</a:t>
            </a:r>
          </a:p>
        </p:txBody>
      </p:sp>
      <p:cxnSp>
        <p:nvCxnSpPr>
          <p:cNvPr id="28" name="Egyenes összekötő 27">
            <a:extLst>
              <a:ext uri="{FF2B5EF4-FFF2-40B4-BE49-F238E27FC236}">
                <a16:creationId xmlns:a16="http://schemas.microsoft.com/office/drawing/2014/main" id="{4B1E2768-4951-4503-AD1F-49DC75B9B0AE}"/>
              </a:ext>
            </a:extLst>
          </p:cNvPr>
          <p:cNvCxnSpPr>
            <a:cxnSpLocks/>
          </p:cNvCxnSpPr>
          <p:nvPr/>
        </p:nvCxnSpPr>
        <p:spPr>
          <a:xfrm>
            <a:off x="10184498" y="4429934"/>
            <a:ext cx="666380" cy="374848"/>
          </a:xfrm>
          <a:prstGeom prst="line">
            <a:avLst/>
          </a:prstGeom>
          <a:ln>
            <a:solidFill>
              <a:schemeClr val="bg1"/>
            </a:solidFill>
          </a:ln>
        </p:spPr>
        <p:style>
          <a:lnRef idx="1">
            <a:schemeClr val="dk1"/>
          </a:lnRef>
          <a:fillRef idx="0">
            <a:schemeClr val="dk1"/>
          </a:fillRef>
          <a:effectRef idx="0">
            <a:schemeClr val="dk1"/>
          </a:effectRef>
          <a:fontRef idx="minor">
            <a:schemeClr val="tx1"/>
          </a:fontRef>
        </p:style>
      </p:cxnSp>
      <p:sp>
        <p:nvSpPr>
          <p:cNvPr id="31" name="Nyíl: jobbra mutató 30">
            <a:extLst>
              <a:ext uri="{FF2B5EF4-FFF2-40B4-BE49-F238E27FC236}">
                <a16:creationId xmlns:a16="http://schemas.microsoft.com/office/drawing/2014/main" id="{91830794-9A29-4A23-A6DE-FD7CB0604B57}"/>
              </a:ext>
            </a:extLst>
          </p:cNvPr>
          <p:cNvSpPr/>
          <p:nvPr/>
        </p:nvSpPr>
        <p:spPr>
          <a:xfrm>
            <a:off x="5594035" y="3971365"/>
            <a:ext cx="1730073" cy="276999"/>
          </a:xfrm>
          <a:prstGeom prst="rightArrow">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hu-HU"/>
          </a:p>
        </p:txBody>
      </p:sp>
      <p:sp>
        <p:nvSpPr>
          <p:cNvPr id="33" name="Szövegdoboz 32">
            <a:extLst>
              <a:ext uri="{FF2B5EF4-FFF2-40B4-BE49-F238E27FC236}">
                <a16:creationId xmlns:a16="http://schemas.microsoft.com/office/drawing/2014/main" id="{06C6BC9C-9694-40BE-96D9-BD635EFBC8D5}"/>
              </a:ext>
            </a:extLst>
          </p:cNvPr>
          <p:cNvSpPr txBox="1"/>
          <p:nvPr/>
        </p:nvSpPr>
        <p:spPr>
          <a:xfrm>
            <a:off x="6407792" y="5389297"/>
            <a:ext cx="3756212" cy="461665"/>
          </a:xfrm>
          <a:prstGeom prst="rect">
            <a:avLst/>
          </a:prstGeom>
          <a:effectLst>
            <a:outerShdw blurRad="50800" dist="38100" dir="2700000" algn="tl" rotWithShape="0">
              <a:prstClr val="black">
                <a:alpha val="40000"/>
              </a:prstClr>
            </a:outerShdw>
          </a:effectLst>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r>
              <a:rPr lang="hu-HU" sz="1200" dirty="0"/>
              <a:t>A szállítási költségek nullák, hiszen az F3 felvevőhely valójában nem létezik </a:t>
            </a:r>
          </a:p>
        </p:txBody>
      </p:sp>
      <p:cxnSp>
        <p:nvCxnSpPr>
          <p:cNvPr id="35" name="Egyenes összekötő nyíllal 34">
            <a:extLst>
              <a:ext uri="{FF2B5EF4-FFF2-40B4-BE49-F238E27FC236}">
                <a16:creationId xmlns:a16="http://schemas.microsoft.com/office/drawing/2014/main" id="{BF87304F-4167-4F86-AD13-7868025583F6}"/>
              </a:ext>
            </a:extLst>
          </p:cNvPr>
          <p:cNvCxnSpPr>
            <a:cxnSpLocks/>
            <a:stCxn id="33" idx="0"/>
          </p:cNvCxnSpPr>
          <p:nvPr/>
        </p:nvCxnSpPr>
        <p:spPr>
          <a:xfrm flipV="1">
            <a:off x="8285898" y="3908612"/>
            <a:ext cx="1444573" cy="148068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9" name="Egyenes összekötő nyíllal 38">
            <a:extLst>
              <a:ext uri="{FF2B5EF4-FFF2-40B4-BE49-F238E27FC236}">
                <a16:creationId xmlns:a16="http://schemas.microsoft.com/office/drawing/2014/main" id="{FBECC1BD-B7E0-4CFE-8FF1-C538E499D3DB}"/>
              </a:ext>
            </a:extLst>
          </p:cNvPr>
          <p:cNvCxnSpPr>
            <a:cxnSpLocks/>
            <a:stCxn id="33" idx="0"/>
          </p:cNvCxnSpPr>
          <p:nvPr/>
        </p:nvCxnSpPr>
        <p:spPr>
          <a:xfrm flipV="1">
            <a:off x="8285898" y="4248364"/>
            <a:ext cx="1444573" cy="114093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6247174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id="{D1A9FD44-2580-46D7-BCF6-ED31803F7415}"/>
              </a:ext>
            </a:extLst>
          </p:cNvPr>
          <p:cNvSpPr>
            <a:spLocks noGrp="1"/>
          </p:cNvSpPr>
          <p:nvPr>
            <p:ph type="title"/>
          </p:nvPr>
        </p:nvSpPr>
        <p:spPr>
          <a:xfrm>
            <a:off x="2592925" y="624110"/>
            <a:ext cx="8911687" cy="703437"/>
          </a:xfrm>
        </p:spPr>
        <p:txBody>
          <a:bodyPr>
            <a:normAutofit fontScale="90000"/>
          </a:bodyPr>
          <a:lstStyle/>
          <a:p>
            <a:br>
              <a:rPr lang="hu-HU" b="1" dirty="0"/>
            </a:br>
            <a:endParaRPr lang="hu-HU" b="1" dirty="0"/>
          </a:p>
        </p:txBody>
      </p:sp>
      <mc:AlternateContent xmlns:mc="http://schemas.openxmlformats.org/markup-compatibility/2006" xmlns:a14="http://schemas.microsoft.com/office/drawing/2010/main">
        <mc:Choice Requires="a14">
          <p:sp>
            <p:nvSpPr>
              <p:cNvPr id="6" name="Tartalom helye 5">
                <a:extLst>
                  <a:ext uri="{FF2B5EF4-FFF2-40B4-BE49-F238E27FC236}">
                    <a16:creationId xmlns:a16="http://schemas.microsoft.com/office/drawing/2014/main" id="{1C809049-3246-4998-A7B4-FDD59E1A25EA}"/>
                  </a:ext>
                </a:extLst>
              </p:cNvPr>
              <p:cNvSpPr>
                <a:spLocks noGrp="1"/>
              </p:cNvSpPr>
              <p:nvPr>
                <p:ph idx="1"/>
              </p:nvPr>
            </p:nvSpPr>
            <p:spPr>
              <a:xfrm>
                <a:off x="2461529" y="1327547"/>
                <a:ext cx="9043083" cy="4583675"/>
              </a:xfrm>
            </p:spPr>
            <p:txBody>
              <a:bodyPr anchor="t">
                <a:normAutofit/>
              </a:bodyPr>
              <a:lstStyle/>
              <a:p>
                <a:r>
                  <a:rPr lang="hu-HU" dirty="0"/>
                  <a:t>Jelöljük meg az ismeretleneket!</a:t>
                </a:r>
              </a:p>
              <a:p>
                <a:pPr marL="357188" indent="0">
                  <a:buNone/>
                </a:pPr>
                <a14:m>
                  <m:oMath xmlns:m="http://schemas.openxmlformats.org/officeDocument/2006/math">
                    <m:sSub>
                      <m:sSubPr>
                        <m:ctrlPr>
                          <a:rPr lang="hu-HU" b="0" i="1" smtClean="0">
                            <a:latin typeface="Cambria Math" panose="02040503050406030204" pitchFamily="18" charset="0"/>
                          </a:rPr>
                        </m:ctrlPr>
                      </m:sSubPr>
                      <m:e>
                        <m:r>
                          <a:rPr lang="hu-HU" b="0" i="1" smtClean="0">
                            <a:latin typeface="Cambria Math" panose="02040503050406030204" pitchFamily="18" charset="0"/>
                          </a:rPr>
                          <m:t>𝑥</m:t>
                        </m:r>
                      </m:e>
                      <m:sub>
                        <m:r>
                          <a:rPr lang="hu-HU" b="0" i="1" smtClean="0">
                            <a:latin typeface="Cambria Math" panose="02040503050406030204" pitchFamily="18" charset="0"/>
                          </a:rPr>
                          <m:t>𝑖𝑗</m:t>
                        </m:r>
                      </m:sub>
                    </m:sSub>
                    <m:r>
                      <a:rPr lang="hu-HU" b="0" i="0" smtClean="0">
                        <a:latin typeface="Cambria Math" panose="02040503050406030204" pitchFamily="18" charset="0"/>
                      </a:rPr>
                      <m:t>  </m:t>
                    </m:r>
                  </m:oMath>
                </a14:m>
                <a:r>
                  <a:rPr lang="hu-HU" dirty="0"/>
                  <a:t>jelentse az i-</a:t>
                </a:r>
                <a:r>
                  <a:rPr lang="hu-HU" dirty="0" err="1"/>
                  <a:t>edik</a:t>
                </a:r>
                <a:r>
                  <a:rPr lang="hu-HU" dirty="0"/>
                  <a:t> raktárból a j-</a:t>
                </a:r>
                <a:r>
                  <a:rPr lang="hu-HU" dirty="0" err="1"/>
                  <a:t>edik</a:t>
                </a:r>
                <a:r>
                  <a:rPr lang="hu-HU" dirty="0"/>
                  <a:t> felvevőhelyre szállítandó mennyisége, ahol </a:t>
                </a:r>
                <a14:m>
                  <m:oMath xmlns:m="http://schemas.openxmlformats.org/officeDocument/2006/math">
                    <m:r>
                      <a:rPr lang="hu-HU" b="0" i="1" smtClean="0">
                        <a:latin typeface="Cambria Math" panose="02040503050406030204" pitchFamily="18" charset="0"/>
                      </a:rPr>
                      <m:t>𝑖</m:t>
                    </m:r>
                    <m:r>
                      <a:rPr lang="hu-HU" b="0" i="1" smtClean="0">
                        <a:latin typeface="Cambria Math" panose="02040503050406030204" pitchFamily="18" charset="0"/>
                        <a:ea typeface="Cambria Math" panose="02040503050406030204" pitchFamily="18" charset="0"/>
                      </a:rPr>
                      <m:t>∈</m:t>
                    </m:r>
                    <m:d>
                      <m:dPr>
                        <m:begChr m:val="{"/>
                        <m:endChr m:val="}"/>
                        <m:ctrlPr>
                          <a:rPr lang="hu-HU" b="0" i="1" smtClean="0">
                            <a:latin typeface="Cambria Math" panose="02040503050406030204" pitchFamily="18" charset="0"/>
                            <a:ea typeface="Cambria Math" panose="02040503050406030204" pitchFamily="18" charset="0"/>
                          </a:rPr>
                        </m:ctrlPr>
                      </m:dPr>
                      <m:e>
                        <m:r>
                          <a:rPr lang="hu-HU" b="0" i="1" smtClean="0">
                            <a:latin typeface="Cambria Math" panose="02040503050406030204" pitchFamily="18" charset="0"/>
                            <a:ea typeface="Cambria Math" panose="02040503050406030204" pitchFamily="18" charset="0"/>
                          </a:rPr>
                          <m:t>1;2</m:t>
                        </m:r>
                      </m:e>
                    </m:d>
                  </m:oMath>
                </a14:m>
                <a:r>
                  <a:rPr lang="hu-HU" dirty="0"/>
                  <a:t>	 és j</a:t>
                </a:r>
                <a14:m>
                  <m:oMath xmlns:m="http://schemas.openxmlformats.org/officeDocument/2006/math">
                    <m:r>
                      <a:rPr lang="hu-HU" i="1">
                        <a:latin typeface="Cambria Math" panose="02040503050406030204" pitchFamily="18" charset="0"/>
                        <a:ea typeface="Cambria Math" panose="02040503050406030204" pitchFamily="18" charset="0"/>
                      </a:rPr>
                      <m:t>∈</m:t>
                    </m:r>
                    <m:d>
                      <m:dPr>
                        <m:begChr m:val="{"/>
                        <m:endChr m:val="}"/>
                        <m:ctrlPr>
                          <a:rPr lang="hu-HU" i="1">
                            <a:latin typeface="Cambria Math" panose="02040503050406030204" pitchFamily="18" charset="0"/>
                            <a:ea typeface="Cambria Math" panose="02040503050406030204" pitchFamily="18" charset="0"/>
                          </a:rPr>
                        </m:ctrlPr>
                      </m:dPr>
                      <m:e>
                        <m:r>
                          <a:rPr lang="hu-HU" i="1">
                            <a:latin typeface="Cambria Math" panose="02040503050406030204" pitchFamily="18" charset="0"/>
                            <a:ea typeface="Cambria Math" panose="02040503050406030204" pitchFamily="18" charset="0"/>
                          </a:rPr>
                          <m:t>1;2</m:t>
                        </m:r>
                        <m:r>
                          <a:rPr lang="hu-HU" b="0" i="1" smtClean="0">
                            <a:latin typeface="Cambria Math" panose="02040503050406030204" pitchFamily="18" charset="0"/>
                            <a:ea typeface="Cambria Math" panose="02040503050406030204" pitchFamily="18" charset="0"/>
                          </a:rPr>
                          <m:t>;3</m:t>
                        </m:r>
                      </m:e>
                    </m:d>
                  </m:oMath>
                </a14:m>
                <a:r>
                  <a:rPr lang="hu-HU" dirty="0"/>
                  <a:t>; és mivel </a:t>
                </a:r>
                <a14:m>
                  <m:oMath xmlns:m="http://schemas.openxmlformats.org/officeDocument/2006/math">
                    <m:sSub>
                      <m:sSubPr>
                        <m:ctrlPr>
                          <a:rPr lang="hu-HU" i="1">
                            <a:latin typeface="Cambria Math" panose="02040503050406030204" pitchFamily="18" charset="0"/>
                          </a:rPr>
                        </m:ctrlPr>
                      </m:sSubPr>
                      <m:e>
                        <m:r>
                          <a:rPr lang="hu-HU" i="1">
                            <a:latin typeface="Cambria Math" panose="02040503050406030204" pitchFamily="18" charset="0"/>
                          </a:rPr>
                          <m:t>𝑥</m:t>
                        </m:r>
                      </m:e>
                      <m:sub>
                        <m:r>
                          <a:rPr lang="hu-HU" i="1">
                            <a:latin typeface="Cambria Math" panose="02040503050406030204" pitchFamily="18" charset="0"/>
                          </a:rPr>
                          <m:t>𝑖𝑗</m:t>
                        </m:r>
                      </m:sub>
                    </m:sSub>
                  </m:oMath>
                </a14:m>
                <a:r>
                  <a:rPr lang="hu-HU" dirty="0"/>
                  <a:t>-k mennyiségek, </a:t>
                </a:r>
                <a14:m>
                  <m:oMath xmlns:m="http://schemas.openxmlformats.org/officeDocument/2006/math">
                    <m:sSub>
                      <m:sSubPr>
                        <m:ctrlPr>
                          <a:rPr lang="hu-HU" i="1">
                            <a:latin typeface="Cambria Math" panose="02040503050406030204" pitchFamily="18" charset="0"/>
                          </a:rPr>
                        </m:ctrlPr>
                      </m:sSubPr>
                      <m:e>
                        <m:r>
                          <a:rPr lang="hu-HU" i="1">
                            <a:latin typeface="Cambria Math" panose="02040503050406030204" pitchFamily="18" charset="0"/>
                          </a:rPr>
                          <m:t>𝑥</m:t>
                        </m:r>
                      </m:e>
                      <m:sub>
                        <m:r>
                          <a:rPr lang="hu-HU" i="1">
                            <a:latin typeface="Cambria Math" panose="02040503050406030204" pitchFamily="18" charset="0"/>
                          </a:rPr>
                          <m:t>𝑖𝑗</m:t>
                        </m:r>
                      </m:sub>
                    </m:sSub>
                    <m:r>
                      <a:rPr lang="hu-HU" i="1" smtClean="0">
                        <a:latin typeface="Cambria Math" panose="02040503050406030204" pitchFamily="18" charset="0"/>
                        <a:ea typeface="Cambria Math" panose="02040503050406030204" pitchFamily="18" charset="0"/>
                      </a:rPr>
                      <m:t>≥</m:t>
                    </m:r>
                    <m:r>
                      <a:rPr lang="hu-HU" b="0" i="1" smtClean="0">
                        <a:latin typeface="Cambria Math" panose="02040503050406030204" pitchFamily="18" charset="0"/>
                        <a:ea typeface="Cambria Math" panose="02040503050406030204" pitchFamily="18" charset="0"/>
                      </a:rPr>
                      <m:t>0</m:t>
                    </m:r>
                  </m:oMath>
                </a14:m>
                <a:endParaRPr lang="hu-HU" dirty="0"/>
              </a:p>
              <a:p>
                <a:pPr marL="357188" indent="0">
                  <a:buNone/>
                </a:pPr>
                <a:r>
                  <a:rPr lang="hu-HU" dirty="0"/>
                  <a:t>Az áttekinthetőség végett megjelöljük ezeket táblázatban is:</a:t>
                </a:r>
              </a:p>
              <a:p>
                <a:pPr marL="0" indent="0">
                  <a:buNone/>
                </a:pPr>
                <a:endParaRPr lang="hu-HU" dirty="0"/>
              </a:p>
              <a:p>
                <a:endParaRPr lang="hu-HU" dirty="0"/>
              </a:p>
            </p:txBody>
          </p:sp>
        </mc:Choice>
        <mc:Fallback xmlns="">
          <p:sp>
            <p:nvSpPr>
              <p:cNvPr id="6" name="Tartalom helye 5">
                <a:extLst>
                  <a:ext uri="{FF2B5EF4-FFF2-40B4-BE49-F238E27FC236}">
                    <a16:creationId xmlns:a16="http://schemas.microsoft.com/office/drawing/2014/main" id="{1C809049-3246-4998-A7B4-FDD59E1A25EA}"/>
                  </a:ext>
                </a:extLst>
              </p:cNvPr>
              <p:cNvSpPr>
                <a:spLocks noGrp="1" noRot="1" noChangeAspect="1" noMove="1" noResize="1" noEditPoints="1" noAdjustHandles="1" noChangeArrowheads="1" noChangeShapeType="1" noTextEdit="1"/>
              </p:cNvSpPr>
              <p:nvPr>
                <p:ph idx="1"/>
              </p:nvPr>
            </p:nvSpPr>
            <p:spPr>
              <a:xfrm>
                <a:off x="2461529" y="1327547"/>
                <a:ext cx="9043083" cy="4583675"/>
              </a:xfrm>
              <a:blipFill>
                <a:blip r:embed="rId2"/>
                <a:stretch>
                  <a:fillRect l="-472" t="-798"/>
                </a:stretch>
              </a:blipFill>
            </p:spPr>
            <p:txBody>
              <a:bodyPr/>
              <a:lstStyle/>
              <a:p>
                <a:r>
                  <a:rPr lang="hu-HU">
                    <a:noFill/>
                  </a:rPr>
                  <a:t> </a:t>
                </a:r>
              </a:p>
            </p:txBody>
          </p:sp>
        </mc:Fallback>
      </mc:AlternateContent>
      <p:pic>
        <p:nvPicPr>
          <p:cNvPr id="7" name="Tartalom helye 4" descr="A képen férfi látható&#10;&#10;Automatikusan generált leírás">
            <a:extLst>
              <a:ext uri="{FF2B5EF4-FFF2-40B4-BE49-F238E27FC236}">
                <a16:creationId xmlns:a16="http://schemas.microsoft.com/office/drawing/2014/main" id="{2AA0B0DF-ABC4-4A5A-9A08-8FC189C6C878}"/>
              </a:ext>
            </a:extLst>
          </p:cNvPr>
          <p:cNvPicPr>
            <a:picLocks noChangeAspect="1"/>
          </p:cNvPicPr>
          <p:nvPr/>
        </p:nvPicPr>
        <p:blipFill>
          <a:blip r:embed="rId3"/>
          <a:stretch>
            <a:fillRect/>
          </a:stretch>
        </p:blipFill>
        <p:spPr>
          <a:xfrm>
            <a:off x="109935" y="1327547"/>
            <a:ext cx="1154906" cy="1154906"/>
          </a:xfrm>
          <a:prstGeom prst="rect">
            <a:avLst/>
          </a:prstGeom>
        </p:spPr>
      </p:pic>
      <p:pic>
        <p:nvPicPr>
          <p:cNvPr id="8" name="Kép 7">
            <a:extLst>
              <a:ext uri="{FF2B5EF4-FFF2-40B4-BE49-F238E27FC236}">
                <a16:creationId xmlns:a16="http://schemas.microsoft.com/office/drawing/2014/main" id="{BB840403-E6B6-496F-A238-F0B03CBF58BF}"/>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r="71850"/>
          <a:stretch/>
        </p:blipFill>
        <p:spPr>
          <a:xfrm>
            <a:off x="11302837" y="6003188"/>
            <a:ext cx="631142" cy="637018"/>
          </a:xfrm>
          <a:prstGeom prst="rect">
            <a:avLst/>
          </a:prstGeom>
        </p:spPr>
      </p:pic>
      <mc:AlternateContent xmlns:mc="http://schemas.openxmlformats.org/markup-compatibility/2006" xmlns:a14="http://schemas.microsoft.com/office/drawing/2010/main">
        <mc:Choice Requires="a14">
          <p:graphicFrame>
            <p:nvGraphicFramePr>
              <p:cNvPr id="10" name="Táblázat 12">
                <a:extLst>
                  <a:ext uri="{FF2B5EF4-FFF2-40B4-BE49-F238E27FC236}">
                    <a16:creationId xmlns:a16="http://schemas.microsoft.com/office/drawing/2014/main" id="{C85525F2-2A7F-4F80-BAC0-83930615F034}"/>
                  </a:ext>
                </a:extLst>
              </p:cNvPr>
              <p:cNvGraphicFramePr>
                <a:graphicFrameLocks noGrp="1"/>
              </p:cNvGraphicFramePr>
              <p:nvPr>
                <p:extLst>
                  <p:ext uri="{D42A27DB-BD31-4B8C-83A1-F6EECF244321}">
                    <p14:modId xmlns:p14="http://schemas.microsoft.com/office/powerpoint/2010/main" val="3571156740"/>
                  </p:ext>
                </p:extLst>
              </p:nvPr>
            </p:nvGraphicFramePr>
            <p:xfrm>
              <a:off x="3004741" y="3069685"/>
              <a:ext cx="3442450" cy="1531874"/>
            </p:xfrm>
            <a:graphic>
              <a:graphicData uri="http://schemas.openxmlformats.org/drawingml/2006/table">
                <a:tbl>
                  <a:tblPr firstRow="1" bandRow="1">
                    <a:tableStyleId>{5C22544A-7EE6-4342-B048-85BDC9FD1C3A}</a:tableStyleId>
                  </a:tblPr>
                  <a:tblGrid>
                    <a:gridCol w="688490">
                      <a:extLst>
                        <a:ext uri="{9D8B030D-6E8A-4147-A177-3AD203B41FA5}">
                          <a16:colId xmlns:a16="http://schemas.microsoft.com/office/drawing/2014/main" val="2593305737"/>
                        </a:ext>
                      </a:extLst>
                    </a:gridCol>
                    <a:gridCol w="688490">
                      <a:extLst>
                        <a:ext uri="{9D8B030D-6E8A-4147-A177-3AD203B41FA5}">
                          <a16:colId xmlns:a16="http://schemas.microsoft.com/office/drawing/2014/main" val="2522411629"/>
                        </a:ext>
                      </a:extLst>
                    </a:gridCol>
                    <a:gridCol w="688490">
                      <a:extLst>
                        <a:ext uri="{9D8B030D-6E8A-4147-A177-3AD203B41FA5}">
                          <a16:colId xmlns:a16="http://schemas.microsoft.com/office/drawing/2014/main" val="4052038430"/>
                        </a:ext>
                      </a:extLst>
                    </a:gridCol>
                    <a:gridCol w="688490">
                      <a:extLst>
                        <a:ext uri="{9D8B030D-6E8A-4147-A177-3AD203B41FA5}">
                          <a16:colId xmlns:a16="http://schemas.microsoft.com/office/drawing/2014/main" val="2507806181"/>
                        </a:ext>
                      </a:extLst>
                    </a:gridCol>
                    <a:gridCol w="688490">
                      <a:extLst>
                        <a:ext uri="{9D8B030D-6E8A-4147-A177-3AD203B41FA5}">
                          <a16:colId xmlns:a16="http://schemas.microsoft.com/office/drawing/2014/main" val="1619158702"/>
                        </a:ext>
                      </a:extLst>
                    </a:gridCol>
                  </a:tblGrid>
                  <a:tr h="370840">
                    <a:tc>
                      <a:txBody>
                        <a:bodyPr/>
                        <a:lstStyle/>
                        <a:p>
                          <a:pPr marL="0" algn="ctr" defTabSz="457200" rtl="0" eaLnBrk="1" latinLnBrk="0" hangingPunct="1">
                            <a:lnSpc>
                              <a:spcPct val="107000"/>
                            </a:lnSpc>
                            <a:spcAft>
                              <a:spcPts val="800"/>
                            </a:spcAft>
                          </a:pPr>
                          <a:r>
                            <a:rPr lang="hu-HU" sz="1100" b="1" kern="1200" dirty="0">
                              <a:solidFill>
                                <a:schemeClr val="lt1"/>
                              </a:solidFill>
                              <a:effectLst/>
                              <a:latin typeface="+mn-lt"/>
                              <a:ea typeface="+mn-ea"/>
                              <a:cs typeface="+mn-cs"/>
                            </a:rPr>
                            <a:t> </a:t>
                          </a:r>
                        </a:p>
                      </a:txBody>
                      <a:tcPr marL="44450" marR="44450" marT="0" marB="0" anchor="ctr"/>
                    </a:tc>
                    <a:tc>
                      <a:txBody>
                        <a:bodyPr/>
                        <a:lstStyle/>
                        <a:p>
                          <a:pPr marL="0" algn="ctr" defTabSz="457200" rtl="0" eaLnBrk="1" latinLnBrk="0" hangingPunct="1">
                            <a:lnSpc>
                              <a:spcPct val="107000"/>
                            </a:lnSpc>
                            <a:spcAft>
                              <a:spcPts val="800"/>
                            </a:spcAft>
                          </a:pPr>
                          <a:r>
                            <a:rPr lang="hu-HU" sz="1100" b="1" kern="1200" dirty="0">
                              <a:solidFill>
                                <a:schemeClr val="lt1"/>
                              </a:solidFill>
                              <a:effectLst/>
                              <a:latin typeface="+mn-lt"/>
                              <a:ea typeface="+mn-ea"/>
                              <a:cs typeface="+mn-cs"/>
                            </a:rPr>
                            <a:t>F1</a:t>
                          </a:r>
                        </a:p>
                      </a:txBody>
                      <a:tcPr marL="44450" marR="44450" marT="0" marB="0" anchor="ctr"/>
                    </a:tc>
                    <a:tc>
                      <a:txBody>
                        <a:bodyPr/>
                        <a:lstStyle/>
                        <a:p>
                          <a:pPr marL="0" algn="ctr" defTabSz="457200" rtl="0" eaLnBrk="1" latinLnBrk="0" hangingPunct="1">
                            <a:lnSpc>
                              <a:spcPct val="107000"/>
                            </a:lnSpc>
                            <a:spcAft>
                              <a:spcPts val="800"/>
                            </a:spcAft>
                          </a:pPr>
                          <a:r>
                            <a:rPr lang="hu-HU" sz="1100" b="1" kern="1200" dirty="0">
                              <a:solidFill>
                                <a:schemeClr val="lt1"/>
                              </a:solidFill>
                              <a:effectLst/>
                              <a:latin typeface="+mn-lt"/>
                              <a:ea typeface="+mn-ea"/>
                              <a:cs typeface="+mn-cs"/>
                            </a:rPr>
                            <a:t>F2</a:t>
                          </a:r>
                        </a:p>
                      </a:txBody>
                      <a:tcPr marL="44450" marR="44450" marT="0" marB="0" anchor="ctr"/>
                    </a:tc>
                    <a:tc>
                      <a:txBody>
                        <a:bodyPr/>
                        <a:lstStyle/>
                        <a:p>
                          <a:pPr marL="0" algn="ctr" defTabSz="457200" rtl="0" eaLnBrk="1" latinLnBrk="0" hangingPunct="1">
                            <a:lnSpc>
                              <a:spcPct val="107000"/>
                            </a:lnSpc>
                            <a:spcAft>
                              <a:spcPts val="800"/>
                            </a:spcAft>
                          </a:pPr>
                          <a:r>
                            <a:rPr lang="hu-HU" sz="1100" b="1" kern="1200" dirty="0">
                              <a:solidFill>
                                <a:schemeClr val="lt1"/>
                              </a:solidFill>
                              <a:effectLst/>
                              <a:latin typeface="+mn-lt"/>
                              <a:ea typeface="+mn-ea"/>
                              <a:cs typeface="+mn-cs"/>
                            </a:rPr>
                            <a:t>F3 </a:t>
                          </a:r>
                        </a:p>
                      </a:txBody>
                      <a:tcPr marL="44450" marR="44450" marT="0" marB="0" anchor="ctr"/>
                    </a:tc>
                    <a:tc>
                      <a:txBody>
                        <a:bodyPr/>
                        <a:lstStyle/>
                        <a:p>
                          <a:pPr marL="0" algn="ctr" defTabSz="457200" rtl="0" eaLnBrk="1" latinLnBrk="0" hangingPunct="1">
                            <a:lnSpc>
                              <a:spcPct val="107000"/>
                            </a:lnSpc>
                            <a:spcAft>
                              <a:spcPts val="800"/>
                            </a:spcAft>
                          </a:pPr>
                          <a:r>
                            <a:rPr lang="hu-HU" sz="1100" b="1" kern="1200" dirty="0">
                              <a:solidFill>
                                <a:schemeClr val="lt1"/>
                              </a:solidFill>
                              <a:effectLst/>
                              <a:latin typeface="+mn-lt"/>
                              <a:ea typeface="+mn-ea"/>
                              <a:cs typeface="+mn-cs"/>
                            </a:rPr>
                            <a:t>készlet</a:t>
                          </a:r>
                        </a:p>
                      </a:txBody>
                      <a:tcPr marL="44450" marR="44450" marT="0" marB="0" anchor="ctr"/>
                    </a:tc>
                    <a:extLst>
                      <a:ext uri="{0D108BD9-81ED-4DB2-BD59-A6C34878D82A}">
                        <a16:rowId xmlns:a16="http://schemas.microsoft.com/office/drawing/2014/main" val="656843358"/>
                      </a:ext>
                    </a:extLst>
                  </a:tr>
                  <a:tr h="370840">
                    <a:tc>
                      <a:txBody>
                        <a:bodyPr/>
                        <a:lstStyle/>
                        <a:p>
                          <a:pPr marL="0" algn="ctr" defTabSz="457200" rtl="0" eaLnBrk="1" latinLnBrk="0" hangingPunct="1">
                            <a:lnSpc>
                              <a:spcPct val="107000"/>
                            </a:lnSpc>
                            <a:spcAft>
                              <a:spcPts val="800"/>
                            </a:spcAft>
                          </a:pPr>
                          <a:r>
                            <a:rPr lang="hu-HU" sz="1100" b="1" kern="1200" dirty="0">
                              <a:solidFill>
                                <a:schemeClr val="lt1"/>
                              </a:solidFill>
                              <a:effectLst/>
                              <a:latin typeface="+mn-lt"/>
                              <a:ea typeface="+mn-ea"/>
                              <a:cs typeface="+mn-cs"/>
                            </a:rPr>
                            <a:t>R1</a:t>
                          </a:r>
                        </a:p>
                      </a:txBody>
                      <a:tcPr marL="44450" marR="44450" marT="0" marB="0" anchor="ctr">
                        <a:solidFill>
                          <a:schemeClr val="accent1"/>
                        </a:solidFill>
                      </a:tcPr>
                    </a:tc>
                    <a:tc>
                      <a:txBody>
                        <a:bodyPr/>
                        <a:lstStyle/>
                        <a:p>
                          <a:pPr marL="0" algn="ctr" defTabSz="457200" rtl="0" eaLnBrk="1" latinLnBrk="0" hangingPunct="1">
                            <a:lnSpc>
                              <a:spcPct val="107000"/>
                            </a:lnSpc>
                            <a:spcAft>
                              <a:spcPts val="800"/>
                            </a:spcAft>
                          </a:pPr>
                          <a14:m>
                            <m:oMathPara xmlns:m="http://schemas.openxmlformats.org/officeDocument/2006/math">
                              <m:oMathParaPr>
                                <m:jc m:val="centerGroup"/>
                              </m:oMathParaPr>
                              <m:oMath xmlns:m="http://schemas.openxmlformats.org/officeDocument/2006/math">
                                <m:sSub>
                                  <m:sSubPr>
                                    <m:ctrlPr>
                                      <a:rPr kumimoji="0" lang="hu-HU" sz="1800" b="0" i="1" u="none" strike="noStrike" kern="1200" cap="none" spc="0" normalizeH="0" baseline="0" noProof="0" smtClean="0">
                                        <a:ln>
                                          <a:noFill/>
                                        </a:ln>
                                        <a:solidFill>
                                          <a:prstClr val="black">
                                            <a:lumMod val="75000"/>
                                            <a:lumOff val="25000"/>
                                          </a:prstClr>
                                        </a:solidFill>
                                        <a:effectLst/>
                                        <a:uLnTx/>
                                        <a:uFillTx/>
                                        <a:latin typeface="Cambria Math" panose="02040503050406030204" pitchFamily="18" charset="0"/>
                                        <a:ea typeface="+mn-ea"/>
                                        <a:cs typeface="+mn-cs"/>
                                      </a:rPr>
                                    </m:ctrlPr>
                                  </m:sSubPr>
                                  <m:e>
                                    <m:r>
                                      <a:rPr kumimoji="0" lang="hu-HU" sz="1800" b="0" i="1" u="none" strike="noStrike" kern="1200" cap="none" spc="0" normalizeH="0" baseline="0" noProof="0" smtClean="0">
                                        <a:ln>
                                          <a:noFill/>
                                        </a:ln>
                                        <a:solidFill>
                                          <a:prstClr val="black">
                                            <a:lumMod val="75000"/>
                                            <a:lumOff val="25000"/>
                                          </a:prstClr>
                                        </a:solidFill>
                                        <a:effectLst/>
                                        <a:uLnTx/>
                                        <a:uFillTx/>
                                        <a:latin typeface="Cambria Math" panose="02040503050406030204" pitchFamily="18" charset="0"/>
                                        <a:ea typeface="+mn-ea"/>
                                        <a:cs typeface="+mn-cs"/>
                                      </a:rPr>
                                      <m:t>𝑥</m:t>
                                    </m:r>
                                  </m:e>
                                  <m:sub>
                                    <m:r>
                                      <a:rPr kumimoji="0" lang="hu-HU" sz="1800" b="0" i="1" u="none" strike="noStrike" kern="1200" cap="none" spc="0" normalizeH="0" baseline="0" noProof="0" smtClean="0">
                                        <a:ln>
                                          <a:noFill/>
                                        </a:ln>
                                        <a:solidFill>
                                          <a:prstClr val="black">
                                            <a:lumMod val="75000"/>
                                            <a:lumOff val="25000"/>
                                          </a:prstClr>
                                        </a:solidFill>
                                        <a:effectLst/>
                                        <a:uLnTx/>
                                        <a:uFillTx/>
                                        <a:latin typeface="Cambria Math" panose="02040503050406030204" pitchFamily="18" charset="0"/>
                                        <a:ea typeface="+mn-ea"/>
                                        <a:cs typeface="+mn-cs"/>
                                      </a:rPr>
                                      <m:t>11</m:t>
                                    </m:r>
                                  </m:sub>
                                </m:sSub>
                              </m:oMath>
                            </m:oMathPara>
                          </a14:m>
                          <a:endParaRPr lang="hu-HU" sz="1100" b="0" kern="1200" dirty="0">
                            <a:solidFill>
                              <a:schemeClr val="tx1"/>
                            </a:solidFill>
                            <a:effectLst/>
                            <a:latin typeface="+mn-lt"/>
                            <a:ea typeface="+mn-ea"/>
                            <a:cs typeface="+mn-cs"/>
                          </a:endParaRPr>
                        </a:p>
                      </a:txBody>
                      <a:tcPr marL="44450" marR="44450" marT="0" marB="0" anchor="ctr">
                        <a:noFill/>
                      </a:tcPr>
                    </a:tc>
                    <a:tc>
                      <a:txBody>
                        <a:bodyPr/>
                        <a:lstStyle/>
                        <a:p>
                          <a:pPr marL="0" algn="ctr" defTabSz="457200" rtl="0" eaLnBrk="1" latinLnBrk="0" hangingPunct="1">
                            <a:lnSpc>
                              <a:spcPct val="107000"/>
                            </a:lnSpc>
                            <a:spcAft>
                              <a:spcPts val="800"/>
                            </a:spcAft>
                          </a:pPr>
                          <a14:m>
                            <m:oMathPara xmlns:m="http://schemas.openxmlformats.org/officeDocument/2006/math">
                              <m:oMathParaPr>
                                <m:jc m:val="centerGroup"/>
                              </m:oMathParaPr>
                              <m:oMath xmlns:m="http://schemas.openxmlformats.org/officeDocument/2006/math">
                                <m:sSub>
                                  <m:sSubPr>
                                    <m:ctrlPr>
                                      <a:rPr kumimoji="0" lang="hu-HU" sz="1800" b="0" i="1" u="none" strike="noStrike" kern="1200" cap="none" spc="0" normalizeH="0" baseline="0" noProof="0" smtClean="0">
                                        <a:ln>
                                          <a:noFill/>
                                        </a:ln>
                                        <a:solidFill>
                                          <a:prstClr val="black">
                                            <a:lumMod val="75000"/>
                                            <a:lumOff val="25000"/>
                                          </a:prstClr>
                                        </a:solidFill>
                                        <a:effectLst/>
                                        <a:uLnTx/>
                                        <a:uFillTx/>
                                        <a:latin typeface="Cambria Math" panose="02040503050406030204" pitchFamily="18" charset="0"/>
                                        <a:ea typeface="+mn-ea"/>
                                        <a:cs typeface="+mn-cs"/>
                                      </a:rPr>
                                    </m:ctrlPr>
                                  </m:sSubPr>
                                  <m:e>
                                    <m:r>
                                      <a:rPr kumimoji="0" lang="hu-HU" sz="1800" b="0" i="1" u="none" strike="noStrike" kern="1200" cap="none" spc="0" normalizeH="0" baseline="0" noProof="0" smtClean="0">
                                        <a:ln>
                                          <a:noFill/>
                                        </a:ln>
                                        <a:solidFill>
                                          <a:prstClr val="black">
                                            <a:lumMod val="75000"/>
                                            <a:lumOff val="25000"/>
                                          </a:prstClr>
                                        </a:solidFill>
                                        <a:effectLst/>
                                        <a:uLnTx/>
                                        <a:uFillTx/>
                                        <a:latin typeface="Cambria Math" panose="02040503050406030204" pitchFamily="18" charset="0"/>
                                        <a:ea typeface="+mn-ea"/>
                                        <a:cs typeface="+mn-cs"/>
                                      </a:rPr>
                                      <m:t>𝑥</m:t>
                                    </m:r>
                                  </m:e>
                                  <m:sub>
                                    <m:r>
                                      <a:rPr kumimoji="0" lang="hu-HU" sz="1800" b="0" i="1" u="none" strike="noStrike" kern="1200" cap="none" spc="0" normalizeH="0" baseline="0" noProof="0" smtClean="0">
                                        <a:ln>
                                          <a:noFill/>
                                        </a:ln>
                                        <a:solidFill>
                                          <a:prstClr val="black">
                                            <a:lumMod val="75000"/>
                                            <a:lumOff val="25000"/>
                                          </a:prstClr>
                                        </a:solidFill>
                                        <a:effectLst/>
                                        <a:uLnTx/>
                                        <a:uFillTx/>
                                        <a:latin typeface="Cambria Math" panose="02040503050406030204" pitchFamily="18" charset="0"/>
                                        <a:ea typeface="+mn-ea"/>
                                        <a:cs typeface="+mn-cs"/>
                                      </a:rPr>
                                      <m:t>12</m:t>
                                    </m:r>
                                  </m:sub>
                                </m:sSub>
                              </m:oMath>
                            </m:oMathPara>
                          </a14:m>
                          <a:endParaRPr lang="hu-HU" sz="1100" b="0" kern="1200" dirty="0">
                            <a:solidFill>
                              <a:schemeClr val="tx1"/>
                            </a:solidFill>
                            <a:effectLst/>
                            <a:latin typeface="+mn-lt"/>
                            <a:ea typeface="+mn-ea"/>
                            <a:cs typeface="+mn-cs"/>
                          </a:endParaRPr>
                        </a:p>
                      </a:txBody>
                      <a:tcPr marL="44450" marR="44450" marT="0" marB="0" anchor="ctr">
                        <a:noFill/>
                      </a:tcPr>
                    </a:tc>
                    <a:tc>
                      <a:txBody>
                        <a:bodyPr/>
                        <a:lstStyle/>
                        <a:p>
                          <a:pPr marL="0" algn="ctr" defTabSz="457200" rtl="0" eaLnBrk="1" latinLnBrk="0" hangingPunct="1">
                            <a:lnSpc>
                              <a:spcPct val="107000"/>
                            </a:lnSpc>
                            <a:spcAft>
                              <a:spcPts val="800"/>
                            </a:spcAft>
                          </a:pPr>
                          <a14:m>
                            <m:oMathPara xmlns:m="http://schemas.openxmlformats.org/officeDocument/2006/math">
                              <m:oMathParaPr>
                                <m:jc m:val="centerGroup"/>
                              </m:oMathParaPr>
                              <m:oMath xmlns:m="http://schemas.openxmlformats.org/officeDocument/2006/math">
                                <m:sSub>
                                  <m:sSubPr>
                                    <m:ctrlPr>
                                      <a:rPr kumimoji="0" lang="hu-HU" sz="1800" b="0" i="1" u="none" strike="noStrike" kern="1200" cap="none" spc="0" normalizeH="0" baseline="0" noProof="0" smtClean="0">
                                        <a:ln>
                                          <a:noFill/>
                                        </a:ln>
                                        <a:solidFill>
                                          <a:prstClr val="black">
                                            <a:lumMod val="75000"/>
                                            <a:lumOff val="25000"/>
                                          </a:prstClr>
                                        </a:solidFill>
                                        <a:effectLst/>
                                        <a:uLnTx/>
                                        <a:uFillTx/>
                                        <a:latin typeface="Cambria Math" panose="02040503050406030204" pitchFamily="18" charset="0"/>
                                        <a:ea typeface="+mn-ea"/>
                                        <a:cs typeface="+mn-cs"/>
                                      </a:rPr>
                                    </m:ctrlPr>
                                  </m:sSubPr>
                                  <m:e>
                                    <m:r>
                                      <a:rPr kumimoji="0" lang="hu-HU" sz="1800" b="0" i="1" u="none" strike="noStrike" kern="1200" cap="none" spc="0" normalizeH="0" baseline="0" noProof="0" smtClean="0">
                                        <a:ln>
                                          <a:noFill/>
                                        </a:ln>
                                        <a:solidFill>
                                          <a:prstClr val="black">
                                            <a:lumMod val="75000"/>
                                            <a:lumOff val="25000"/>
                                          </a:prstClr>
                                        </a:solidFill>
                                        <a:effectLst/>
                                        <a:uLnTx/>
                                        <a:uFillTx/>
                                        <a:latin typeface="Cambria Math" panose="02040503050406030204" pitchFamily="18" charset="0"/>
                                        <a:ea typeface="+mn-ea"/>
                                        <a:cs typeface="+mn-cs"/>
                                      </a:rPr>
                                      <m:t>𝑥</m:t>
                                    </m:r>
                                  </m:e>
                                  <m:sub>
                                    <m:r>
                                      <a:rPr kumimoji="0" lang="hu-HU" sz="1800" b="0" i="1" u="none" strike="noStrike" kern="1200" cap="none" spc="0" normalizeH="0" baseline="0" noProof="0" smtClean="0">
                                        <a:ln>
                                          <a:noFill/>
                                        </a:ln>
                                        <a:solidFill>
                                          <a:prstClr val="black">
                                            <a:lumMod val="75000"/>
                                            <a:lumOff val="25000"/>
                                          </a:prstClr>
                                        </a:solidFill>
                                        <a:effectLst/>
                                        <a:uLnTx/>
                                        <a:uFillTx/>
                                        <a:latin typeface="Cambria Math" panose="02040503050406030204" pitchFamily="18" charset="0"/>
                                        <a:ea typeface="+mn-ea"/>
                                        <a:cs typeface="+mn-cs"/>
                                      </a:rPr>
                                      <m:t>13</m:t>
                                    </m:r>
                                  </m:sub>
                                </m:sSub>
                              </m:oMath>
                            </m:oMathPara>
                          </a14:m>
                          <a:endParaRPr lang="hu-HU" sz="1100" b="0" kern="1200" dirty="0">
                            <a:solidFill>
                              <a:schemeClr val="tx1"/>
                            </a:solidFill>
                            <a:effectLst/>
                            <a:latin typeface="+mn-lt"/>
                            <a:ea typeface="+mn-ea"/>
                            <a:cs typeface="+mn-cs"/>
                          </a:endParaRPr>
                        </a:p>
                      </a:txBody>
                      <a:tcPr marL="44450" marR="44450" marT="0" marB="0" anchor="ctr">
                        <a:noFill/>
                      </a:tcPr>
                    </a:tc>
                    <a:tc>
                      <a:txBody>
                        <a:bodyPr/>
                        <a:lstStyle/>
                        <a:p>
                          <a:pPr marL="0" algn="ctr" defTabSz="457200" rtl="0" eaLnBrk="1" latinLnBrk="0" hangingPunct="1">
                            <a:lnSpc>
                              <a:spcPct val="107000"/>
                            </a:lnSpc>
                            <a:spcAft>
                              <a:spcPts val="800"/>
                            </a:spcAft>
                          </a:pPr>
                          <a:r>
                            <a:rPr lang="hu-HU" sz="1100" b="0" kern="1200" dirty="0">
                              <a:solidFill>
                                <a:schemeClr val="tx1"/>
                              </a:solidFill>
                              <a:effectLst/>
                              <a:latin typeface="+mn-lt"/>
                              <a:ea typeface="+mn-ea"/>
                              <a:cs typeface="+mn-cs"/>
                            </a:rPr>
                            <a:t>300</a:t>
                          </a:r>
                        </a:p>
                      </a:txBody>
                      <a:tcPr marL="44450" marR="44450" marT="0" marB="0" anchor="ctr">
                        <a:solidFill>
                          <a:schemeClr val="accent1">
                            <a:lumMod val="20000"/>
                            <a:lumOff val="80000"/>
                          </a:schemeClr>
                        </a:solidFill>
                      </a:tcPr>
                    </a:tc>
                    <a:extLst>
                      <a:ext uri="{0D108BD9-81ED-4DB2-BD59-A6C34878D82A}">
                        <a16:rowId xmlns:a16="http://schemas.microsoft.com/office/drawing/2014/main" val="435573981"/>
                      </a:ext>
                    </a:extLst>
                  </a:tr>
                  <a:tr h="370840">
                    <a:tc>
                      <a:txBody>
                        <a:bodyPr/>
                        <a:lstStyle/>
                        <a:p>
                          <a:pPr marL="0" algn="ctr" defTabSz="457200" rtl="0" eaLnBrk="1" latinLnBrk="0" hangingPunct="1">
                            <a:lnSpc>
                              <a:spcPct val="107000"/>
                            </a:lnSpc>
                            <a:spcAft>
                              <a:spcPts val="800"/>
                            </a:spcAft>
                          </a:pPr>
                          <a:r>
                            <a:rPr lang="hu-HU" sz="1100" b="1" kern="1200" dirty="0">
                              <a:solidFill>
                                <a:schemeClr val="lt1"/>
                              </a:solidFill>
                              <a:effectLst/>
                              <a:latin typeface="+mn-lt"/>
                              <a:ea typeface="+mn-ea"/>
                              <a:cs typeface="+mn-cs"/>
                            </a:rPr>
                            <a:t>R2</a:t>
                          </a:r>
                        </a:p>
                      </a:txBody>
                      <a:tcPr marL="44450" marR="44450" marT="0" marB="0" anchor="ctr">
                        <a:solidFill>
                          <a:schemeClr val="accent1"/>
                        </a:solidFill>
                      </a:tcPr>
                    </a:tc>
                    <a:tc>
                      <a:txBody>
                        <a:bodyPr/>
                        <a:lstStyle/>
                        <a:p>
                          <a:pPr marL="0" algn="ctr" defTabSz="457200" rtl="0" eaLnBrk="1" latinLnBrk="0" hangingPunct="1">
                            <a:lnSpc>
                              <a:spcPct val="107000"/>
                            </a:lnSpc>
                            <a:spcAft>
                              <a:spcPts val="800"/>
                            </a:spcAft>
                          </a:pPr>
                          <a14:m>
                            <m:oMathPara xmlns:m="http://schemas.openxmlformats.org/officeDocument/2006/math">
                              <m:oMathParaPr>
                                <m:jc m:val="centerGroup"/>
                              </m:oMathParaPr>
                              <m:oMath xmlns:m="http://schemas.openxmlformats.org/officeDocument/2006/math">
                                <m:sSub>
                                  <m:sSubPr>
                                    <m:ctrlPr>
                                      <a:rPr kumimoji="0" lang="hu-HU" sz="1800" b="0" i="1" u="none" strike="noStrike" kern="1200" cap="none" spc="0" normalizeH="0" baseline="0" noProof="0" smtClean="0">
                                        <a:ln>
                                          <a:noFill/>
                                        </a:ln>
                                        <a:solidFill>
                                          <a:prstClr val="black">
                                            <a:lumMod val="75000"/>
                                            <a:lumOff val="25000"/>
                                          </a:prstClr>
                                        </a:solidFill>
                                        <a:effectLst/>
                                        <a:uLnTx/>
                                        <a:uFillTx/>
                                        <a:latin typeface="Cambria Math" panose="02040503050406030204" pitchFamily="18" charset="0"/>
                                        <a:ea typeface="+mn-ea"/>
                                        <a:cs typeface="+mn-cs"/>
                                      </a:rPr>
                                    </m:ctrlPr>
                                  </m:sSubPr>
                                  <m:e>
                                    <m:r>
                                      <a:rPr kumimoji="0" lang="hu-HU" sz="1800" b="0" i="1" u="none" strike="noStrike" kern="1200" cap="none" spc="0" normalizeH="0" baseline="0" noProof="0" smtClean="0">
                                        <a:ln>
                                          <a:noFill/>
                                        </a:ln>
                                        <a:solidFill>
                                          <a:prstClr val="black">
                                            <a:lumMod val="75000"/>
                                            <a:lumOff val="25000"/>
                                          </a:prstClr>
                                        </a:solidFill>
                                        <a:effectLst/>
                                        <a:uLnTx/>
                                        <a:uFillTx/>
                                        <a:latin typeface="Cambria Math" panose="02040503050406030204" pitchFamily="18" charset="0"/>
                                        <a:ea typeface="+mn-ea"/>
                                        <a:cs typeface="+mn-cs"/>
                                      </a:rPr>
                                      <m:t>𝑥</m:t>
                                    </m:r>
                                  </m:e>
                                  <m:sub>
                                    <m:r>
                                      <a:rPr kumimoji="0" lang="hu-HU" sz="1800" b="0" i="1" u="none" strike="noStrike" kern="1200" cap="none" spc="0" normalizeH="0" baseline="0" noProof="0" smtClean="0">
                                        <a:ln>
                                          <a:noFill/>
                                        </a:ln>
                                        <a:solidFill>
                                          <a:prstClr val="black">
                                            <a:lumMod val="75000"/>
                                            <a:lumOff val="25000"/>
                                          </a:prstClr>
                                        </a:solidFill>
                                        <a:effectLst/>
                                        <a:uLnTx/>
                                        <a:uFillTx/>
                                        <a:latin typeface="Cambria Math" panose="02040503050406030204" pitchFamily="18" charset="0"/>
                                        <a:ea typeface="+mn-ea"/>
                                        <a:cs typeface="+mn-cs"/>
                                      </a:rPr>
                                      <m:t>21</m:t>
                                    </m:r>
                                  </m:sub>
                                </m:sSub>
                              </m:oMath>
                            </m:oMathPara>
                          </a14:m>
                          <a:endParaRPr lang="hu-HU" sz="1100" b="0" kern="1200" dirty="0">
                            <a:solidFill>
                              <a:schemeClr val="tx1"/>
                            </a:solidFill>
                            <a:effectLst/>
                            <a:latin typeface="+mn-lt"/>
                            <a:ea typeface="+mn-ea"/>
                            <a:cs typeface="+mn-cs"/>
                          </a:endParaRPr>
                        </a:p>
                      </a:txBody>
                      <a:tcPr marL="44450" marR="44450" marT="0" marB="0" anchor="ctr">
                        <a:noFill/>
                      </a:tcPr>
                    </a:tc>
                    <a:tc>
                      <a:txBody>
                        <a:bodyPr/>
                        <a:lstStyle/>
                        <a:p>
                          <a:pPr marL="0" algn="ctr" defTabSz="457200" rtl="0" eaLnBrk="1" latinLnBrk="0" hangingPunct="1">
                            <a:lnSpc>
                              <a:spcPct val="107000"/>
                            </a:lnSpc>
                            <a:spcAft>
                              <a:spcPts val="800"/>
                            </a:spcAft>
                          </a:pPr>
                          <a14:m>
                            <m:oMathPara xmlns:m="http://schemas.openxmlformats.org/officeDocument/2006/math">
                              <m:oMathParaPr>
                                <m:jc m:val="centerGroup"/>
                              </m:oMathParaPr>
                              <m:oMath xmlns:m="http://schemas.openxmlformats.org/officeDocument/2006/math">
                                <m:sSub>
                                  <m:sSubPr>
                                    <m:ctrlPr>
                                      <a:rPr kumimoji="0" lang="hu-HU" sz="1800" b="0" i="1" u="none" strike="noStrike" kern="1200" cap="none" spc="0" normalizeH="0" baseline="0" noProof="0" smtClean="0">
                                        <a:ln>
                                          <a:noFill/>
                                        </a:ln>
                                        <a:solidFill>
                                          <a:prstClr val="black">
                                            <a:lumMod val="75000"/>
                                            <a:lumOff val="25000"/>
                                          </a:prstClr>
                                        </a:solidFill>
                                        <a:effectLst/>
                                        <a:uLnTx/>
                                        <a:uFillTx/>
                                        <a:latin typeface="Cambria Math" panose="02040503050406030204" pitchFamily="18" charset="0"/>
                                        <a:ea typeface="+mn-ea"/>
                                        <a:cs typeface="+mn-cs"/>
                                      </a:rPr>
                                    </m:ctrlPr>
                                  </m:sSubPr>
                                  <m:e>
                                    <m:r>
                                      <a:rPr kumimoji="0" lang="hu-HU" sz="1800" b="0" i="1" u="none" strike="noStrike" kern="1200" cap="none" spc="0" normalizeH="0" baseline="0" noProof="0" smtClean="0">
                                        <a:ln>
                                          <a:noFill/>
                                        </a:ln>
                                        <a:solidFill>
                                          <a:prstClr val="black">
                                            <a:lumMod val="75000"/>
                                            <a:lumOff val="25000"/>
                                          </a:prstClr>
                                        </a:solidFill>
                                        <a:effectLst/>
                                        <a:uLnTx/>
                                        <a:uFillTx/>
                                        <a:latin typeface="Cambria Math" panose="02040503050406030204" pitchFamily="18" charset="0"/>
                                        <a:ea typeface="+mn-ea"/>
                                        <a:cs typeface="+mn-cs"/>
                                      </a:rPr>
                                      <m:t>𝑥</m:t>
                                    </m:r>
                                  </m:e>
                                  <m:sub>
                                    <m:r>
                                      <a:rPr kumimoji="0" lang="hu-HU" sz="1800" b="0" i="1" u="none" strike="noStrike" kern="1200" cap="none" spc="0" normalizeH="0" baseline="0" noProof="0" smtClean="0">
                                        <a:ln>
                                          <a:noFill/>
                                        </a:ln>
                                        <a:solidFill>
                                          <a:prstClr val="black">
                                            <a:lumMod val="75000"/>
                                            <a:lumOff val="25000"/>
                                          </a:prstClr>
                                        </a:solidFill>
                                        <a:effectLst/>
                                        <a:uLnTx/>
                                        <a:uFillTx/>
                                        <a:latin typeface="Cambria Math" panose="02040503050406030204" pitchFamily="18" charset="0"/>
                                        <a:ea typeface="+mn-ea"/>
                                        <a:cs typeface="+mn-cs"/>
                                      </a:rPr>
                                      <m:t>22</m:t>
                                    </m:r>
                                  </m:sub>
                                </m:sSub>
                              </m:oMath>
                            </m:oMathPara>
                          </a14:m>
                          <a:endParaRPr lang="hu-HU" sz="1100" b="0" kern="1200" dirty="0">
                            <a:solidFill>
                              <a:schemeClr val="tx1"/>
                            </a:solidFill>
                            <a:effectLst/>
                            <a:latin typeface="+mn-lt"/>
                            <a:ea typeface="+mn-ea"/>
                            <a:cs typeface="+mn-cs"/>
                          </a:endParaRPr>
                        </a:p>
                      </a:txBody>
                      <a:tcPr marL="44450" marR="44450" marT="0" marB="0" anchor="ctr">
                        <a:noFill/>
                      </a:tcPr>
                    </a:tc>
                    <a:tc>
                      <a:txBody>
                        <a:bodyPr/>
                        <a:lstStyle/>
                        <a:p>
                          <a:pPr marL="0" algn="ctr" defTabSz="457200" rtl="0" eaLnBrk="1" latinLnBrk="0" hangingPunct="1">
                            <a:lnSpc>
                              <a:spcPct val="107000"/>
                            </a:lnSpc>
                            <a:spcAft>
                              <a:spcPts val="800"/>
                            </a:spcAft>
                          </a:pPr>
                          <a14:m>
                            <m:oMathPara xmlns:m="http://schemas.openxmlformats.org/officeDocument/2006/math">
                              <m:oMathParaPr>
                                <m:jc m:val="centerGroup"/>
                              </m:oMathParaPr>
                              <m:oMath xmlns:m="http://schemas.openxmlformats.org/officeDocument/2006/math">
                                <m:sSub>
                                  <m:sSubPr>
                                    <m:ctrlPr>
                                      <a:rPr kumimoji="0" lang="hu-HU" sz="1800" b="0" i="1" u="none" strike="noStrike" kern="1200" cap="none" spc="0" normalizeH="0" baseline="0" noProof="0" smtClean="0">
                                        <a:ln>
                                          <a:noFill/>
                                        </a:ln>
                                        <a:solidFill>
                                          <a:prstClr val="black">
                                            <a:lumMod val="75000"/>
                                            <a:lumOff val="25000"/>
                                          </a:prstClr>
                                        </a:solidFill>
                                        <a:effectLst/>
                                        <a:uLnTx/>
                                        <a:uFillTx/>
                                        <a:latin typeface="Cambria Math" panose="02040503050406030204" pitchFamily="18" charset="0"/>
                                        <a:ea typeface="+mn-ea"/>
                                        <a:cs typeface="+mn-cs"/>
                                      </a:rPr>
                                    </m:ctrlPr>
                                  </m:sSubPr>
                                  <m:e>
                                    <m:r>
                                      <a:rPr kumimoji="0" lang="hu-HU" sz="1800" b="0" i="1" u="none" strike="noStrike" kern="1200" cap="none" spc="0" normalizeH="0" baseline="0" noProof="0" smtClean="0">
                                        <a:ln>
                                          <a:noFill/>
                                        </a:ln>
                                        <a:solidFill>
                                          <a:prstClr val="black">
                                            <a:lumMod val="75000"/>
                                            <a:lumOff val="25000"/>
                                          </a:prstClr>
                                        </a:solidFill>
                                        <a:effectLst/>
                                        <a:uLnTx/>
                                        <a:uFillTx/>
                                        <a:latin typeface="Cambria Math" panose="02040503050406030204" pitchFamily="18" charset="0"/>
                                        <a:ea typeface="+mn-ea"/>
                                        <a:cs typeface="+mn-cs"/>
                                      </a:rPr>
                                      <m:t>𝑥</m:t>
                                    </m:r>
                                  </m:e>
                                  <m:sub>
                                    <m:r>
                                      <a:rPr kumimoji="0" lang="hu-HU" sz="1800" b="0" i="1" u="none" strike="noStrike" kern="1200" cap="none" spc="0" normalizeH="0" baseline="0" noProof="0" smtClean="0">
                                        <a:ln>
                                          <a:noFill/>
                                        </a:ln>
                                        <a:solidFill>
                                          <a:prstClr val="black">
                                            <a:lumMod val="75000"/>
                                            <a:lumOff val="25000"/>
                                          </a:prstClr>
                                        </a:solidFill>
                                        <a:effectLst/>
                                        <a:uLnTx/>
                                        <a:uFillTx/>
                                        <a:latin typeface="Cambria Math" panose="02040503050406030204" pitchFamily="18" charset="0"/>
                                        <a:ea typeface="+mn-ea"/>
                                        <a:cs typeface="+mn-cs"/>
                                      </a:rPr>
                                      <m:t>23</m:t>
                                    </m:r>
                                  </m:sub>
                                </m:sSub>
                              </m:oMath>
                            </m:oMathPara>
                          </a14:m>
                          <a:endParaRPr lang="hu-HU" sz="1100" b="0" kern="1200" dirty="0">
                            <a:solidFill>
                              <a:schemeClr val="tx1"/>
                            </a:solidFill>
                            <a:effectLst/>
                            <a:latin typeface="+mn-lt"/>
                            <a:ea typeface="+mn-ea"/>
                            <a:cs typeface="+mn-cs"/>
                          </a:endParaRPr>
                        </a:p>
                      </a:txBody>
                      <a:tcPr marL="44450" marR="44450" marT="0" marB="0" anchor="ctr">
                        <a:noFill/>
                      </a:tcPr>
                    </a:tc>
                    <a:tc>
                      <a:txBody>
                        <a:bodyPr/>
                        <a:lstStyle/>
                        <a:p>
                          <a:pPr marL="0" algn="ctr" defTabSz="457200" rtl="0" eaLnBrk="1" latinLnBrk="0" hangingPunct="1">
                            <a:lnSpc>
                              <a:spcPct val="107000"/>
                            </a:lnSpc>
                            <a:spcAft>
                              <a:spcPts val="800"/>
                            </a:spcAft>
                          </a:pPr>
                          <a:r>
                            <a:rPr lang="hu-HU" sz="1100" b="0" kern="1200" dirty="0">
                              <a:solidFill>
                                <a:schemeClr val="tx1"/>
                              </a:solidFill>
                              <a:effectLst/>
                              <a:latin typeface="+mn-lt"/>
                              <a:ea typeface="+mn-ea"/>
                              <a:cs typeface="+mn-cs"/>
                            </a:rPr>
                            <a:t>200</a:t>
                          </a:r>
                        </a:p>
                      </a:txBody>
                      <a:tcPr marL="44450" marR="44450" marT="0" marB="0" anchor="ctr">
                        <a:solidFill>
                          <a:schemeClr val="accent1">
                            <a:lumMod val="20000"/>
                            <a:lumOff val="80000"/>
                          </a:schemeClr>
                        </a:solidFill>
                      </a:tcPr>
                    </a:tc>
                    <a:extLst>
                      <a:ext uri="{0D108BD9-81ED-4DB2-BD59-A6C34878D82A}">
                        <a16:rowId xmlns:a16="http://schemas.microsoft.com/office/drawing/2014/main" val="3227700335"/>
                      </a:ext>
                    </a:extLst>
                  </a:tr>
                  <a:tr h="370840">
                    <a:tc>
                      <a:txBody>
                        <a:bodyPr/>
                        <a:lstStyle/>
                        <a:p>
                          <a:pPr marL="0" algn="ctr" defTabSz="457200" rtl="0" eaLnBrk="1" latinLnBrk="0" hangingPunct="1">
                            <a:lnSpc>
                              <a:spcPct val="107000"/>
                            </a:lnSpc>
                            <a:spcAft>
                              <a:spcPts val="800"/>
                            </a:spcAft>
                          </a:pPr>
                          <a:r>
                            <a:rPr lang="hu-HU" sz="1100" b="1" kern="1200" dirty="0">
                              <a:solidFill>
                                <a:schemeClr val="lt1"/>
                              </a:solidFill>
                              <a:effectLst/>
                              <a:latin typeface="+mn-lt"/>
                              <a:ea typeface="+mn-ea"/>
                              <a:cs typeface="+mn-cs"/>
                            </a:rPr>
                            <a:t>igény</a:t>
                          </a:r>
                        </a:p>
                      </a:txBody>
                      <a:tcPr marL="44450" marR="44450" marT="0" marB="0" anchor="ctr">
                        <a:solidFill>
                          <a:schemeClr val="accent1"/>
                        </a:solidFill>
                      </a:tcPr>
                    </a:tc>
                    <a:tc>
                      <a:txBody>
                        <a:bodyPr/>
                        <a:lstStyle/>
                        <a:p>
                          <a:pPr marL="0" algn="ctr" defTabSz="457200" rtl="0" eaLnBrk="1" latinLnBrk="0" hangingPunct="1">
                            <a:lnSpc>
                              <a:spcPct val="107000"/>
                            </a:lnSpc>
                            <a:spcAft>
                              <a:spcPts val="800"/>
                            </a:spcAft>
                          </a:pPr>
                          <a:r>
                            <a:rPr lang="hu-HU" sz="1100" b="0" kern="1200" dirty="0">
                              <a:solidFill>
                                <a:schemeClr val="tx1"/>
                              </a:solidFill>
                              <a:effectLst/>
                              <a:latin typeface="+mn-lt"/>
                              <a:ea typeface="+mn-ea"/>
                              <a:cs typeface="+mn-cs"/>
                            </a:rPr>
                            <a:t>150</a:t>
                          </a:r>
                        </a:p>
                      </a:txBody>
                      <a:tcPr marL="44450" marR="44450" marT="0" marB="0" anchor="ctr">
                        <a:solidFill>
                          <a:schemeClr val="accent1">
                            <a:lumMod val="20000"/>
                            <a:lumOff val="80000"/>
                          </a:schemeClr>
                        </a:solidFill>
                      </a:tcPr>
                    </a:tc>
                    <a:tc>
                      <a:txBody>
                        <a:bodyPr/>
                        <a:lstStyle/>
                        <a:p>
                          <a:pPr marL="0" algn="ctr" defTabSz="457200" rtl="0" eaLnBrk="1" latinLnBrk="0" hangingPunct="1">
                            <a:lnSpc>
                              <a:spcPct val="107000"/>
                            </a:lnSpc>
                            <a:spcAft>
                              <a:spcPts val="800"/>
                            </a:spcAft>
                          </a:pPr>
                          <a:r>
                            <a:rPr lang="hu-HU" sz="1100" b="0" kern="1200" dirty="0">
                              <a:solidFill>
                                <a:schemeClr val="tx1"/>
                              </a:solidFill>
                              <a:effectLst/>
                              <a:latin typeface="+mn-lt"/>
                              <a:ea typeface="+mn-ea"/>
                              <a:cs typeface="+mn-cs"/>
                            </a:rPr>
                            <a:t>250</a:t>
                          </a:r>
                        </a:p>
                      </a:txBody>
                      <a:tcPr marL="44450" marR="44450" marT="0" marB="0" anchor="ctr">
                        <a:solidFill>
                          <a:schemeClr val="accent1">
                            <a:lumMod val="20000"/>
                            <a:lumOff val="80000"/>
                          </a:schemeClr>
                        </a:solidFill>
                      </a:tcPr>
                    </a:tc>
                    <a:tc>
                      <a:txBody>
                        <a:bodyPr/>
                        <a:lstStyle/>
                        <a:p>
                          <a:pPr marL="0" algn="ctr" defTabSz="457200" rtl="0" eaLnBrk="1" latinLnBrk="0" hangingPunct="1">
                            <a:lnSpc>
                              <a:spcPct val="107000"/>
                            </a:lnSpc>
                            <a:spcAft>
                              <a:spcPts val="800"/>
                            </a:spcAft>
                          </a:pPr>
                          <a:r>
                            <a:rPr lang="hu-HU" sz="1100" b="0" kern="1200" dirty="0">
                              <a:solidFill>
                                <a:schemeClr val="tx1"/>
                              </a:solidFill>
                              <a:effectLst/>
                              <a:latin typeface="+mn-lt"/>
                              <a:ea typeface="+mn-ea"/>
                              <a:cs typeface="+mn-cs"/>
                            </a:rPr>
                            <a:t>100</a:t>
                          </a:r>
                        </a:p>
                      </a:txBody>
                      <a:tcPr marL="44450" marR="44450" marT="0" marB="0" anchor="ctr">
                        <a:solidFill>
                          <a:schemeClr val="accent1">
                            <a:lumMod val="20000"/>
                            <a:lumOff val="80000"/>
                          </a:schemeClr>
                        </a:solidFill>
                      </a:tcPr>
                    </a:tc>
                    <a:tc>
                      <a:txBody>
                        <a:bodyPr/>
                        <a:lstStyle/>
                        <a:p>
                          <a:pPr marL="0" algn="ctr" defTabSz="457200" rtl="0" eaLnBrk="1" latinLnBrk="0" hangingPunct="1">
                            <a:lnSpc>
                              <a:spcPct val="107000"/>
                            </a:lnSpc>
                            <a:spcAft>
                              <a:spcPts val="800"/>
                            </a:spcAft>
                          </a:pPr>
                          <a:r>
                            <a:rPr lang="hu-HU" sz="1100" b="0" kern="1200" dirty="0">
                              <a:solidFill>
                                <a:schemeClr val="tx1"/>
                              </a:solidFill>
                              <a:effectLst/>
                              <a:latin typeface="+mn-lt"/>
                              <a:ea typeface="+mn-ea"/>
                              <a:cs typeface="+mn-cs"/>
                            </a:rPr>
                            <a:t> </a:t>
                          </a:r>
                        </a:p>
                      </a:txBody>
                      <a:tcPr marL="44450" marR="44450" marT="0" marB="0" anchor="ctr">
                        <a:solidFill>
                          <a:schemeClr val="accent1">
                            <a:lumMod val="20000"/>
                            <a:lumOff val="80000"/>
                          </a:schemeClr>
                        </a:solidFill>
                      </a:tcPr>
                    </a:tc>
                    <a:extLst>
                      <a:ext uri="{0D108BD9-81ED-4DB2-BD59-A6C34878D82A}">
                        <a16:rowId xmlns:a16="http://schemas.microsoft.com/office/drawing/2014/main" val="2770806833"/>
                      </a:ext>
                    </a:extLst>
                  </a:tr>
                </a:tbl>
              </a:graphicData>
            </a:graphic>
          </p:graphicFrame>
        </mc:Choice>
        <mc:Fallback xmlns="">
          <p:graphicFrame>
            <p:nvGraphicFramePr>
              <p:cNvPr id="10" name="Táblázat 12">
                <a:extLst>
                  <a:ext uri="{FF2B5EF4-FFF2-40B4-BE49-F238E27FC236}">
                    <a16:creationId xmlns:a16="http://schemas.microsoft.com/office/drawing/2014/main" id="{C85525F2-2A7F-4F80-BAC0-83930615F034}"/>
                  </a:ext>
                </a:extLst>
              </p:cNvPr>
              <p:cNvGraphicFramePr>
                <a:graphicFrameLocks noGrp="1"/>
              </p:cNvGraphicFramePr>
              <p:nvPr>
                <p:extLst>
                  <p:ext uri="{D42A27DB-BD31-4B8C-83A1-F6EECF244321}">
                    <p14:modId xmlns:p14="http://schemas.microsoft.com/office/powerpoint/2010/main" val="3571156740"/>
                  </p:ext>
                </p:extLst>
              </p:nvPr>
            </p:nvGraphicFramePr>
            <p:xfrm>
              <a:off x="3004741" y="3069685"/>
              <a:ext cx="3442450" cy="1531874"/>
            </p:xfrm>
            <a:graphic>
              <a:graphicData uri="http://schemas.openxmlformats.org/drawingml/2006/table">
                <a:tbl>
                  <a:tblPr firstRow="1" bandRow="1">
                    <a:tableStyleId>{5C22544A-7EE6-4342-B048-85BDC9FD1C3A}</a:tableStyleId>
                  </a:tblPr>
                  <a:tblGrid>
                    <a:gridCol w="688490">
                      <a:extLst>
                        <a:ext uri="{9D8B030D-6E8A-4147-A177-3AD203B41FA5}">
                          <a16:colId xmlns:a16="http://schemas.microsoft.com/office/drawing/2014/main" val="2593305737"/>
                        </a:ext>
                      </a:extLst>
                    </a:gridCol>
                    <a:gridCol w="688490">
                      <a:extLst>
                        <a:ext uri="{9D8B030D-6E8A-4147-A177-3AD203B41FA5}">
                          <a16:colId xmlns:a16="http://schemas.microsoft.com/office/drawing/2014/main" val="2522411629"/>
                        </a:ext>
                      </a:extLst>
                    </a:gridCol>
                    <a:gridCol w="688490">
                      <a:extLst>
                        <a:ext uri="{9D8B030D-6E8A-4147-A177-3AD203B41FA5}">
                          <a16:colId xmlns:a16="http://schemas.microsoft.com/office/drawing/2014/main" val="4052038430"/>
                        </a:ext>
                      </a:extLst>
                    </a:gridCol>
                    <a:gridCol w="688490">
                      <a:extLst>
                        <a:ext uri="{9D8B030D-6E8A-4147-A177-3AD203B41FA5}">
                          <a16:colId xmlns:a16="http://schemas.microsoft.com/office/drawing/2014/main" val="2507806181"/>
                        </a:ext>
                      </a:extLst>
                    </a:gridCol>
                    <a:gridCol w="688490">
                      <a:extLst>
                        <a:ext uri="{9D8B030D-6E8A-4147-A177-3AD203B41FA5}">
                          <a16:colId xmlns:a16="http://schemas.microsoft.com/office/drawing/2014/main" val="1619158702"/>
                        </a:ext>
                      </a:extLst>
                    </a:gridCol>
                  </a:tblGrid>
                  <a:tr h="370840">
                    <a:tc>
                      <a:txBody>
                        <a:bodyPr/>
                        <a:lstStyle/>
                        <a:p>
                          <a:pPr marL="0" algn="ctr" defTabSz="457200" rtl="0" eaLnBrk="1" latinLnBrk="0" hangingPunct="1">
                            <a:lnSpc>
                              <a:spcPct val="107000"/>
                            </a:lnSpc>
                            <a:spcAft>
                              <a:spcPts val="800"/>
                            </a:spcAft>
                          </a:pPr>
                          <a:r>
                            <a:rPr lang="hu-HU" sz="1100" b="1" kern="1200" dirty="0">
                              <a:solidFill>
                                <a:schemeClr val="lt1"/>
                              </a:solidFill>
                              <a:effectLst/>
                              <a:latin typeface="+mn-lt"/>
                              <a:ea typeface="+mn-ea"/>
                              <a:cs typeface="+mn-cs"/>
                            </a:rPr>
                            <a:t> </a:t>
                          </a:r>
                        </a:p>
                      </a:txBody>
                      <a:tcPr marL="44450" marR="44450" marT="0" marB="0" anchor="ctr"/>
                    </a:tc>
                    <a:tc>
                      <a:txBody>
                        <a:bodyPr/>
                        <a:lstStyle/>
                        <a:p>
                          <a:pPr marL="0" algn="ctr" defTabSz="457200" rtl="0" eaLnBrk="1" latinLnBrk="0" hangingPunct="1">
                            <a:lnSpc>
                              <a:spcPct val="107000"/>
                            </a:lnSpc>
                            <a:spcAft>
                              <a:spcPts val="800"/>
                            </a:spcAft>
                          </a:pPr>
                          <a:r>
                            <a:rPr lang="hu-HU" sz="1100" b="1" kern="1200" dirty="0">
                              <a:solidFill>
                                <a:schemeClr val="lt1"/>
                              </a:solidFill>
                              <a:effectLst/>
                              <a:latin typeface="+mn-lt"/>
                              <a:ea typeface="+mn-ea"/>
                              <a:cs typeface="+mn-cs"/>
                            </a:rPr>
                            <a:t>F1</a:t>
                          </a:r>
                        </a:p>
                      </a:txBody>
                      <a:tcPr marL="44450" marR="44450" marT="0" marB="0" anchor="ctr"/>
                    </a:tc>
                    <a:tc>
                      <a:txBody>
                        <a:bodyPr/>
                        <a:lstStyle/>
                        <a:p>
                          <a:pPr marL="0" algn="ctr" defTabSz="457200" rtl="0" eaLnBrk="1" latinLnBrk="0" hangingPunct="1">
                            <a:lnSpc>
                              <a:spcPct val="107000"/>
                            </a:lnSpc>
                            <a:spcAft>
                              <a:spcPts val="800"/>
                            </a:spcAft>
                          </a:pPr>
                          <a:r>
                            <a:rPr lang="hu-HU" sz="1100" b="1" kern="1200" dirty="0">
                              <a:solidFill>
                                <a:schemeClr val="lt1"/>
                              </a:solidFill>
                              <a:effectLst/>
                              <a:latin typeface="+mn-lt"/>
                              <a:ea typeface="+mn-ea"/>
                              <a:cs typeface="+mn-cs"/>
                            </a:rPr>
                            <a:t>F2</a:t>
                          </a:r>
                        </a:p>
                      </a:txBody>
                      <a:tcPr marL="44450" marR="44450" marT="0" marB="0" anchor="ctr"/>
                    </a:tc>
                    <a:tc>
                      <a:txBody>
                        <a:bodyPr/>
                        <a:lstStyle/>
                        <a:p>
                          <a:pPr marL="0" algn="ctr" defTabSz="457200" rtl="0" eaLnBrk="1" latinLnBrk="0" hangingPunct="1">
                            <a:lnSpc>
                              <a:spcPct val="107000"/>
                            </a:lnSpc>
                            <a:spcAft>
                              <a:spcPts val="800"/>
                            </a:spcAft>
                          </a:pPr>
                          <a:r>
                            <a:rPr lang="hu-HU" sz="1100" b="1" kern="1200" dirty="0">
                              <a:solidFill>
                                <a:schemeClr val="lt1"/>
                              </a:solidFill>
                              <a:effectLst/>
                              <a:latin typeface="+mn-lt"/>
                              <a:ea typeface="+mn-ea"/>
                              <a:cs typeface="+mn-cs"/>
                            </a:rPr>
                            <a:t>F3 </a:t>
                          </a:r>
                        </a:p>
                      </a:txBody>
                      <a:tcPr marL="44450" marR="44450" marT="0" marB="0" anchor="ctr"/>
                    </a:tc>
                    <a:tc>
                      <a:txBody>
                        <a:bodyPr/>
                        <a:lstStyle/>
                        <a:p>
                          <a:pPr marL="0" algn="ctr" defTabSz="457200" rtl="0" eaLnBrk="1" latinLnBrk="0" hangingPunct="1">
                            <a:lnSpc>
                              <a:spcPct val="107000"/>
                            </a:lnSpc>
                            <a:spcAft>
                              <a:spcPts val="800"/>
                            </a:spcAft>
                          </a:pPr>
                          <a:r>
                            <a:rPr lang="hu-HU" sz="1100" b="1" kern="1200" dirty="0">
                              <a:solidFill>
                                <a:schemeClr val="lt1"/>
                              </a:solidFill>
                              <a:effectLst/>
                              <a:latin typeface="+mn-lt"/>
                              <a:ea typeface="+mn-ea"/>
                              <a:cs typeface="+mn-cs"/>
                            </a:rPr>
                            <a:t>készlet</a:t>
                          </a:r>
                        </a:p>
                      </a:txBody>
                      <a:tcPr marL="44450" marR="44450" marT="0" marB="0" anchor="ctr"/>
                    </a:tc>
                    <a:extLst>
                      <a:ext uri="{0D108BD9-81ED-4DB2-BD59-A6C34878D82A}">
                        <a16:rowId xmlns:a16="http://schemas.microsoft.com/office/drawing/2014/main" val="656843358"/>
                      </a:ext>
                    </a:extLst>
                  </a:tr>
                  <a:tr h="395097">
                    <a:tc>
                      <a:txBody>
                        <a:bodyPr/>
                        <a:lstStyle/>
                        <a:p>
                          <a:pPr marL="0" algn="ctr" defTabSz="457200" rtl="0" eaLnBrk="1" latinLnBrk="0" hangingPunct="1">
                            <a:lnSpc>
                              <a:spcPct val="107000"/>
                            </a:lnSpc>
                            <a:spcAft>
                              <a:spcPts val="800"/>
                            </a:spcAft>
                          </a:pPr>
                          <a:r>
                            <a:rPr lang="hu-HU" sz="1100" b="1" kern="1200" dirty="0">
                              <a:solidFill>
                                <a:schemeClr val="lt1"/>
                              </a:solidFill>
                              <a:effectLst/>
                              <a:latin typeface="+mn-lt"/>
                              <a:ea typeface="+mn-ea"/>
                              <a:cs typeface="+mn-cs"/>
                            </a:rPr>
                            <a:t>R1</a:t>
                          </a:r>
                        </a:p>
                      </a:txBody>
                      <a:tcPr marL="44450" marR="44450" marT="0" marB="0" anchor="ctr">
                        <a:solidFill>
                          <a:schemeClr val="accent1"/>
                        </a:solidFill>
                      </a:tcPr>
                    </a:tc>
                    <a:tc>
                      <a:txBody>
                        <a:bodyPr/>
                        <a:lstStyle/>
                        <a:p>
                          <a:endParaRPr lang="hu-HU"/>
                        </a:p>
                      </a:txBody>
                      <a:tcPr marL="44450" marR="44450" marT="0" marB="0" anchor="ctr">
                        <a:blipFill>
                          <a:blip r:embed="rId5"/>
                          <a:stretch>
                            <a:fillRect l="-100885" t="-95385" r="-304425" b="-196923"/>
                          </a:stretch>
                        </a:blipFill>
                      </a:tcPr>
                    </a:tc>
                    <a:tc>
                      <a:txBody>
                        <a:bodyPr/>
                        <a:lstStyle/>
                        <a:p>
                          <a:endParaRPr lang="hu-HU"/>
                        </a:p>
                      </a:txBody>
                      <a:tcPr marL="44450" marR="44450" marT="0" marB="0" anchor="ctr">
                        <a:blipFill>
                          <a:blip r:embed="rId5"/>
                          <a:stretch>
                            <a:fillRect l="-199123" t="-95385" r="-201754" b="-196923"/>
                          </a:stretch>
                        </a:blipFill>
                      </a:tcPr>
                    </a:tc>
                    <a:tc>
                      <a:txBody>
                        <a:bodyPr/>
                        <a:lstStyle/>
                        <a:p>
                          <a:endParaRPr lang="hu-HU"/>
                        </a:p>
                      </a:txBody>
                      <a:tcPr marL="44450" marR="44450" marT="0" marB="0" anchor="ctr">
                        <a:blipFill>
                          <a:blip r:embed="rId5"/>
                          <a:stretch>
                            <a:fillRect l="-301770" t="-95385" r="-103540" b="-196923"/>
                          </a:stretch>
                        </a:blipFill>
                      </a:tcPr>
                    </a:tc>
                    <a:tc>
                      <a:txBody>
                        <a:bodyPr/>
                        <a:lstStyle/>
                        <a:p>
                          <a:pPr marL="0" algn="ctr" defTabSz="457200" rtl="0" eaLnBrk="1" latinLnBrk="0" hangingPunct="1">
                            <a:lnSpc>
                              <a:spcPct val="107000"/>
                            </a:lnSpc>
                            <a:spcAft>
                              <a:spcPts val="800"/>
                            </a:spcAft>
                          </a:pPr>
                          <a:r>
                            <a:rPr lang="hu-HU" sz="1100" b="0" kern="1200" dirty="0">
                              <a:solidFill>
                                <a:schemeClr val="tx1"/>
                              </a:solidFill>
                              <a:effectLst/>
                              <a:latin typeface="+mn-lt"/>
                              <a:ea typeface="+mn-ea"/>
                              <a:cs typeface="+mn-cs"/>
                            </a:rPr>
                            <a:t>300</a:t>
                          </a:r>
                        </a:p>
                      </a:txBody>
                      <a:tcPr marL="44450" marR="44450" marT="0" marB="0" anchor="ctr">
                        <a:solidFill>
                          <a:schemeClr val="accent1">
                            <a:lumMod val="20000"/>
                            <a:lumOff val="80000"/>
                          </a:schemeClr>
                        </a:solidFill>
                      </a:tcPr>
                    </a:tc>
                    <a:extLst>
                      <a:ext uri="{0D108BD9-81ED-4DB2-BD59-A6C34878D82A}">
                        <a16:rowId xmlns:a16="http://schemas.microsoft.com/office/drawing/2014/main" val="435573981"/>
                      </a:ext>
                    </a:extLst>
                  </a:tr>
                  <a:tr h="395097">
                    <a:tc>
                      <a:txBody>
                        <a:bodyPr/>
                        <a:lstStyle/>
                        <a:p>
                          <a:pPr marL="0" algn="ctr" defTabSz="457200" rtl="0" eaLnBrk="1" latinLnBrk="0" hangingPunct="1">
                            <a:lnSpc>
                              <a:spcPct val="107000"/>
                            </a:lnSpc>
                            <a:spcAft>
                              <a:spcPts val="800"/>
                            </a:spcAft>
                          </a:pPr>
                          <a:r>
                            <a:rPr lang="hu-HU" sz="1100" b="1" kern="1200" dirty="0">
                              <a:solidFill>
                                <a:schemeClr val="lt1"/>
                              </a:solidFill>
                              <a:effectLst/>
                              <a:latin typeface="+mn-lt"/>
                              <a:ea typeface="+mn-ea"/>
                              <a:cs typeface="+mn-cs"/>
                            </a:rPr>
                            <a:t>R2</a:t>
                          </a:r>
                        </a:p>
                      </a:txBody>
                      <a:tcPr marL="44450" marR="44450" marT="0" marB="0" anchor="ctr">
                        <a:solidFill>
                          <a:schemeClr val="accent1"/>
                        </a:solidFill>
                      </a:tcPr>
                    </a:tc>
                    <a:tc>
                      <a:txBody>
                        <a:bodyPr/>
                        <a:lstStyle/>
                        <a:p>
                          <a:endParaRPr lang="hu-HU"/>
                        </a:p>
                      </a:txBody>
                      <a:tcPr marL="44450" marR="44450" marT="0" marB="0" anchor="ctr">
                        <a:blipFill>
                          <a:blip r:embed="rId5"/>
                          <a:stretch>
                            <a:fillRect l="-100885" t="-195385" r="-304425" b="-96923"/>
                          </a:stretch>
                        </a:blipFill>
                      </a:tcPr>
                    </a:tc>
                    <a:tc>
                      <a:txBody>
                        <a:bodyPr/>
                        <a:lstStyle/>
                        <a:p>
                          <a:endParaRPr lang="hu-HU"/>
                        </a:p>
                      </a:txBody>
                      <a:tcPr marL="44450" marR="44450" marT="0" marB="0" anchor="ctr">
                        <a:blipFill>
                          <a:blip r:embed="rId5"/>
                          <a:stretch>
                            <a:fillRect l="-199123" t="-195385" r="-201754" b="-96923"/>
                          </a:stretch>
                        </a:blipFill>
                      </a:tcPr>
                    </a:tc>
                    <a:tc>
                      <a:txBody>
                        <a:bodyPr/>
                        <a:lstStyle/>
                        <a:p>
                          <a:endParaRPr lang="hu-HU"/>
                        </a:p>
                      </a:txBody>
                      <a:tcPr marL="44450" marR="44450" marT="0" marB="0" anchor="ctr">
                        <a:blipFill>
                          <a:blip r:embed="rId5"/>
                          <a:stretch>
                            <a:fillRect l="-301770" t="-195385" r="-103540" b="-96923"/>
                          </a:stretch>
                        </a:blipFill>
                      </a:tcPr>
                    </a:tc>
                    <a:tc>
                      <a:txBody>
                        <a:bodyPr/>
                        <a:lstStyle/>
                        <a:p>
                          <a:pPr marL="0" algn="ctr" defTabSz="457200" rtl="0" eaLnBrk="1" latinLnBrk="0" hangingPunct="1">
                            <a:lnSpc>
                              <a:spcPct val="107000"/>
                            </a:lnSpc>
                            <a:spcAft>
                              <a:spcPts val="800"/>
                            </a:spcAft>
                          </a:pPr>
                          <a:r>
                            <a:rPr lang="hu-HU" sz="1100" b="0" kern="1200" dirty="0">
                              <a:solidFill>
                                <a:schemeClr val="tx1"/>
                              </a:solidFill>
                              <a:effectLst/>
                              <a:latin typeface="+mn-lt"/>
                              <a:ea typeface="+mn-ea"/>
                              <a:cs typeface="+mn-cs"/>
                            </a:rPr>
                            <a:t>200</a:t>
                          </a:r>
                        </a:p>
                      </a:txBody>
                      <a:tcPr marL="44450" marR="44450" marT="0" marB="0" anchor="ctr">
                        <a:solidFill>
                          <a:schemeClr val="accent1">
                            <a:lumMod val="20000"/>
                            <a:lumOff val="80000"/>
                          </a:schemeClr>
                        </a:solidFill>
                      </a:tcPr>
                    </a:tc>
                    <a:extLst>
                      <a:ext uri="{0D108BD9-81ED-4DB2-BD59-A6C34878D82A}">
                        <a16:rowId xmlns:a16="http://schemas.microsoft.com/office/drawing/2014/main" val="3227700335"/>
                      </a:ext>
                    </a:extLst>
                  </a:tr>
                  <a:tr h="370840">
                    <a:tc>
                      <a:txBody>
                        <a:bodyPr/>
                        <a:lstStyle/>
                        <a:p>
                          <a:pPr marL="0" algn="ctr" defTabSz="457200" rtl="0" eaLnBrk="1" latinLnBrk="0" hangingPunct="1">
                            <a:lnSpc>
                              <a:spcPct val="107000"/>
                            </a:lnSpc>
                            <a:spcAft>
                              <a:spcPts val="800"/>
                            </a:spcAft>
                          </a:pPr>
                          <a:r>
                            <a:rPr lang="hu-HU" sz="1100" b="1" kern="1200" dirty="0">
                              <a:solidFill>
                                <a:schemeClr val="lt1"/>
                              </a:solidFill>
                              <a:effectLst/>
                              <a:latin typeface="+mn-lt"/>
                              <a:ea typeface="+mn-ea"/>
                              <a:cs typeface="+mn-cs"/>
                            </a:rPr>
                            <a:t>igény</a:t>
                          </a:r>
                        </a:p>
                      </a:txBody>
                      <a:tcPr marL="44450" marR="44450" marT="0" marB="0" anchor="ctr">
                        <a:solidFill>
                          <a:schemeClr val="accent1"/>
                        </a:solidFill>
                      </a:tcPr>
                    </a:tc>
                    <a:tc>
                      <a:txBody>
                        <a:bodyPr/>
                        <a:lstStyle/>
                        <a:p>
                          <a:pPr marL="0" algn="ctr" defTabSz="457200" rtl="0" eaLnBrk="1" latinLnBrk="0" hangingPunct="1">
                            <a:lnSpc>
                              <a:spcPct val="107000"/>
                            </a:lnSpc>
                            <a:spcAft>
                              <a:spcPts val="800"/>
                            </a:spcAft>
                          </a:pPr>
                          <a:r>
                            <a:rPr lang="hu-HU" sz="1100" b="0" kern="1200" dirty="0">
                              <a:solidFill>
                                <a:schemeClr val="tx1"/>
                              </a:solidFill>
                              <a:effectLst/>
                              <a:latin typeface="+mn-lt"/>
                              <a:ea typeface="+mn-ea"/>
                              <a:cs typeface="+mn-cs"/>
                            </a:rPr>
                            <a:t>150</a:t>
                          </a:r>
                        </a:p>
                      </a:txBody>
                      <a:tcPr marL="44450" marR="44450" marT="0" marB="0" anchor="ctr">
                        <a:solidFill>
                          <a:schemeClr val="accent1">
                            <a:lumMod val="20000"/>
                            <a:lumOff val="80000"/>
                          </a:schemeClr>
                        </a:solidFill>
                      </a:tcPr>
                    </a:tc>
                    <a:tc>
                      <a:txBody>
                        <a:bodyPr/>
                        <a:lstStyle/>
                        <a:p>
                          <a:pPr marL="0" algn="ctr" defTabSz="457200" rtl="0" eaLnBrk="1" latinLnBrk="0" hangingPunct="1">
                            <a:lnSpc>
                              <a:spcPct val="107000"/>
                            </a:lnSpc>
                            <a:spcAft>
                              <a:spcPts val="800"/>
                            </a:spcAft>
                          </a:pPr>
                          <a:r>
                            <a:rPr lang="hu-HU" sz="1100" b="0" kern="1200" dirty="0">
                              <a:solidFill>
                                <a:schemeClr val="tx1"/>
                              </a:solidFill>
                              <a:effectLst/>
                              <a:latin typeface="+mn-lt"/>
                              <a:ea typeface="+mn-ea"/>
                              <a:cs typeface="+mn-cs"/>
                            </a:rPr>
                            <a:t>250</a:t>
                          </a:r>
                        </a:p>
                      </a:txBody>
                      <a:tcPr marL="44450" marR="44450" marT="0" marB="0" anchor="ctr">
                        <a:solidFill>
                          <a:schemeClr val="accent1">
                            <a:lumMod val="20000"/>
                            <a:lumOff val="80000"/>
                          </a:schemeClr>
                        </a:solidFill>
                      </a:tcPr>
                    </a:tc>
                    <a:tc>
                      <a:txBody>
                        <a:bodyPr/>
                        <a:lstStyle/>
                        <a:p>
                          <a:pPr marL="0" algn="ctr" defTabSz="457200" rtl="0" eaLnBrk="1" latinLnBrk="0" hangingPunct="1">
                            <a:lnSpc>
                              <a:spcPct val="107000"/>
                            </a:lnSpc>
                            <a:spcAft>
                              <a:spcPts val="800"/>
                            </a:spcAft>
                          </a:pPr>
                          <a:r>
                            <a:rPr lang="hu-HU" sz="1100" b="0" kern="1200" dirty="0">
                              <a:solidFill>
                                <a:schemeClr val="tx1"/>
                              </a:solidFill>
                              <a:effectLst/>
                              <a:latin typeface="+mn-lt"/>
                              <a:ea typeface="+mn-ea"/>
                              <a:cs typeface="+mn-cs"/>
                            </a:rPr>
                            <a:t>100</a:t>
                          </a:r>
                        </a:p>
                      </a:txBody>
                      <a:tcPr marL="44450" marR="44450" marT="0" marB="0" anchor="ctr">
                        <a:solidFill>
                          <a:schemeClr val="accent1">
                            <a:lumMod val="20000"/>
                            <a:lumOff val="80000"/>
                          </a:schemeClr>
                        </a:solidFill>
                      </a:tcPr>
                    </a:tc>
                    <a:tc>
                      <a:txBody>
                        <a:bodyPr/>
                        <a:lstStyle/>
                        <a:p>
                          <a:pPr marL="0" algn="ctr" defTabSz="457200" rtl="0" eaLnBrk="1" latinLnBrk="0" hangingPunct="1">
                            <a:lnSpc>
                              <a:spcPct val="107000"/>
                            </a:lnSpc>
                            <a:spcAft>
                              <a:spcPts val="800"/>
                            </a:spcAft>
                          </a:pPr>
                          <a:r>
                            <a:rPr lang="hu-HU" sz="1100" b="0" kern="1200" dirty="0">
                              <a:solidFill>
                                <a:schemeClr val="tx1"/>
                              </a:solidFill>
                              <a:effectLst/>
                              <a:latin typeface="+mn-lt"/>
                              <a:ea typeface="+mn-ea"/>
                              <a:cs typeface="+mn-cs"/>
                            </a:rPr>
                            <a:t> </a:t>
                          </a:r>
                        </a:p>
                      </a:txBody>
                      <a:tcPr marL="44450" marR="44450" marT="0" marB="0" anchor="ctr">
                        <a:solidFill>
                          <a:schemeClr val="accent1">
                            <a:lumMod val="20000"/>
                            <a:lumOff val="80000"/>
                          </a:schemeClr>
                        </a:solidFill>
                      </a:tcPr>
                    </a:tc>
                    <a:extLst>
                      <a:ext uri="{0D108BD9-81ED-4DB2-BD59-A6C34878D82A}">
                        <a16:rowId xmlns:a16="http://schemas.microsoft.com/office/drawing/2014/main" val="2770806833"/>
                      </a:ext>
                    </a:extLst>
                  </a:tr>
                </a:tbl>
              </a:graphicData>
            </a:graphic>
          </p:graphicFrame>
        </mc:Fallback>
      </mc:AlternateContent>
    </p:spTree>
    <p:extLst>
      <p:ext uri="{BB962C8B-B14F-4D97-AF65-F5344CB8AC3E}">
        <p14:creationId xmlns:p14="http://schemas.microsoft.com/office/powerpoint/2010/main" val="202140030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id="{D1A9FD44-2580-46D7-BCF6-ED31803F7415}"/>
              </a:ext>
            </a:extLst>
          </p:cNvPr>
          <p:cNvSpPr>
            <a:spLocks noGrp="1"/>
          </p:cNvSpPr>
          <p:nvPr>
            <p:ph type="title"/>
          </p:nvPr>
        </p:nvSpPr>
        <p:spPr>
          <a:xfrm>
            <a:off x="2592925" y="624110"/>
            <a:ext cx="8911687" cy="703437"/>
          </a:xfrm>
        </p:spPr>
        <p:txBody>
          <a:bodyPr>
            <a:normAutofit fontScale="90000"/>
          </a:bodyPr>
          <a:lstStyle/>
          <a:p>
            <a:br>
              <a:rPr lang="hu-HU" b="1" dirty="0"/>
            </a:br>
            <a:endParaRPr lang="hu-HU" b="1" dirty="0"/>
          </a:p>
        </p:txBody>
      </p:sp>
      <mc:AlternateContent xmlns:mc="http://schemas.openxmlformats.org/markup-compatibility/2006" xmlns:a14="http://schemas.microsoft.com/office/drawing/2010/main">
        <mc:Choice Requires="a14">
          <p:sp>
            <p:nvSpPr>
              <p:cNvPr id="6" name="Tartalom helye 5">
                <a:extLst>
                  <a:ext uri="{FF2B5EF4-FFF2-40B4-BE49-F238E27FC236}">
                    <a16:creationId xmlns:a16="http://schemas.microsoft.com/office/drawing/2014/main" id="{1C809049-3246-4998-A7B4-FDD59E1A25EA}"/>
                  </a:ext>
                </a:extLst>
              </p:cNvPr>
              <p:cNvSpPr>
                <a:spLocks noGrp="1"/>
              </p:cNvSpPr>
              <p:nvPr>
                <p:ph idx="1"/>
              </p:nvPr>
            </p:nvSpPr>
            <p:spPr>
              <a:xfrm>
                <a:off x="2311060" y="624110"/>
                <a:ext cx="9043083" cy="5313276"/>
              </a:xfrm>
            </p:spPr>
            <p:txBody>
              <a:bodyPr anchor="t">
                <a:normAutofit/>
              </a:bodyPr>
              <a:lstStyle/>
              <a:p>
                <a:r>
                  <a:rPr lang="hu-HU" dirty="0"/>
                  <a:t>Írjuk fel a feladat matematikai modelljét!</a:t>
                </a:r>
              </a:p>
              <a:p>
                <a:pPr lvl="0">
                  <a:buClr>
                    <a:srgbClr val="A53010"/>
                  </a:buClr>
                  <a:defRPr/>
                </a:pPr>
                <a:r>
                  <a:rPr lang="hu-HU" dirty="0"/>
                  <a:t>Az induló feltétel: </a:t>
                </a:r>
                <a14:m>
                  <m:oMath xmlns:m="http://schemas.openxmlformats.org/officeDocument/2006/math">
                    <m:sSub>
                      <m:sSubPr>
                        <m:ctrlPr>
                          <a:rPr kumimoji="0" lang="hu-HU" sz="1800" b="0" i="1" u="none" strike="noStrike" kern="1200" cap="none" spc="0" normalizeH="0" baseline="0" noProof="0" smtClean="0">
                            <a:ln>
                              <a:noFill/>
                            </a:ln>
                            <a:solidFill>
                              <a:prstClr val="black">
                                <a:lumMod val="75000"/>
                                <a:lumOff val="25000"/>
                              </a:prstClr>
                            </a:solidFill>
                            <a:effectLst/>
                            <a:uLnTx/>
                            <a:uFillTx/>
                            <a:latin typeface="Cambria Math" panose="02040503050406030204" pitchFamily="18" charset="0"/>
                            <a:ea typeface="+mn-ea"/>
                            <a:cs typeface="+mn-cs"/>
                          </a:rPr>
                        </m:ctrlPr>
                      </m:sSubPr>
                      <m:e>
                        <m:r>
                          <a:rPr kumimoji="0" lang="hu-HU" sz="1800" b="0" i="1" u="none" strike="noStrike" kern="1200" cap="none" spc="0" normalizeH="0" baseline="0" noProof="0">
                            <a:ln>
                              <a:noFill/>
                            </a:ln>
                            <a:solidFill>
                              <a:prstClr val="black">
                                <a:lumMod val="75000"/>
                                <a:lumOff val="25000"/>
                              </a:prstClr>
                            </a:solidFill>
                            <a:effectLst/>
                            <a:uLnTx/>
                            <a:uFillTx/>
                            <a:latin typeface="Cambria Math" panose="02040503050406030204" pitchFamily="18" charset="0"/>
                            <a:ea typeface="+mn-ea"/>
                            <a:cs typeface="+mn-cs"/>
                          </a:rPr>
                          <m:t>𝑥</m:t>
                        </m:r>
                      </m:e>
                      <m:sub>
                        <m:r>
                          <a:rPr kumimoji="0" lang="hu-HU" sz="1800" b="0" i="1" u="none" strike="noStrike" kern="1200" cap="none" spc="0" normalizeH="0" baseline="0" noProof="0">
                            <a:ln>
                              <a:noFill/>
                            </a:ln>
                            <a:solidFill>
                              <a:prstClr val="black">
                                <a:lumMod val="75000"/>
                                <a:lumOff val="25000"/>
                              </a:prstClr>
                            </a:solidFill>
                            <a:effectLst/>
                            <a:uLnTx/>
                            <a:uFillTx/>
                            <a:latin typeface="Cambria Math" panose="02040503050406030204" pitchFamily="18" charset="0"/>
                            <a:ea typeface="+mn-ea"/>
                            <a:cs typeface="+mn-cs"/>
                          </a:rPr>
                          <m:t>𝑖𝑗</m:t>
                        </m:r>
                      </m:sub>
                    </m:sSub>
                    <m:r>
                      <a:rPr kumimoji="0" lang="hu-HU" sz="1800" b="0" i="1" u="none" strike="noStrike" kern="1200" cap="none" spc="0" normalizeH="0" baseline="0" noProof="0" smtClean="0">
                        <a:ln>
                          <a:noFill/>
                        </a:ln>
                        <a:solidFill>
                          <a:prstClr val="black">
                            <a:lumMod val="75000"/>
                            <a:lumOff val="25000"/>
                          </a:prstClr>
                        </a:solidFill>
                        <a:effectLst/>
                        <a:uLnTx/>
                        <a:uFillTx/>
                        <a:latin typeface="Cambria Math" panose="02040503050406030204" pitchFamily="18" charset="0"/>
                        <a:ea typeface="Cambria Math" panose="02040503050406030204" pitchFamily="18" charset="0"/>
                        <a:cs typeface="+mn-cs"/>
                      </a:rPr>
                      <m:t>≥0</m:t>
                    </m:r>
                  </m:oMath>
                </a14:m>
                <a:r>
                  <a:rPr kumimoji="0" lang="hu-HU" sz="1800" b="0" i="0" u="none" strike="noStrike" kern="1200" cap="none" spc="0" normalizeH="0" baseline="0" noProof="0" dirty="0">
                    <a:ln>
                      <a:noFill/>
                    </a:ln>
                    <a:solidFill>
                      <a:prstClr val="black">
                        <a:lumMod val="75000"/>
                        <a:lumOff val="25000"/>
                      </a:prstClr>
                    </a:solidFill>
                    <a:effectLst/>
                    <a:uLnTx/>
                    <a:uFillTx/>
                    <a:latin typeface="Century Gothic" panose="020B0502020202020204"/>
                    <a:ea typeface="+mn-ea"/>
                    <a:cs typeface="+mn-cs"/>
                  </a:rPr>
                  <a:t>, </a:t>
                </a:r>
                <a:r>
                  <a:rPr lang="hu-HU" dirty="0"/>
                  <a:t>ahol </a:t>
                </a:r>
                <a14:m>
                  <m:oMath xmlns:m="http://schemas.openxmlformats.org/officeDocument/2006/math">
                    <m:r>
                      <a:rPr lang="hu-HU" i="1">
                        <a:latin typeface="Cambria Math" panose="02040503050406030204" pitchFamily="18" charset="0"/>
                      </a:rPr>
                      <m:t>𝑖</m:t>
                    </m:r>
                    <m:r>
                      <a:rPr lang="hu-HU" i="1">
                        <a:latin typeface="Cambria Math" panose="02040503050406030204" pitchFamily="18" charset="0"/>
                        <a:ea typeface="Cambria Math" panose="02040503050406030204" pitchFamily="18" charset="0"/>
                      </a:rPr>
                      <m:t>∈</m:t>
                    </m:r>
                    <m:d>
                      <m:dPr>
                        <m:begChr m:val="{"/>
                        <m:endChr m:val="}"/>
                        <m:ctrlPr>
                          <a:rPr lang="hu-HU" i="1">
                            <a:latin typeface="Cambria Math" panose="02040503050406030204" pitchFamily="18" charset="0"/>
                            <a:ea typeface="Cambria Math" panose="02040503050406030204" pitchFamily="18" charset="0"/>
                          </a:rPr>
                        </m:ctrlPr>
                      </m:dPr>
                      <m:e>
                        <m:r>
                          <a:rPr lang="hu-HU" i="1">
                            <a:latin typeface="Cambria Math" panose="02040503050406030204" pitchFamily="18" charset="0"/>
                            <a:ea typeface="Cambria Math" panose="02040503050406030204" pitchFamily="18" charset="0"/>
                          </a:rPr>
                          <m:t>1;2</m:t>
                        </m:r>
                      </m:e>
                    </m:d>
                  </m:oMath>
                </a14:m>
                <a:r>
                  <a:rPr lang="hu-HU" dirty="0"/>
                  <a:t>	 és j</a:t>
                </a:r>
                <a14:m>
                  <m:oMath xmlns:m="http://schemas.openxmlformats.org/officeDocument/2006/math">
                    <m:r>
                      <a:rPr lang="hu-HU" i="1">
                        <a:latin typeface="Cambria Math" panose="02040503050406030204" pitchFamily="18" charset="0"/>
                        <a:ea typeface="Cambria Math" panose="02040503050406030204" pitchFamily="18" charset="0"/>
                      </a:rPr>
                      <m:t>∈</m:t>
                    </m:r>
                    <m:d>
                      <m:dPr>
                        <m:begChr m:val="{"/>
                        <m:endChr m:val="}"/>
                        <m:ctrlPr>
                          <a:rPr lang="hu-HU" i="1">
                            <a:latin typeface="Cambria Math" panose="02040503050406030204" pitchFamily="18" charset="0"/>
                            <a:ea typeface="Cambria Math" panose="02040503050406030204" pitchFamily="18" charset="0"/>
                          </a:rPr>
                        </m:ctrlPr>
                      </m:dPr>
                      <m:e>
                        <m:r>
                          <a:rPr lang="hu-HU" i="1">
                            <a:latin typeface="Cambria Math" panose="02040503050406030204" pitchFamily="18" charset="0"/>
                            <a:ea typeface="Cambria Math" panose="02040503050406030204" pitchFamily="18" charset="0"/>
                          </a:rPr>
                          <m:t>1;2;3</m:t>
                        </m:r>
                      </m:e>
                    </m:d>
                  </m:oMath>
                </a14:m>
                <a:endParaRPr kumimoji="0" lang="hu-HU" sz="1800" b="0" i="0" u="none" strike="noStrike" kern="1200" cap="none" spc="0" normalizeH="0" baseline="0" noProof="0" dirty="0">
                  <a:ln>
                    <a:noFill/>
                  </a:ln>
                  <a:solidFill>
                    <a:prstClr val="black">
                      <a:lumMod val="75000"/>
                      <a:lumOff val="25000"/>
                    </a:prstClr>
                  </a:solidFill>
                  <a:effectLst/>
                  <a:uLnTx/>
                  <a:uFillTx/>
                  <a:latin typeface="Century Gothic" panose="020B0502020202020204"/>
                  <a:ea typeface="+mn-ea"/>
                  <a:cs typeface="+mn-cs"/>
                </a:endParaRPr>
              </a:p>
              <a:p>
                <a:pPr lvl="0">
                  <a:buClr>
                    <a:srgbClr val="A53010"/>
                  </a:buClr>
                  <a:defRPr/>
                </a:pPr>
                <a:r>
                  <a:rPr lang="hu-HU" dirty="0">
                    <a:solidFill>
                      <a:prstClr val="black">
                        <a:lumMod val="75000"/>
                        <a:lumOff val="25000"/>
                      </a:prstClr>
                    </a:solidFill>
                    <a:latin typeface="Century Gothic" panose="020B0502020202020204"/>
                  </a:rPr>
                  <a:t>A feltételi relációk:</a:t>
                </a:r>
                <a:endParaRPr kumimoji="0" lang="hu-HU" sz="1800" b="0" i="0" u="none" strike="noStrike" kern="1200" cap="none" spc="0" normalizeH="0" baseline="0" noProof="0" dirty="0">
                  <a:ln>
                    <a:noFill/>
                  </a:ln>
                  <a:solidFill>
                    <a:prstClr val="black">
                      <a:lumMod val="75000"/>
                      <a:lumOff val="25000"/>
                    </a:prstClr>
                  </a:solidFill>
                  <a:effectLst/>
                  <a:uLnTx/>
                  <a:uFillTx/>
                  <a:latin typeface="Century Gothic" panose="020B0502020202020204"/>
                  <a:ea typeface="+mn-ea"/>
                  <a:cs typeface="+mn-cs"/>
                </a:endParaRPr>
              </a:p>
              <a:p>
                <a:pPr marL="0" indent="0">
                  <a:buNone/>
                </a:pPr>
                <a:endParaRPr lang="hu-HU" dirty="0"/>
              </a:p>
              <a:p>
                <a:endParaRPr lang="hu-HU" b="0" dirty="0"/>
              </a:p>
              <a:p>
                <a:pPr marL="0" indent="0">
                  <a:buNone/>
                </a:pPr>
                <a:endParaRPr lang="hu-HU" dirty="0"/>
              </a:p>
            </p:txBody>
          </p:sp>
        </mc:Choice>
        <mc:Fallback xmlns="">
          <p:sp>
            <p:nvSpPr>
              <p:cNvPr id="6" name="Tartalom helye 5">
                <a:extLst>
                  <a:ext uri="{FF2B5EF4-FFF2-40B4-BE49-F238E27FC236}">
                    <a16:creationId xmlns:a16="http://schemas.microsoft.com/office/drawing/2014/main" id="{1C809049-3246-4998-A7B4-FDD59E1A25EA}"/>
                  </a:ext>
                </a:extLst>
              </p:cNvPr>
              <p:cNvSpPr>
                <a:spLocks noGrp="1" noRot="1" noChangeAspect="1" noMove="1" noResize="1" noEditPoints="1" noAdjustHandles="1" noChangeArrowheads="1" noChangeShapeType="1" noTextEdit="1"/>
              </p:cNvSpPr>
              <p:nvPr>
                <p:ph idx="1"/>
              </p:nvPr>
            </p:nvSpPr>
            <p:spPr>
              <a:xfrm>
                <a:off x="2311060" y="624110"/>
                <a:ext cx="9043083" cy="5313276"/>
              </a:xfrm>
              <a:blipFill>
                <a:blip r:embed="rId2"/>
                <a:stretch>
                  <a:fillRect l="-472" t="-573"/>
                </a:stretch>
              </a:blipFill>
            </p:spPr>
            <p:txBody>
              <a:bodyPr/>
              <a:lstStyle/>
              <a:p>
                <a:r>
                  <a:rPr lang="hu-HU">
                    <a:noFill/>
                  </a:rPr>
                  <a:t> </a:t>
                </a:r>
              </a:p>
            </p:txBody>
          </p:sp>
        </mc:Fallback>
      </mc:AlternateContent>
      <p:pic>
        <p:nvPicPr>
          <p:cNvPr id="7" name="Tartalom helye 4" descr="A képen férfi látható&#10;&#10;Automatikusan generált leírás">
            <a:extLst>
              <a:ext uri="{FF2B5EF4-FFF2-40B4-BE49-F238E27FC236}">
                <a16:creationId xmlns:a16="http://schemas.microsoft.com/office/drawing/2014/main" id="{2AA0B0DF-ABC4-4A5A-9A08-8FC189C6C878}"/>
              </a:ext>
            </a:extLst>
          </p:cNvPr>
          <p:cNvPicPr>
            <a:picLocks noChangeAspect="1"/>
          </p:cNvPicPr>
          <p:nvPr/>
        </p:nvPicPr>
        <p:blipFill>
          <a:blip r:embed="rId3"/>
          <a:stretch>
            <a:fillRect/>
          </a:stretch>
        </p:blipFill>
        <p:spPr>
          <a:xfrm>
            <a:off x="109935" y="1327547"/>
            <a:ext cx="1154906" cy="1154906"/>
          </a:xfrm>
          <a:prstGeom prst="rect">
            <a:avLst/>
          </a:prstGeom>
        </p:spPr>
      </p:pic>
      <p:pic>
        <p:nvPicPr>
          <p:cNvPr id="8" name="Kép 7">
            <a:extLst>
              <a:ext uri="{FF2B5EF4-FFF2-40B4-BE49-F238E27FC236}">
                <a16:creationId xmlns:a16="http://schemas.microsoft.com/office/drawing/2014/main" id="{BB840403-E6B6-496F-A238-F0B03CBF58BF}"/>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r="71850"/>
          <a:stretch/>
        </p:blipFill>
        <p:spPr>
          <a:xfrm>
            <a:off x="11302837" y="6003188"/>
            <a:ext cx="631142" cy="637018"/>
          </a:xfrm>
          <a:prstGeom prst="rect">
            <a:avLst/>
          </a:prstGeom>
        </p:spPr>
      </p:pic>
      <mc:AlternateContent xmlns:mc="http://schemas.openxmlformats.org/markup-compatibility/2006" xmlns:a14="http://schemas.microsoft.com/office/drawing/2010/main">
        <mc:Choice Requires="a14">
          <p:graphicFrame>
            <p:nvGraphicFramePr>
              <p:cNvPr id="10" name="Táblázat 12">
                <a:extLst>
                  <a:ext uri="{FF2B5EF4-FFF2-40B4-BE49-F238E27FC236}">
                    <a16:creationId xmlns:a16="http://schemas.microsoft.com/office/drawing/2014/main" id="{C85525F2-2A7F-4F80-BAC0-83930615F034}"/>
                  </a:ext>
                </a:extLst>
              </p:cNvPr>
              <p:cNvGraphicFramePr>
                <a:graphicFrameLocks noGrp="1"/>
              </p:cNvGraphicFramePr>
              <p:nvPr>
                <p:extLst>
                  <p:ext uri="{D42A27DB-BD31-4B8C-83A1-F6EECF244321}">
                    <p14:modId xmlns:p14="http://schemas.microsoft.com/office/powerpoint/2010/main" val="3391234446"/>
                  </p:ext>
                </p:extLst>
              </p:nvPr>
            </p:nvGraphicFramePr>
            <p:xfrm>
              <a:off x="2653550" y="2311027"/>
              <a:ext cx="3442450" cy="1444624"/>
            </p:xfrm>
            <a:graphic>
              <a:graphicData uri="http://schemas.openxmlformats.org/drawingml/2006/table">
                <a:tbl>
                  <a:tblPr firstRow="1" bandRow="1">
                    <a:tableStyleId>{5C22544A-7EE6-4342-B048-85BDC9FD1C3A}</a:tableStyleId>
                  </a:tblPr>
                  <a:tblGrid>
                    <a:gridCol w="688490">
                      <a:extLst>
                        <a:ext uri="{9D8B030D-6E8A-4147-A177-3AD203B41FA5}">
                          <a16:colId xmlns:a16="http://schemas.microsoft.com/office/drawing/2014/main" val="2593305737"/>
                        </a:ext>
                      </a:extLst>
                    </a:gridCol>
                    <a:gridCol w="688490">
                      <a:extLst>
                        <a:ext uri="{9D8B030D-6E8A-4147-A177-3AD203B41FA5}">
                          <a16:colId xmlns:a16="http://schemas.microsoft.com/office/drawing/2014/main" val="2522411629"/>
                        </a:ext>
                      </a:extLst>
                    </a:gridCol>
                    <a:gridCol w="688490">
                      <a:extLst>
                        <a:ext uri="{9D8B030D-6E8A-4147-A177-3AD203B41FA5}">
                          <a16:colId xmlns:a16="http://schemas.microsoft.com/office/drawing/2014/main" val="4052038430"/>
                        </a:ext>
                      </a:extLst>
                    </a:gridCol>
                    <a:gridCol w="688490">
                      <a:extLst>
                        <a:ext uri="{9D8B030D-6E8A-4147-A177-3AD203B41FA5}">
                          <a16:colId xmlns:a16="http://schemas.microsoft.com/office/drawing/2014/main" val="2507806181"/>
                        </a:ext>
                      </a:extLst>
                    </a:gridCol>
                    <a:gridCol w="688490">
                      <a:extLst>
                        <a:ext uri="{9D8B030D-6E8A-4147-A177-3AD203B41FA5}">
                          <a16:colId xmlns:a16="http://schemas.microsoft.com/office/drawing/2014/main" val="1619158702"/>
                        </a:ext>
                      </a:extLst>
                    </a:gridCol>
                  </a:tblGrid>
                  <a:tr h="327215">
                    <a:tc>
                      <a:txBody>
                        <a:bodyPr/>
                        <a:lstStyle/>
                        <a:p>
                          <a:pPr marL="0" algn="ctr" defTabSz="457200" rtl="0" eaLnBrk="1" latinLnBrk="0" hangingPunct="1">
                            <a:lnSpc>
                              <a:spcPct val="107000"/>
                            </a:lnSpc>
                            <a:spcAft>
                              <a:spcPts val="800"/>
                            </a:spcAft>
                          </a:pPr>
                          <a:r>
                            <a:rPr lang="hu-HU" sz="1100" b="1" kern="1200" dirty="0">
                              <a:solidFill>
                                <a:schemeClr val="lt1"/>
                              </a:solidFill>
                              <a:effectLst/>
                              <a:latin typeface="+mn-lt"/>
                              <a:ea typeface="+mn-ea"/>
                              <a:cs typeface="+mn-cs"/>
                            </a:rPr>
                            <a:t> </a:t>
                          </a:r>
                        </a:p>
                      </a:txBody>
                      <a:tcPr marL="44450" marR="44450" marT="0" marB="0" anchor="ctr"/>
                    </a:tc>
                    <a:tc>
                      <a:txBody>
                        <a:bodyPr/>
                        <a:lstStyle/>
                        <a:p>
                          <a:pPr marL="0" algn="ctr" defTabSz="457200" rtl="0" eaLnBrk="1" latinLnBrk="0" hangingPunct="1">
                            <a:lnSpc>
                              <a:spcPct val="107000"/>
                            </a:lnSpc>
                            <a:spcAft>
                              <a:spcPts val="800"/>
                            </a:spcAft>
                          </a:pPr>
                          <a:r>
                            <a:rPr lang="hu-HU" sz="1100" b="1" kern="1200" dirty="0">
                              <a:solidFill>
                                <a:schemeClr val="lt1"/>
                              </a:solidFill>
                              <a:effectLst/>
                              <a:latin typeface="+mn-lt"/>
                              <a:ea typeface="+mn-ea"/>
                              <a:cs typeface="+mn-cs"/>
                            </a:rPr>
                            <a:t>F1</a:t>
                          </a:r>
                        </a:p>
                      </a:txBody>
                      <a:tcPr marL="44450" marR="44450" marT="0" marB="0" anchor="ctr"/>
                    </a:tc>
                    <a:tc>
                      <a:txBody>
                        <a:bodyPr/>
                        <a:lstStyle/>
                        <a:p>
                          <a:pPr marL="0" algn="ctr" defTabSz="457200" rtl="0" eaLnBrk="1" latinLnBrk="0" hangingPunct="1">
                            <a:lnSpc>
                              <a:spcPct val="107000"/>
                            </a:lnSpc>
                            <a:spcAft>
                              <a:spcPts val="800"/>
                            </a:spcAft>
                          </a:pPr>
                          <a:r>
                            <a:rPr lang="hu-HU" sz="1100" b="1" kern="1200" dirty="0">
                              <a:solidFill>
                                <a:schemeClr val="lt1"/>
                              </a:solidFill>
                              <a:effectLst/>
                              <a:latin typeface="+mn-lt"/>
                              <a:ea typeface="+mn-ea"/>
                              <a:cs typeface="+mn-cs"/>
                            </a:rPr>
                            <a:t>F2</a:t>
                          </a:r>
                        </a:p>
                      </a:txBody>
                      <a:tcPr marL="44450" marR="44450" marT="0" marB="0" anchor="ctr"/>
                    </a:tc>
                    <a:tc>
                      <a:txBody>
                        <a:bodyPr/>
                        <a:lstStyle/>
                        <a:p>
                          <a:pPr marL="0" algn="ctr" defTabSz="457200" rtl="0" eaLnBrk="1" latinLnBrk="0" hangingPunct="1">
                            <a:lnSpc>
                              <a:spcPct val="107000"/>
                            </a:lnSpc>
                            <a:spcAft>
                              <a:spcPts val="800"/>
                            </a:spcAft>
                          </a:pPr>
                          <a:r>
                            <a:rPr lang="hu-HU" sz="1100" b="1" kern="1200" dirty="0">
                              <a:solidFill>
                                <a:schemeClr val="lt1"/>
                              </a:solidFill>
                              <a:effectLst/>
                              <a:latin typeface="+mn-lt"/>
                              <a:ea typeface="+mn-ea"/>
                              <a:cs typeface="+mn-cs"/>
                            </a:rPr>
                            <a:t>F3 </a:t>
                          </a:r>
                        </a:p>
                      </a:txBody>
                      <a:tcPr marL="44450" marR="44450" marT="0" marB="0" anchor="ctr"/>
                    </a:tc>
                    <a:tc>
                      <a:txBody>
                        <a:bodyPr/>
                        <a:lstStyle/>
                        <a:p>
                          <a:pPr marL="0" algn="ctr" defTabSz="457200" rtl="0" eaLnBrk="1" latinLnBrk="0" hangingPunct="1">
                            <a:lnSpc>
                              <a:spcPct val="107000"/>
                            </a:lnSpc>
                            <a:spcAft>
                              <a:spcPts val="800"/>
                            </a:spcAft>
                          </a:pPr>
                          <a:r>
                            <a:rPr lang="hu-HU" sz="1100" b="1" kern="1200" dirty="0">
                              <a:solidFill>
                                <a:schemeClr val="lt1"/>
                              </a:solidFill>
                              <a:effectLst/>
                              <a:latin typeface="+mn-lt"/>
                              <a:ea typeface="+mn-ea"/>
                              <a:cs typeface="+mn-cs"/>
                            </a:rPr>
                            <a:t>készlet</a:t>
                          </a:r>
                        </a:p>
                      </a:txBody>
                      <a:tcPr marL="44450" marR="44450" marT="0" marB="0" anchor="ctr"/>
                    </a:tc>
                    <a:extLst>
                      <a:ext uri="{0D108BD9-81ED-4DB2-BD59-A6C34878D82A}">
                        <a16:rowId xmlns:a16="http://schemas.microsoft.com/office/drawing/2014/main" val="656843358"/>
                      </a:ext>
                    </a:extLst>
                  </a:tr>
                  <a:tr h="348618">
                    <a:tc>
                      <a:txBody>
                        <a:bodyPr/>
                        <a:lstStyle/>
                        <a:p>
                          <a:pPr marL="0" algn="ctr" defTabSz="457200" rtl="0" eaLnBrk="1" latinLnBrk="0" hangingPunct="1">
                            <a:lnSpc>
                              <a:spcPct val="107000"/>
                            </a:lnSpc>
                            <a:spcAft>
                              <a:spcPts val="800"/>
                            </a:spcAft>
                          </a:pPr>
                          <a:r>
                            <a:rPr lang="hu-HU" sz="1100" b="1" kern="1200" dirty="0">
                              <a:solidFill>
                                <a:schemeClr val="lt1"/>
                              </a:solidFill>
                              <a:effectLst/>
                              <a:latin typeface="+mn-lt"/>
                              <a:ea typeface="+mn-ea"/>
                              <a:cs typeface="+mn-cs"/>
                            </a:rPr>
                            <a:t>R1</a:t>
                          </a:r>
                        </a:p>
                      </a:txBody>
                      <a:tcPr marL="44450" marR="44450" marT="0" marB="0" anchor="ctr">
                        <a:solidFill>
                          <a:schemeClr val="accent1"/>
                        </a:solidFill>
                      </a:tcPr>
                    </a:tc>
                    <a:tc>
                      <a:txBody>
                        <a:bodyPr/>
                        <a:lstStyle/>
                        <a:p>
                          <a:pPr marL="0" algn="ctr" defTabSz="457200" rtl="0" eaLnBrk="1" latinLnBrk="0" hangingPunct="1">
                            <a:lnSpc>
                              <a:spcPct val="107000"/>
                            </a:lnSpc>
                            <a:spcAft>
                              <a:spcPts val="800"/>
                            </a:spcAft>
                          </a:pPr>
                          <a14:m>
                            <m:oMathPara xmlns:m="http://schemas.openxmlformats.org/officeDocument/2006/math">
                              <m:oMathParaPr>
                                <m:jc m:val="centerGroup"/>
                              </m:oMathParaPr>
                              <m:oMath xmlns:m="http://schemas.openxmlformats.org/officeDocument/2006/math">
                                <m:sSub>
                                  <m:sSubPr>
                                    <m:ctrlPr>
                                      <a:rPr kumimoji="0" lang="hu-HU" sz="1800" b="0" i="1" u="none" strike="noStrike" kern="1200" cap="none" spc="0" normalizeH="0" baseline="0" noProof="0" smtClean="0">
                                        <a:ln>
                                          <a:noFill/>
                                        </a:ln>
                                        <a:solidFill>
                                          <a:prstClr val="black">
                                            <a:lumMod val="75000"/>
                                            <a:lumOff val="25000"/>
                                          </a:prstClr>
                                        </a:solidFill>
                                        <a:effectLst/>
                                        <a:uLnTx/>
                                        <a:uFillTx/>
                                        <a:latin typeface="Cambria Math" panose="02040503050406030204" pitchFamily="18" charset="0"/>
                                        <a:ea typeface="+mn-ea"/>
                                        <a:cs typeface="+mn-cs"/>
                                      </a:rPr>
                                    </m:ctrlPr>
                                  </m:sSubPr>
                                  <m:e>
                                    <m:r>
                                      <a:rPr kumimoji="0" lang="hu-HU" sz="1800" b="0" i="1" u="none" strike="noStrike" kern="1200" cap="none" spc="0" normalizeH="0" baseline="0" noProof="0" smtClean="0">
                                        <a:ln>
                                          <a:noFill/>
                                        </a:ln>
                                        <a:solidFill>
                                          <a:prstClr val="black">
                                            <a:lumMod val="75000"/>
                                            <a:lumOff val="25000"/>
                                          </a:prstClr>
                                        </a:solidFill>
                                        <a:effectLst/>
                                        <a:uLnTx/>
                                        <a:uFillTx/>
                                        <a:latin typeface="Cambria Math" panose="02040503050406030204" pitchFamily="18" charset="0"/>
                                        <a:ea typeface="+mn-ea"/>
                                        <a:cs typeface="+mn-cs"/>
                                      </a:rPr>
                                      <m:t>𝑥</m:t>
                                    </m:r>
                                  </m:e>
                                  <m:sub>
                                    <m:r>
                                      <a:rPr kumimoji="0" lang="hu-HU" sz="1800" b="0" i="1" u="none" strike="noStrike" kern="1200" cap="none" spc="0" normalizeH="0" baseline="0" noProof="0" smtClean="0">
                                        <a:ln>
                                          <a:noFill/>
                                        </a:ln>
                                        <a:solidFill>
                                          <a:prstClr val="black">
                                            <a:lumMod val="75000"/>
                                            <a:lumOff val="25000"/>
                                          </a:prstClr>
                                        </a:solidFill>
                                        <a:effectLst/>
                                        <a:uLnTx/>
                                        <a:uFillTx/>
                                        <a:latin typeface="Cambria Math" panose="02040503050406030204" pitchFamily="18" charset="0"/>
                                        <a:ea typeface="+mn-ea"/>
                                        <a:cs typeface="+mn-cs"/>
                                      </a:rPr>
                                      <m:t>11</m:t>
                                    </m:r>
                                  </m:sub>
                                </m:sSub>
                              </m:oMath>
                            </m:oMathPara>
                          </a14:m>
                          <a:endParaRPr lang="hu-HU" sz="1100" b="0" kern="1200" dirty="0">
                            <a:solidFill>
                              <a:schemeClr val="tx1"/>
                            </a:solidFill>
                            <a:effectLst/>
                            <a:latin typeface="+mn-lt"/>
                            <a:ea typeface="+mn-ea"/>
                            <a:cs typeface="+mn-cs"/>
                          </a:endParaRPr>
                        </a:p>
                      </a:txBody>
                      <a:tcPr marL="44450" marR="44450" marT="0" marB="0" anchor="ctr">
                        <a:noFill/>
                      </a:tcPr>
                    </a:tc>
                    <a:tc>
                      <a:txBody>
                        <a:bodyPr/>
                        <a:lstStyle/>
                        <a:p>
                          <a:pPr marL="0" algn="ctr" defTabSz="457200" rtl="0" eaLnBrk="1" latinLnBrk="0" hangingPunct="1">
                            <a:lnSpc>
                              <a:spcPct val="107000"/>
                            </a:lnSpc>
                            <a:spcAft>
                              <a:spcPts val="800"/>
                            </a:spcAft>
                          </a:pPr>
                          <a14:m>
                            <m:oMathPara xmlns:m="http://schemas.openxmlformats.org/officeDocument/2006/math">
                              <m:oMathParaPr>
                                <m:jc m:val="centerGroup"/>
                              </m:oMathParaPr>
                              <m:oMath xmlns:m="http://schemas.openxmlformats.org/officeDocument/2006/math">
                                <m:sSub>
                                  <m:sSubPr>
                                    <m:ctrlPr>
                                      <a:rPr kumimoji="0" lang="hu-HU" sz="1800" b="0" i="1" u="none" strike="noStrike" kern="1200" cap="none" spc="0" normalizeH="0" baseline="0" noProof="0" smtClean="0">
                                        <a:ln>
                                          <a:noFill/>
                                        </a:ln>
                                        <a:solidFill>
                                          <a:prstClr val="black">
                                            <a:lumMod val="75000"/>
                                            <a:lumOff val="25000"/>
                                          </a:prstClr>
                                        </a:solidFill>
                                        <a:effectLst/>
                                        <a:uLnTx/>
                                        <a:uFillTx/>
                                        <a:latin typeface="Cambria Math" panose="02040503050406030204" pitchFamily="18" charset="0"/>
                                        <a:ea typeface="+mn-ea"/>
                                        <a:cs typeface="+mn-cs"/>
                                      </a:rPr>
                                    </m:ctrlPr>
                                  </m:sSubPr>
                                  <m:e>
                                    <m:r>
                                      <a:rPr kumimoji="0" lang="hu-HU" sz="1800" b="0" i="1" u="none" strike="noStrike" kern="1200" cap="none" spc="0" normalizeH="0" baseline="0" noProof="0" smtClean="0">
                                        <a:ln>
                                          <a:noFill/>
                                        </a:ln>
                                        <a:solidFill>
                                          <a:prstClr val="black">
                                            <a:lumMod val="75000"/>
                                            <a:lumOff val="25000"/>
                                          </a:prstClr>
                                        </a:solidFill>
                                        <a:effectLst/>
                                        <a:uLnTx/>
                                        <a:uFillTx/>
                                        <a:latin typeface="Cambria Math" panose="02040503050406030204" pitchFamily="18" charset="0"/>
                                        <a:ea typeface="+mn-ea"/>
                                        <a:cs typeface="+mn-cs"/>
                                      </a:rPr>
                                      <m:t>𝑥</m:t>
                                    </m:r>
                                  </m:e>
                                  <m:sub>
                                    <m:r>
                                      <a:rPr kumimoji="0" lang="hu-HU" sz="1800" b="0" i="1" u="none" strike="noStrike" kern="1200" cap="none" spc="0" normalizeH="0" baseline="0" noProof="0" smtClean="0">
                                        <a:ln>
                                          <a:noFill/>
                                        </a:ln>
                                        <a:solidFill>
                                          <a:prstClr val="black">
                                            <a:lumMod val="75000"/>
                                            <a:lumOff val="25000"/>
                                          </a:prstClr>
                                        </a:solidFill>
                                        <a:effectLst/>
                                        <a:uLnTx/>
                                        <a:uFillTx/>
                                        <a:latin typeface="Cambria Math" panose="02040503050406030204" pitchFamily="18" charset="0"/>
                                        <a:ea typeface="+mn-ea"/>
                                        <a:cs typeface="+mn-cs"/>
                                      </a:rPr>
                                      <m:t>12</m:t>
                                    </m:r>
                                  </m:sub>
                                </m:sSub>
                              </m:oMath>
                            </m:oMathPara>
                          </a14:m>
                          <a:endParaRPr lang="hu-HU" sz="1100" b="0" kern="1200" dirty="0">
                            <a:solidFill>
                              <a:schemeClr val="tx1"/>
                            </a:solidFill>
                            <a:effectLst/>
                            <a:latin typeface="+mn-lt"/>
                            <a:ea typeface="+mn-ea"/>
                            <a:cs typeface="+mn-cs"/>
                          </a:endParaRPr>
                        </a:p>
                      </a:txBody>
                      <a:tcPr marL="44450" marR="44450" marT="0" marB="0" anchor="ctr">
                        <a:noFill/>
                      </a:tcPr>
                    </a:tc>
                    <a:tc>
                      <a:txBody>
                        <a:bodyPr/>
                        <a:lstStyle/>
                        <a:p>
                          <a:pPr marL="0" algn="ctr" defTabSz="457200" rtl="0" eaLnBrk="1" latinLnBrk="0" hangingPunct="1">
                            <a:lnSpc>
                              <a:spcPct val="107000"/>
                            </a:lnSpc>
                            <a:spcAft>
                              <a:spcPts val="800"/>
                            </a:spcAft>
                          </a:pPr>
                          <a14:m>
                            <m:oMathPara xmlns:m="http://schemas.openxmlformats.org/officeDocument/2006/math">
                              <m:oMathParaPr>
                                <m:jc m:val="centerGroup"/>
                              </m:oMathParaPr>
                              <m:oMath xmlns:m="http://schemas.openxmlformats.org/officeDocument/2006/math">
                                <m:sSub>
                                  <m:sSubPr>
                                    <m:ctrlPr>
                                      <a:rPr kumimoji="0" lang="hu-HU" sz="1800" b="0" i="1" u="none" strike="noStrike" kern="1200" cap="none" spc="0" normalizeH="0" baseline="0" noProof="0" smtClean="0">
                                        <a:ln>
                                          <a:noFill/>
                                        </a:ln>
                                        <a:solidFill>
                                          <a:prstClr val="black">
                                            <a:lumMod val="75000"/>
                                            <a:lumOff val="25000"/>
                                          </a:prstClr>
                                        </a:solidFill>
                                        <a:effectLst/>
                                        <a:uLnTx/>
                                        <a:uFillTx/>
                                        <a:latin typeface="Cambria Math" panose="02040503050406030204" pitchFamily="18" charset="0"/>
                                        <a:ea typeface="+mn-ea"/>
                                        <a:cs typeface="+mn-cs"/>
                                      </a:rPr>
                                    </m:ctrlPr>
                                  </m:sSubPr>
                                  <m:e>
                                    <m:r>
                                      <a:rPr kumimoji="0" lang="hu-HU" sz="1800" b="0" i="1" u="none" strike="noStrike" kern="1200" cap="none" spc="0" normalizeH="0" baseline="0" noProof="0" smtClean="0">
                                        <a:ln>
                                          <a:noFill/>
                                        </a:ln>
                                        <a:solidFill>
                                          <a:prstClr val="black">
                                            <a:lumMod val="75000"/>
                                            <a:lumOff val="25000"/>
                                          </a:prstClr>
                                        </a:solidFill>
                                        <a:effectLst/>
                                        <a:uLnTx/>
                                        <a:uFillTx/>
                                        <a:latin typeface="Cambria Math" panose="02040503050406030204" pitchFamily="18" charset="0"/>
                                        <a:ea typeface="+mn-ea"/>
                                        <a:cs typeface="+mn-cs"/>
                                      </a:rPr>
                                      <m:t>𝑥</m:t>
                                    </m:r>
                                  </m:e>
                                  <m:sub>
                                    <m:r>
                                      <a:rPr kumimoji="0" lang="hu-HU" sz="1800" b="0" i="1" u="none" strike="noStrike" kern="1200" cap="none" spc="0" normalizeH="0" baseline="0" noProof="0" smtClean="0">
                                        <a:ln>
                                          <a:noFill/>
                                        </a:ln>
                                        <a:solidFill>
                                          <a:prstClr val="black">
                                            <a:lumMod val="75000"/>
                                            <a:lumOff val="25000"/>
                                          </a:prstClr>
                                        </a:solidFill>
                                        <a:effectLst/>
                                        <a:uLnTx/>
                                        <a:uFillTx/>
                                        <a:latin typeface="Cambria Math" panose="02040503050406030204" pitchFamily="18" charset="0"/>
                                        <a:ea typeface="+mn-ea"/>
                                        <a:cs typeface="+mn-cs"/>
                                      </a:rPr>
                                      <m:t>13</m:t>
                                    </m:r>
                                  </m:sub>
                                </m:sSub>
                              </m:oMath>
                            </m:oMathPara>
                          </a14:m>
                          <a:endParaRPr lang="hu-HU" sz="1100" b="0" kern="1200" dirty="0">
                            <a:solidFill>
                              <a:schemeClr val="tx1"/>
                            </a:solidFill>
                            <a:effectLst/>
                            <a:latin typeface="+mn-lt"/>
                            <a:ea typeface="+mn-ea"/>
                            <a:cs typeface="+mn-cs"/>
                          </a:endParaRPr>
                        </a:p>
                      </a:txBody>
                      <a:tcPr marL="44450" marR="44450" marT="0" marB="0" anchor="ctr">
                        <a:noFill/>
                      </a:tcPr>
                    </a:tc>
                    <a:tc>
                      <a:txBody>
                        <a:bodyPr/>
                        <a:lstStyle/>
                        <a:p>
                          <a:pPr marL="0" algn="ctr" defTabSz="457200" rtl="0" eaLnBrk="1" latinLnBrk="0" hangingPunct="1">
                            <a:lnSpc>
                              <a:spcPct val="107000"/>
                            </a:lnSpc>
                            <a:spcAft>
                              <a:spcPts val="800"/>
                            </a:spcAft>
                          </a:pPr>
                          <a:r>
                            <a:rPr lang="hu-HU" sz="1100" b="0" kern="1200" dirty="0">
                              <a:solidFill>
                                <a:schemeClr val="tx1"/>
                              </a:solidFill>
                              <a:effectLst/>
                              <a:latin typeface="+mn-lt"/>
                              <a:ea typeface="+mn-ea"/>
                              <a:cs typeface="+mn-cs"/>
                            </a:rPr>
                            <a:t>300</a:t>
                          </a:r>
                        </a:p>
                      </a:txBody>
                      <a:tcPr marL="44450" marR="44450" marT="0" marB="0" anchor="ctr">
                        <a:solidFill>
                          <a:schemeClr val="accent1">
                            <a:lumMod val="20000"/>
                            <a:lumOff val="80000"/>
                          </a:schemeClr>
                        </a:solidFill>
                      </a:tcPr>
                    </a:tc>
                    <a:extLst>
                      <a:ext uri="{0D108BD9-81ED-4DB2-BD59-A6C34878D82A}">
                        <a16:rowId xmlns:a16="http://schemas.microsoft.com/office/drawing/2014/main" val="435573981"/>
                      </a:ext>
                    </a:extLst>
                  </a:tr>
                  <a:tr h="348618">
                    <a:tc>
                      <a:txBody>
                        <a:bodyPr/>
                        <a:lstStyle/>
                        <a:p>
                          <a:pPr marL="0" algn="ctr" defTabSz="457200" rtl="0" eaLnBrk="1" latinLnBrk="0" hangingPunct="1">
                            <a:lnSpc>
                              <a:spcPct val="107000"/>
                            </a:lnSpc>
                            <a:spcAft>
                              <a:spcPts val="800"/>
                            </a:spcAft>
                          </a:pPr>
                          <a:r>
                            <a:rPr lang="hu-HU" sz="1100" b="1" kern="1200" dirty="0">
                              <a:solidFill>
                                <a:schemeClr val="lt1"/>
                              </a:solidFill>
                              <a:effectLst/>
                              <a:latin typeface="+mn-lt"/>
                              <a:ea typeface="+mn-ea"/>
                              <a:cs typeface="+mn-cs"/>
                            </a:rPr>
                            <a:t>R2</a:t>
                          </a:r>
                        </a:p>
                      </a:txBody>
                      <a:tcPr marL="44450" marR="44450" marT="0" marB="0" anchor="ctr">
                        <a:solidFill>
                          <a:schemeClr val="accent1"/>
                        </a:solidFill>
                      </a:tcPr>
                    </a:tc>
                    <a:tc>
                      <a:txBody>
                        <a:bodyPr/>
                        <a:lstStyle/>
                        <a:p>
                          <a:pPr marL="0" algn="ctr" defTabSz="457200" rtl="0" eaLnBrk="1" latinLnBrk="0" hangingPunct="1">
                            <a:lnSpc>
                              <a:spcPct val="107000"/>
                            </a:lnSpc>
                            <a:spcAft>
                              <a:spcPts val="800"/>
                            </a:spcAft>
                          </a:pPr>
                          <a14:m>
                            <m:oMathPara xmlns:m="http://schemas.openxmlformats.org/officeDocument/2006/math">
                              <m:oMathParaPr>
                                <m:jc m:val="centerGroup"/>
                              </m:oMathParaPr>
                              <m:oMath xmlns:m="http://schemas.openxmlformats.org/officeDocument/2006/math">
                                <m:sSub>
                                  <m:sSubPr>
                                    <m:ctrlPr>
                                      <a:rPr kumimoji="0" lang="hu-HU" sz="1800" b="0" i="1" u="none" strike="noStrike" kern="1200" cap="none" spc="0" normalizeH="0" baseline="0" noProof="0" smtClean="0">
                                        <a:ln>
                                          <a:noFill/>
                                        </a:ln>
                                        <a:solidFill>
                                          <a:prstClr val="black">
                                            <a:lumMod val="75000"/>
                                            <a:lumOff val="25000"/>
                                          </a:prstClr>
                                        </a:solidFill>
                                        <a:effectLst/>
                                        <a:uLnTx/>
                                        <a:uFillTx/>
                                        <a:latin typeface="Cambria Math" panose="02040503050406030204" pitchFamily="18" charset="0"/>
                                        <a:ea typeface="+mn-ea"/>
                                        <a:cs typeface="+mn-cs"/>
                                      </a:rPr>
                                    </m:ctrlPr>
                                  </m:sSubPr>
                                  <m:e>
                                    <m:r>
                                      <a:rPr kumimoji="0" lang="hu-HU" sz="1800" b="0" i="1" u="none" strike="noStrike" kern="1200" cap="none" spc="0" normalizeH="0" baseline="0" noProof="0" smtClean="0">
                                        <a:ln>
                                          <a:noFill/>
                                        </a:ln>
                                        <a:solidFill>
                                          <a:prstClr val="black">
                                            <a:lumMod val="75000"/>
                                            <a:lumOff val="25000"/>
                                          </a:prstClr>
                                        </a:solidFill>
                                        <a:effectLst/>
                                        <a:uLnTx/>
                                        <a:uFillTx/>
                                        <a:latin typeface="Cambria Math" panose="02040503050406030204" pitchFamily="18" charset="0"/>
                                        <a:ea typeface="+mn-ea"/>
                                        <a:cs typeface="+mn-cs"/>
                                      </a:rPr>
                                      <m:t>𝑥</m:t>
                                    </m:r>
                                  </m:e>
                                  <m:sub>
                                    <m:r>
                                      <a:rPr kumimoji="0" lang="hu-HU" sz="1800" b="0" i="1" u="none" strike="noStrike" kern="1200" cap="none" spc="0" normalizeH="0" baseline="0" noProof="0" smtClean="0">
                                        <a:ln>
                                          <a:noFill/>
                                        </a:ln>
                                        <a:solidFill>
                                          <a:prstClr val="black">
                                            <a:lumMod val="75000"/>
                                            <a:lumOff val="25000"/>
                                          </a:prstClr>
                                        </a:solidFill>
                                        <a:effectLst/>
                                        <a:uLnTx/>
                                        <a:uFillTx/>
                                        <a:latin typeface="Cambria Math" panose="02040503050406030204" pitchFamily="18" charset="0"/>
                                        <a:ea typeface="+mn-ea"/>
                                        <a:cs typeface="+mn-cs"/>
                                      </a:rPr>
                                      <m:t>21</m:t>
                                    </m:r>
                                  </m:sub>
                                </m:sSub>
                              </m:oMath>
                            </m:oMathPara>
                          </a14:m>
                          <a:endParaRPr lang="hu-HU" sz="1100" b="0" kern="1200" dirty="0">
                            <a:solidFill>
                              <a:schemeClr val="tx1"/>
                            </a:solidFill>
                            <a:effectLst/>
                            <a:latin typeface="+mn-lt"/>
                            <a:ea typeface="+mn-ea"/>
                            <a:cs typeface="+mn-cs"/>
                          </a:endParaRPr>
                        </a:p>
                      </a:txBody>
                      <a:tcPr marL="44450" marR="44450" marT="0" marB="0" anchor="ctr">
                        <a:noFill/>
                      </a:tcPr>
                    </a:tc>
                    <a:tc>
                      <a:txBody>
                        <a:bodyPr/>
                        <a:lstStyle/>
                        <a:p>
                          <a:pPr marL="0" algn="ctr" defTabSz="457200" rtl="0" eaLnBrk="1" latinLnBrk="0" hangingPunct="1">
                            <a:lnSpc>
                              <a:spcPct val="107000"/>
                            </a:lnSpc>
                            <a:spcAft>
                              <a:spcPts val="800"/>
                            </a:spcAft>
                          </a:pPr>
                          <a14:m>
                            <m:oMathPara xmlns:m="http://schemas.openxmlformats.org/officeDocument/2006/math">
                              <m:oMathParaPr>
                                <m:jc m:val="centerGroup"/>
                              </m:oMathParaPr>
                              <m:oMath xmlns:m="http://schemas.openxmlformats.org/officeDocument/2006/math">
                                <m:sSub>
                                  <m:sSubPr>
                                    <m:ctrlPr>
                                      <a:rPr kumimoji="0" lang="hu-HU" sz="1800" b="0" i="1" u="none" strike="noStrike" kern="1200" cap="none" spc="0" normalizeH="0" baseline="0" noProof="0" smtClean="0">
                                        <a:ln>
                                          <a:noFill/>
                                        </a:ln>
                                        <a:solidFill>
                                          <a:prstClr val="black">
                                            <a:lumMod val="75000"/>
                                            <a:lumOff val="25000"/>
                                          </a:prstClr>
                                        </a:solidFill>
                                        <a:effectLst/>
                                        <a:uLnTx/>
                                        <a:uFillTx/>
                                        <a:latin typeface="Cambria Math" panose="02040503050406030204" pitchFamily="18" charset="0"/>
                                        <a:ea typeface="+mn-ea"/>
                                        <a:cs typeface="+mn-cs"/>
                                      </a:rPr>
                                    </m:ctrlPr>
                                  </m:sSubPr>
                                  <m:e>
                                    <m:r>
                                      <a:rPr kumimoji="0" lang="hu-HU" sz="1800" b="0" i="1" u="none" strike="noStrike" kern="1200" cap="none" spc="0" normalizeH="0" baseline="0" noProof="0" smtClean="0">
                                        <a:ln>
                                          <a:noFill/>
                                        </a:ln>
                                        <a:solidFill>
                                          <a:prstClr val="black">
                                            <a:lumMod val="75000"/>
                                            <a:lumOff val="25000"/>
                                          </a:prstClr>
                                        </a:solidFill>
                                        <a:effectLst/>
                                        <a:uLnTx/>
                                        <a:uFillTx/>
                                        <a:latin typeface="Cambria Math" panose="02040503050406030204" pitchFamily="18" charset="0"/>
                                        <a:ea typeface="+mn-ea"/>
                                        <a:cs typeface="+mn-cs"/>
                                      </a:rPr>
                                      <m:t>𝑥</m:t>
                                    </m:r>
                                  </m:e>
                                  <m:sub>
                                    <m:r>
                                      <a:rPr kumimoji="0" lang="hu-HU" sz="1800" b="0" i="1" u="none" strike="noStrike" kern="1200" cap="none" spc="0" normalizeH="0" baseline="0" noProof="0" smtClean="0">
                                        <a:ln>
                                          <a:noFill/>
                                        </a:ln>
                                        <a:solidFill>
                                          <a:prstClr val="black">
                                            <a:lumMod val="75000"/>
                                            <a:lumOff val="25000"/>
                                          </a:prstClr>
                                        </a:solidFill>
                                        <a:effectLst/>
                                        <a:uLnTx/>
                                        <a:uFillTx/>
                                        <a:latin typeface="Cambria Math" panose="02040503050406030204" pitchFamily="18" charset="0"/>
                                        <a:ea typeface="+mn-ea"/>
                                        <a:cs typeface="+mn-cs"/>
                                      </a:rPr>
                                      <m:t>22</m:t>
                                    </m:r>
                                  </m:sub>
                                </m:sSub>
                              </m:oMath>
                            </m:oMathPara>
                          </a14:m>
                          <a:endParaRPr lang="hu-HU" sz="1100" b="0" kern="1200" dirty="0">
                            <a:solidFill>
                              <a:schemeClr val="tx1"/>
                            </a:solidFill>
                            <a:effectLst/>
                            <a:latin typeface="+mn-lt"/>
                            <a:ea typeface="+mn-ea"/>
                            <a:cs typeface="+mn-cs"/>
                          </a:endParaRPr>
                        </a:p>
                      </a:txBody>
                      <a:tcPr marL="44450" marR="44450" marT="0" marB="0" anchor="ctr">
                        <a:noFill/>
                      </a:tcPr>
                    </a:tc>
                    <a:tc>
                      <a:txBody>
                        <a:bodyPr/>
                        <a:lstStyle/>
                        <a:p>
                          <a:pPr marL="0" algn="ctr" defTabSz="457200" rtl="0" eaLnBrk="1" latinLnBrk="0" hangingPunct="1">
                            <a:lnSpc>
                              <a:spcPct val="107000"/>
                            </a:lnSpc>
                            <a:spcAft>
                              <a:spcPts val="800"/>
                            </a:spcAft>
                          </a:pPr>
                          <a14:m>
                            <m:oMathPara xmlns:m="http://schemas.openxmlformats.org/officeDocument/2006/math">
                              <m:oMathParaPr>
                                <m:jc m:val="centerGroup"/>
                              </m:oMathParaPr>
                              <m:oMath xmlns:m="http://schemas.openxmlformats.org/officeDocument/2006/math">
                                <m:sSub>
                                  <m:sSubPr>
                                    <m:ctrlPr>
                                      <a:rPr kumimoji="0" lang="hu-HU" sz="1800" b="0" i="1" u="none" strike="noStrike" kern="1200" cap="none" spc="0" normalizeH="0" baseline="0" noProof="0" smtClean="0">
                                        <a:ln>
                                          <a:noFill/>
                                        </a:ln>
                                        <a:solidFill>
                                          <a:prstClr val="black">
                                            <a:lumMod val="75000"/>
                                            <a:lumOff val="25000"/>
                                          </a:prstClr>
                                        </a:solidFill>
                                        <a:effectLst/>
                                        <a:uLnTx/>
                                        <a:uFillTx/>
                                        <a:latin typeface="Cambria Math" panose="02040503050406030204" pitchFamily="18" charset="0"/>
                                        <a:ea typeface="+mn-ea"/>
                                        <a:cs typeface="+mn-cs"/>
                                      </a:rPr>
                                    </m:ctrlPr>
                                  </m:sSubPr>
                                  <m:e>
                                    <m:r>
                                      <a:rPr kumimoji="0" lang="hu-HU" sz="1800" b="0" i="1" u="none" strike="noStrike" kern="1200" cap="none" spc="0" normalizeH="0" baseline="0" noProof="0" smtClean="0">
                                        <a:ln>
                                          <a:noFill/>
                                        </a:ln>
                                        <a:solidFill>
                                          <a:prstClr val="black">
                                            <a:lumMod val="75000"/>
                                            <a:lumOff val="25000"/>
                                          </a:prstClr>
                                        </a:solidFill>
                                        <a:effectLst/>
                                        <a:uLnTx/>
                                        <a:uFillTx/>
                                        <a:latin typeface="Cambria Math" panose="02040503050406030204" pitchFamily="18" charset="0"/>
                                        <a:ea typeface="+mn-ea"/>
                                        <a:cs typeface="+mn-cs"/>
                                      </a:rPr>
                                      <m:t>𝑥</m:t>
                                    </m:r>
                                  </m:e>
                                  <m:sub>
                                    <m:r>
                                      <a:rPr kumimoji="0" lang="hu-HU" sz="1800" b="0" i="1" u="none" strike="noStrike" kern="1200" cap="none" spc="0" normalizeH="0" baseline="0" noProof="0" smtClean="0">
                                        <a:ln>
                                          <a:noFill/>
                                        </a:ln>
                                        <a:solidFill>
                                          <a:prstClr val="black">
                                            <a:lumMod val="75000"/>
                                            <a:lumOff val="25000"/>
                                          </a:prstClr>
                                        </a:solidFill>
                                        <a:effectLst/>
                                        <a:uLnTx/>
                                        <a:uFillTx/>
                                        <a:latin typeface="Cambria Math" panose="02040503050406030204" pitchFamily="18" charset="0"/>
                                        <a:ea typeface="+mn-ea"/>
                                        <a:cs typeface="+mn-cs"/>
                                      </a:rPr>
                                      <m:t>23</m:t>
                                    </m:r>
                                  </m:sub>
                                </m:sSub>
                              </m:oMath>
                            </m:oMathPara>
                          </a14:m>
                          <a:endParaRPr lang="hu-HU" sz="1100" b="0" kern="1200" dirty="0">
                            <a:solidFill>
                              <a:schemeClr val="tx1"/>
                            </a:solidFill>
                            <a:effectLst/>
                            <a:latin typeface="+mn-lt"/>
                            <a:ea typeface="+mn-ea"/>
                            <a:cs typeface="+mn-cs"/>
                          </a:endParaRPr>
                        </a:p>
                      </a:txBody>
                      <a:tcPr marL="44450" marR="44450" marT="0" marB="0" anchor="ctr">
                        <a:noFill/>
                      </a:tcPr>
                    </a:tc>
                    <a:tc>
                      <a:txBody>
                        <a:bodyPr/>
                        <a:lstStyle/>
                        <a:p>
                          <a:pPr marL="0" algn="ctr" defTabSz="457200" rtl="0" eaLnBrk="1" latinLnBrk="0" hangingPunct="1">
                            <a:lnSpc>
                              <a:spcPct val="107000"/>
                            </a:lnSpc>
                            <a:spcAft>
                              <a:spcPts val="800"/>
                            </a:spcAft>
                          </a:pPr>
                          <a:r>
                            <a:rPr lang="hu-HU" sz="1100" b="0" kern="1200" dirty="0">
                              <a:solidFill>
                                <a:schemeClr val="tx1"/>
                              </a:solidFill>
                              <a:effectLst/>
                              <a:latin typeface="+mn-lt"/>
                              <a:ea typeface="+mn-ea"/>
                              <a:cs typeface="+mn-cs"/>
                            </a:rPr>
                            <a:t>200</a:t>
                          </a:r>
                        </a:p>
                      </a:txBody>
                      <a:tcPr marL="44450" marR="44450" marT="0" marB="0" anchor="ctr">
                        <a:solidFill>
                          <a:schemeClr val="accent1">
                            <a:lumMod val="20000"/>
                            <a:lumOff val="80000"/>
                          </a:schemeClr>
                        </a:solidFill>
                      </a:tcPr>
                    </a:tc>
                    <a:extLst>
                      <a:ext uri="{0D108BD9-81ED-4DB2-BD59-A6C34878D82A}">
                        <a16:rowId xmlns:a16="http://schemas.microsoft.com/office/drawing/2014/main" val="3227700335"/>
                      </a:ext>
                    </a:extLst>
                  </a:tr>
                  <a:tr h="327215">
                    <a:tc>
                      <a:txBody>
                        <a:bodyPr/>
                        <a:lstStyle/>
                        <a:p>
                          <a:pPr marL="0" algn="ctr" defTabSz="457200" rtl="0" eaLnBrk="1" latinLnBrk="0" hangingPunct="1">
                            <a:lnSpc>
                              <a:spcPct val="107000"/>
                            </a:lnSpc>
                            <a:spcAft>
                              <a:spcPts val="800"/>
                            </a:spcAft>
                          </a:pPr>
                          <a:r>
                            <a:rPr lang="hu-HU" sz="1100" b="1" kern="1200" dirty="0">
                              <a:solidFill>
                                <a:schemeClr val="lt1"/>
                              </a:solidFill>
                              <a:effectLst/>
                              <a:latin typeface="+mn-lt"/>
                              <a:ea typeface="+mn-ea"/>
                              <a:cs typeface="+mn-cs"/>
                            </a:rPr>
                            <a:t>igény</a:t>
                          </a:r>
                        </a:p>
                      </a:txBody>
                      <a:tcPr marL="44450" marR="44450" marT="0" marB="0" anchor="ctr">
                        <a:solidFill>
                          <a:schemeClr val="accent1"/>
                        </a:solidFill>
                      </a:tcPr>
                    </a:tc>
                    <a:tc>
                      <a:txBody>
                        <a:bodyPr/>
                        <a:lstStyle/>
                        <a:p>
                          <a:pPr marL="0" algn="ctr" defTabSz="457200" rtl="0" eaLnBrk="1" latinLnBrk="0" hangingPunct="1">
                            <a:lnSpc>
                              <a:spcPct val="107000"/>
                            </a:lnSpc>
                            <a:spcAft>
                              <a:spcPts val="800"/>
                            </a:spcAft>
                          </a:pPr>
                          <a:r>
                            <a:rPr lang="hu-HU" sz="1100" b="0" kern="1200" dirty="0">
                              <a:solidFill>
                                <a:schemeClr val="tx1"/>
                              </a:solidFill>
                              <a:effectLst/>
                              <a:latin typeface="+mn-lt"/>
                              <a:ea typeface="+mn-ea"/>
                              <a:cs typeface="+mn-cs"/>
                            </a:rPr>
                            <a:t>150</a:t>
                          </a:r>
                        </a:p>
                      </a:txBody>
                      <a:tcPr marL="44450" marR="44450" marT="0" marB="0" anchor="ctr">
                        <a:solidFill>
                          <a:schemeClr val="accent1">
                            <a:lumMod val="20000"/>
                            <a:lumOff val="80000"/>
                          </a:schemeClr>
                        </a:solidFill>
                      </a:tcPr>
                    </a:tc>
                    <a:tc>
                      <a:txBody>
                        <a:bodyPr/>
                        <a:lstStyle/>
                        <a:p>
                          <a:pPr marL="0" algn="ctr" defTabSz="457200" rtl="0" eaLnBrk="1" latinLnBrk="0" hangingPunct="1">
                            <a:lnSpc>
                              <a:spcPct val="107000"/>
                            </a:lnSpc>
                            <a:spcAft>
                              <a:spcPts val="800"/>
                            </a:spcAft>
                          </a:pPr>
                          <a:r>
                            <a:rPr lang="hu-HU" sz="1100" b="0" kern="1200" dirty="0">
                              <a:solidFill>
                                <a:schemeClr val="tx1"/>
                              </a:solidFill>
                              <a:effectLst/>
                              <a:latin typeface="+mn-lt"/>
                              <a:ea typeface="+mn-ea"/>
                              <a:cs typeface="+mn-cs"/>
                            </a:rPr>
                            <a:t>250</a:t>
                          </a:r>
                        </a:p>
                      </a:txBody>
                      <a:tcPr marL="44450" marR="44450" marT="0" marB="0" anchor="ctr">
                        <a:solidFill>
                          <a:schemeClr val="accent1">
                            <a:lumMod val="20000"/>
                            <a:lumOff val="80000"/>
                          </a:schemeClr>
                        </a:solidFill>
                      </a:tcPr>
                    </a:tc>
                    <a:tc>
                      <a:txBody>
                        <a:bodyPr/>
                        <a:lstStyle/>
                        <a:p>
                          <a:pPr marL="0" algn="ctr" defTabSz="457200" rtl="0" eaLnBrk="1" latinLnBrk="0" hangingPunct="1">
                            <a:lnSpc>
                              <a:spcPct val="107000"/>
                            </a:lnSpc>
                            <a:spcAft>
                              <a:spcPts val="800"/>
                            </a:spcAft>
                          </a:pPr>
                          <a:r>
                            <a:rPr lang="hu-HU" sz="1100" b="0" kern="1200" dirty="0">
                              <a:solidFill>
                                <a:schemeClr val="tx1"/>
                              </a:solidFill>
                              <a:effectLst/>
                              <a:latin typeface="+mn-lt"/>
                              <a:ea typeface="+mn-ea"/>
                              <a:cs typeface="+mn-cs"/>
                            </a:rPr>
                            <a:t>100</a:t>
                          </a:r>
                        </a:p>
                      </a:txBody>
                      <a:tcPr marL="44450" marR="44450" marT="0" marB="0" anchor="ctr">
                        <a:solidFill>
                          <a:schemeClr val="accent1">
                            <a:lumMod val="20000"/>
                            <a:lumOff val="80000"/>
                          </a:schemeClr>
                        </a:solidFill>
                      </a:tcPr>
                    </a:tc>
                    <a:tc>
                      <a:txBody>
                        <a:bodyPr/>
                        <a:lstStyle/>
                        <a:p>
                          <a:pPr marL="0" algn="ctr" defTabSz="457200" rtl="0" eaLnBrk="1" latinLnBrk="0" hangingPunct="1">
                            <a:lnSpc>
                              <a:spcPct val="107000"/>
                            </a:lnSpc>
                            <a:spcAft>
                              <a:spcPts val="800"/>
                            </a:spcAft>
                          </a:pPr>
                          <a:r>
                            <a:rPr lang="hu-HU" sz="1100" b="0" kern="1200" dirty="0">
                              <a:solidFill>
                                <a:schemeClr val="tx1"/>
                              </a:solidFill>
                              <a:effectLst/>
                              <a:latin typeface="+mn-lt"/>
                              <a:ea typeface="+mn-ea"/>
                              <a:cs typeface="+mn-cs"/>
                            </a:rPr>
                            <a:t> </a:t>
                          </a:r>
                        </a:p>
                      </a:txBody>
                      <a:tcPr marL="44450" marR="44450" marT="0" marB="0" anchor="ctr">
                        <a:solidFill>
                          <a:schemeClr val="accent1">
                            <a:lumMod val="20000"/>
                            <a:lumOff val="80000"/>
                          </a:schemeClr>
                        </a:solidFill>
                      </a:tcPr>
                    </a:tc>
                    <a:extLst>
                      <a:ext uri="{0D108BD9-81ED-4DB2-BD59-A6C34878D82A}">
                        <a16:rowId xmlns:a16="http://schemas.microsoft.com/office/drawing/2014/main" val="2770806833"/>
                      </a:ext>
                    </a:extLst>
                  </a:tr>
                </a:tbl>
              </a:graphicData>
            </a:graphic>
          </p:graphicFrame>
        </mc:Choice>
        <mc:Fallback xmlns="">
          <p:graphicFrame>
            <p:nvGraphicFramePr>
              <p:cNvPr id="10" name="Táblázat 12">
                <a:extLst>
                  <a:ext uri="{FF2B5EF4-FFF2-40B4-BE49-F238E27FC236}">
                    <a16:creationId xmlns:a16="http://schemas.microsoft.com/office/drawing/2014/main" id="{C85525F2-2A7F-4F80-BAC0-83930615F034}"/>
                  </a:ext>
                </a:extLst>
              </p:cNvPr>
              <p:cNvGraphicFramePr>
                <a:graphicFrameLocks noGrp="1"/>
              </p:cNvGraphicFramePr>
              <p:nvPr>
                <p:extLst>
                  <p:ext uri="{D42A27DB-BD31-4B8C-83A1-F6EECF244321}">
                    <p14:modId xmlns:p14="http://schemas.microsoft.com/office/powerpoint/2010/main" val="3391234446"/>
                  </p:ext>
                </p:extLst>
              </p:nvPr>
            </p:nvGraphicFramePr>
            <p:xfrm>
              <a:off x="2653550" y="2311027"/>
              <a:ext cx="3442450" cy="1444624"/>
            </p:xfrm>
            <a:graphic>
              <a:graphicData uri="http://schemas.openxmlformats.org/drawingml/2006/table">
                <a:tbl>
                  <a:tblPr firstRow="1" bandRow="1">
                    <a:tableStyleId>{5C22544A-7EE6-4342-B048-85BDC9FD1C3A}</a:tableStyleId>
                  </a:tblPr>
                  <a:tblGrid>
                    <a:gridCol w="688490">
                      <a:extLst>
                        <a:ext uri="{9D8B030D-6E8A-4147-A177-3AD203B41FA5}">
                          <a16:colId xmlns:a16="http://schemas.microsoft.com/office/drawing/2014/main" val="2593305737"/>
                        </a:ext>
                      </a:extLst>
                    </a:gridCol>
                    <a:gridCol w="688490">
                      <a:extLst>
                        <a:ext uri="{9D8B030D-6E8A-4147-A177-3AD203B41FA5}">
                          <a16:colId xmlns:a16="http://schemas.microsoft.com/office/drawing/2014/main" val="2522411629"/>
                        </a:ext>
                      </a:extLst>
                    </a:gridCol>
                    <a:gridCol w="688490">
                      <a:extLst>
                        <a:ext uri="{9D8B030D-6E8A-4147-A177-3AD203B41FA5}">
                          <a16:colId xmlns:a16="http://schemas.microsoft.com/office/drawing/2014/main" val="4052038430"/>
                        </a:ext>
                      </a:extLst>
                    </a:gridCol>
                    <a:gridCol w="688490">
                      <a:extLst>
                        <a:ext uri="{9D8B030D-6E8A-4147-A177-3AD203B41FA5}">
                          <a16:colId xmlns:a16="http://schemas.microsoft.com/office/drawing/2014/main" val="2507806181"/>
                        </a:ext>
                      </a:extLst>
                    </a:gridCol>
                    <a:gridCol w="688490">
                      <a:extLst>
                        <a:ext uri="{9D8B030D-6E8A-4147-A177-3AD203B41FA5}">
                          <a16:colId xmlns:a16="http://schemas.microsoft.com/office/drawing/2014/main" val="1619158702"/>
                        </a:ext>
                      </a:extLst>
                    </a:gridCol>
                  </a:tblGrid>
                  <a:tr h="327215">
                    <a:tc>
                      <a:txBody>
                        <a:bodyPr/>
                        <a:lstStyle/>
                        <a:p>
                          <a:pPr marL="0" algn="ctr" defTabSz="457200" rtl="0" eaLnBrk="1" latinLnBrk="0" hangingPunct="1">
                            <a:lnSpc>
                              <a:spcPct val="107000"/>
                            </a:lnSpc>
                            <a:spcAft>
                              <a:spcPts val="800"/>
                            </a:spcAft>
                          </a:pPr>
                          <a:r>
                            <a:rPr lang="hu-HU" sz="1100" b="1" kern="1200" dirty="0">
                              <a:solidFill>
                                <a:schemeClr val="lt1"/>
                              </a:solidFill>
                              <a:effectLst/>
                              <a:latin typeface="+mn-lt"/>
                              <a:ea typeface="+mn-ea"/>
                              <a:cs typeface="+mn-cs"/>
                            </a:rPr>
                            <a:t> </a:t>
                          </a:r>
                        </a:p>
                      </a:txBody>
                      <a:tcPr marL="44450" marR="44450" marT="0" marB="0" anchor="ctr"/>
                    </a:tc>
                    <a:tc>
                      <a:txBody>
                        <a:bodyPr/>
                        <a:lstStyle/>
                        <a:p>
                          <a:pPr marL="0" algn="ctr" defTabSz="457200" rtl="0" eaLnBrk="1" latinLnBrk="0" hangingPunct="1">
                            <a:lnSpc>
                              <a:spcPct val="107000"/>
                            </a:lnSpc>
                            <a:spcAft>
                              <a:spcPts val="800"/>
                            </a:spcAft>
                          </a:pPr>
                          <a:r>
                            <a:rPr lang="hu-HU" sz="1100" b="1" kern="1200" dirty="0">
                              <a:solidFill>
                                <a:schemeClr val="lt1"/>
                              </a:solidFill>
                              <a:effectLst/>
                              <a:latin typeface="+mn-lt"/>
                              <a:ea typeface="+mn-ea"/>
                              <a:cs typeface="+mn-cs"/>
                            </a:rPr>
                            <a:t>F1</a:t>
                          </a:r>
                        </a:p>
                      </a:txBody>
                      <a:tcPr marL="44450" marR="44450" marT="0" marB="0" anchor="ctr"/>
                    </a:tc>
                    <a:tc>
                      <a:txBody>
                        <a:bodyPr/>
                        <a:lstStyle/>
                        <a:p>
                          <a:pPr marL="0" algn="ctr" defTabSz="457200" rtl="0" eaLnBrk="1" latinLnBrk="0" hangingPunct="1">
                            <a:lnSpc>
                              <a:spcPct val="107000"/>
                            </a:lnSpc>
                            <a:spcAft>
                              <a:spcPts val="800"/>
                            </a:spcAft>
                          </a:pPr>
                          <a:r>
                            <a:rPr lang="hu-HU" sz="1100" b="1" kern="1200" dirty="0">
                              <a:solidFill>
                                <a:schemeClr val="lt1"/>
                              </a:solidFill>
                              <a:effectLst/>
                              <a:latin typeface="+mn-lt"/>
                              <a:ea typeface="+mn-ea"/>
                              <a:cs typeface="+mn-cs"/>
                            </a:rPr>
                            <a:t>F2</a:t>
                          </a:r>
                        </a:p>
                      </a:txBody>
                      <a:tcPr marL="44450" marR="44450" marT="0" marB="0" anchor="ctr"/>
                    </a:tc>
                    <a:tc>
                      <a:txBody>
                        <a:bodyPr/>
                        <a:lstStyle/>
                        <a:p>
                          <a:pPr marL="0" algn="ctr" defTabSz="457200" rtl="0" eaLnBrk="1" latinLnBrk="0" hangingPunct="1">
                            <a:lnSpc>
                              <a:spcPct val="107000"/>
                            </a:lnSpc>
                            <a:spcAft>
                              <a:spcPts val="800"/>
                            </a:spcAft>
                          </a:pPr>
                          <a:r>
                            <a:rPr lang="hu-HU" sz="1100" b="1" kern="1200" dirty="0">
                              <a:solidFill>
                                <a:schemeClr val="lt1"/>
                              </a:solidFill>
                              <a:effectLst/>
                              <a:latin typeface="+mn-lt"/>
                              <a:ea typeface="+mn-ea"/>
                              <a:cs typeface="+mn-cs"/>
                            </a:rPr>
                            <a:t>F3 </a:t>
                          </a:r>
                        </a:p>
                      </a:txBody>
                      <a:tcPr marL="44450" marR="44450" marT="0" marB="0" anchor="ctr"/>
                    </a:tc>
                    <a:tc>
                      <a:txBody>
                        <a:bodyPr/>
                        <a:lstStyle/>
                        <a:p>
                          <a:pPr marL="0" algn="ctr" defTabSz="457200" rtl="0" eaLnBrk="1" latinLnBrk="0" hangingPunct="1">
                            <a:lnSpc>
                              <a:spcPct val="107000"/>
                            </a:lnSpc>
                            <a:spcAft>
                              <a:spcPts val="800"/>
                            </a:spcAft>
                          </a:pPr>
                          <a:r>
                            <a:rPr lang="hu-HU" sz="1100" b="1" kern="1200" dirty="0">
                              <a:solidFill>
                                <a:schemeClr val="lt1"/>
                              </a:solidFill>
                              <a:effectLst/>
                              <a:latin typeface="+mn-lt"/>
                              <a:ea typeface="+mn-ea"/>
                              <a:cs typeface="+mn-cs"/>
                            </a:rPr>
                            <a:t>készlet</a:t>
                          </a:r>
                        </a:p>
                      </a:txBody>
                      <a:tcPr marL="44450" marR="44450" marT="0" marB="0" anchor="ctr"/>
                    </a:tc>
                    <a:extLst>
                      <a:ext uri="{0D108BD9-81ED-4DB2-BD59-A6C34878D82A}">
                        <a16:rowId xmlns:a16="http://schemas.microsoft.com/office/drawing/2014/main" val="656843358"/>
                      </a:ext>
                    </a:extLst>
                  </a:tr>
                  <a:tr h="395097">
                    <a:tc>
                      <a:txBody>
                        <a:bodyPr/>
                        <a:lstStyle/>
                        <a:p>
                          <a:pPr marL="0" algn="ctr" defTabSz="457200" rtl="0" eaLnBrk="1" latinLnBrk="0" hangingPunct="1">
                            <a:lnSpc>
                              <a:spcPct val="107000"/>
                            </a:lnSpc>
                            <a:spcAft>
                              <a:spcPts val="800"/>
                            </a:spcAft>
                          </a:pPr>
                          <a:r>
                            <a:rPr lang="hu-HU" sz="1100" b="1" kern="1200" dirty="0">
                              <a:solidFill>
                                <a:schemeClr val="lt1"/>
                              </a:solidFill>
                              <a:effectLst/>
                              <a:latin typeface="+mn-lt"/>
                              <a:ea typeface="+mn-ea"/>
                              <a:cs typeface="+mn-cs"/>
                            </a:rPr>
                            <a:t>R1</a:t>
                          </a:r>
                        </a:p>
                      </a:txBody>
                      <a:tcPr marL="44450" marR="44450" marT="0" marB="0" anchor="ctr">
                        <a:solidFill>
                          <a:schemeClr val="accent1"/>
                        </a:solidFill>
                      </a:tcPr>
                    </a:tc>
                    <a:tc>
                      <a:txBody>
                        <a:bodyPr/>
                        <a:lstStyle/>
                        <a:p>
                          <a:endParaRPr lang="hu-HU"/>
                        </a:p>
                      </a:txBody>
                      <a:tcPr marL="44450" marR="44450" marT="0" marB="0" anchor="ctr">
                        <a:blipFill>
                          <a:blip r:embed="rId5"/>
                          <a:stretch>
                            <a:fillRect l="-100885" t="-84615" r="-304425" b="-186154"/>
                          </a:stretch>
                        </a:blipFill>
                      </a:tcPr>
                    </a:tc>
                    <a:tc>
                      <a:txBody>
                        <a:bodyPr/>
                        <a:lstStyle/>
                        <a:p>
                          <a:endParaRPr lang="hu-HU"/>
                        </a:p>
                      </a:txBody>
                      <a:tcPr marL="44450" marR="44450" marT="0" marB="0" anchor="ctr">
                        <a:blipFill>
                          <a:blip r:embed="rId5"/>
                          <a:stretch>
                            <a:fillRect l="-200885" t="-84615" r="-204425" b="-186154"/>
                          </a:stretch>
                        </a:blipFill>
                      </a:tcPr>
                    </a:tc>
                    <a:tc>
                      <a:txBody>
                        <a:bodyPr/>
                        <a:lstStyle/>
                        <a:p>
                          <a:endParaRPr lang="hu-HU"/>
                        </a:p>
                      </a:txBody>
                      <a:tcPr marL="44450" marR="44450" marT="0" marB="0" anchor="ctr">
                        <a:blipFill>
                          <a:blip r:embed="rId5"/>
                          <a:stretch>
                            <a:fillRect l="-300885" t="-84615" r="-104425" b="-186154"/>
                          </a:stretch>
                        </a:blipFill>
                      </a:tcPr>
                    </a:tc>
                    <a:tc>
                      <a:txBody>
                        <a:bodyPr/>
                        <a:lstStyle/>
                        <a:p>
                          <a:pPr marL="0" algn="ctr" defTabSz="457200" rtl="0" eaLnBrk="1" latinLnBrk="0" hangingPunct="1">
                            <a:lnSpc>
                              <a:spcPct val="107000"/>
                            </a:lnSpc>
                            <a:spcAft>
                              <a:spcPts val="800"/>
                            </a:spcAft>
                          </a:pPr>
                          <a:r>
                            <a:rPr lang="hu-HU" sz="1100" b="0" kern="1200" dirty="0">
                              <a:solidFill>
                                <a:schemeClr val="tx1"/>
                              </a:solidFill>
                              <a:effectLst/>
                              <a:latin typeface="+mn-lt"/>
                              <a:ea typeface="+mn-ea"/>
                              <a:cs typeface="+mn-cs"/>
                            </a:rPr>
                            <a:t>300</a:t>
                          </a:r>
                        </a:p>
                      </a:txBody>
                      <a:tcPr marL="44450" marR="44450" marT="0" marB="0" anchor="ctr">
                        <a:solidFill>
                          <a:schemeClr val="accent1">
                            <a:lumMod val="20000"/>
                            <a:lumOff val="80000"/>
                          </a:schemeClr>
                        </a:solidFill>
                      </a:tcPr>
                    </a:tc>
                    <a:extLst>
                      <a:ext uri="{0D108BD9-81ED-4DB2-BD59-A6C34878D82A}">
                        <a16:rowId xmlns:a16="http://schemas.microsoft.com/office/drawing/2014/main" val="435573981"/>
                      </a:ext>
                    </a:extLst>
                  </a:tr>
                  <a:tr h="395097">
                    <a:tc>
                      <a:txBody>
                        <a:bodyPr/>
                        <a:lstStyle/>
                        <a:p>
                          <a:pPr marL="0" algn="ctr" defTabSz="457200" rtl="0" eaLnBrk="1" latinLnBrk="0" hangingPunct="1">
                            <a:lnSpc>
                              <a:spcPct val="107000"/>
                            </a:lnSpc>
                            <a:spcAft>
                              <a:spcPts val="800"/>
                            </a:spcAft>
                          </a:pPr>
                          <a:r>
                            <a:rPr lang="hu-HU" sz="1100" b="1" kern="1200" dirty="0">
                              <a:solidFill>
                                <a:schemeClr val="lt1"/>
                              </a:solidFill>
                              <a:effectLst/>
                              <a:latin typeface="+mn-lt"/>
                              <a:ea typeface="+mn-ea"/>
                              <a:cs typeface="+mn-cs"/>
                            </a:rPr>
                            <a:t>R2</a:t>
                          </a:r>
                        </a:p>
                      </a:txBody>
                      <a:tcPr marL="44450" marR="44450" marT="0" marB="0" anchor="ctr">
                        <a:solidFill>
                          <a:schemeClr val="accent1"/>
                        </a:solidFill>
                      </a:tcPr>
                    </a:tc>
                    <a:tc>
                      <a:txBody>
                        <a:bodyPr/>
                        <a:lstStyle/>
                        <a:p>
                          <a:endParaRPr lang="hu-HU"/>
                        </a:p>
                      </a:txBody>
                      <a:tcPr marL="44450" marR="44450" marT="0" marB="0" anchor="ctr">
                        <a:blipFill>
                          <a:blip r:embed="rId5"/>
                          <a:stretch>
                            <a:fillRect l="-100885" t="-184615" r="-304425" b="-86154"/>
                          </a:stretch>
                        </a:blipFill>
                      </a:tcPr>
                    </a:tc>
                    <a:tc>
                      <a:txBody>
                        <a:bodyPr/>
                        <a:lstStyle/>
                        <a:p>
                          <a:endParaRPr lang="hu-HU"/>
                        </a:p>
                      </a:txBody>
                      <a:tcPr marL="44450" marR="44450" marT="0" marB="0" anchor="ctr">
                        <a:blipFill>
                          <a:blip r:embed="rId5"/>
                          <a:stretch>
                            <a:fillRect l="-200885" t="-184615" r="-204425" b="-86154"/>
                          </a:stretch>
                        </a:blipFill>
                      </a:tcPr>
                    </a:tc>
                    <a:tc>
                      <a:txBody>
                        <a:bodyPr/>
                        <a:lstStyle/>
                        <a:p>
                          <a:endParaRPr lang="hu-HU"/>
                        </a:p>
                      </a:txBody>
                      <a:tcPr marL="44450" marR="44450" marT="0" marB="0" anchor="ctr">
                        <a:blipFill>
                          <a:blip r:embed="rId5"/>
                          <a:stretch>
                            <a:fillRect l="-300885" t="-184615" r="-104425" b="-86154"/>
                          </a:stretch>
                        </a:blipFill>
                      </a:tcPr>
                    </a:tc>
                    <a:tc>
                      <a:txBody>
                        <a:bodyPr/>
                        <a:lstStyle/>
                        <a:p>
                          <a:pPr marL="0" algn="ctr" defTabSz="457200" rtl="0" eaLnBrk="1" latinLnBrk="0" hangingPunct="1">
                            <a:lnSpc>
                              <a:spcPct val="107000"/>
                            </a:lnSpc>
                            <a:spcAft>
                              <a:spcPts val="800"/>
                            </a:spcAft>
                          </a:pPr>
                          <a:r>
                            <a:rPr lang="hu-HU" sz="1100" b="0" kern="1200" dirty="0">
                              <a:solidFill>
                                <a:schemeClr val="tx1"/>
                              </a:solidFill>
                              <a:effectLst/>
                              <a:latin typeface="+mn-lt"/>
                              <a:ea typeface="+mn-ea"/>
                              <a:cs typeface="+mn-cs"/>
                            </a:rPr>
                            <a:t>200</a:t>
                          </a:r>
                        </a:p>
                      </a:txBody>
                      <a:tcPr marL="44450" marR="44450" marT="0" marB="0" anchor="ctr">
                        <a:solidFill>
                          <a:schemeClr val="accent1">
                            <a:lumMod val="20000"/>
                            <a:lumOff val="80000"/>
                          </a:schemeClr>
                        </a:solidFill>
                      </a:tcPr>
                    </a:tc>
                    <a:extLst>
                      <a:ext uri="{0D108BD9-81ED-4DB2-BD59-A6C34878D82A}">
                        <a16:rowId xmlns:a16="http://schemas.microsoft.com/office/drawing/2014/main" val="3227700335"/>
                      </a:ext>
                    </a:extLst>
                  </a:tr>
                  <a:tr h="327215">
                    <a:tc>
                      <a:txBody>
                        <a:bodyPr/>
                        <a:lstStyle/>
                        <a:p>
                          <a:pPr marL="0" algn="ctr" defTabSz="457200" rtl="0" eaLnBrk="1" latinLnBrk="0" hangingPunct="1">
                            <a:lnSpc>
                              <a:spcPct val="107000"/>
                            </a:lnSpc>
                            <a:spcAft>
                              <a:spcPts val="800"/>
                            </a:spcAft>
                          </a:pPr>
                          <a:r>
                            <a:rPr lang="hu-HU" sz="1100" b="1" kern="1200" dirty="0">
                              <a:solidFill>
                                <a:schemeClr val="lt1"/>
                              </a:solidFill>
                              <a:effectLst/>
                              <a:latin typeface="+mn-lt"/>
                              <a:ea typeface="+mn-ea"/>
                              <a:cs typeface="+mn-cs"/>
                            </a:rPr>
                            <a:t>igény</a:t>
                          </a:r>
                        </a:p>
                      </a:txBody>
                      <a:tcPr marL="44450" marR="44450" marT="0" marB="0" anchor="ctr">
                        <a:solidFill>
                          <a:schemeClr val="accent1"/>
                        </a:solidFill>
                      </a:tcPr>
                    </a:tc>
                    <a:tc>
                      <a:txBody>
                        <a:bodyPr/>
                        <a:lstStyle/>
                        <a:p>
                          <a:pPr marL="0" algn="ctr" defTabSz="457200" rtl="0" eaLnBrk="1" latinLnBrk="0" hangingPunct="1">
                            <a:lnSpc>
                              <a:spcPct val="107000"/>
                            </a:lnSpc>
                            <a:spcAft>
                              <a:spcPts val="800"/>
                            </a:spcAft>
                          </a:pPr>
                          <a:r>
                            <a:rPr lang="hu-HU" sz="1100" b="0" kern="1200" dirty="0">
                              <a:solidFill>
                                <a:schemeClr val="tx1"/>
                              </a:solidFill>
                              <a:effectLst/>
                              <a:latin typeface="+mn-lt"/>
                              <a:ea typeface="+mn-ea"/>
                              <a:cs typeface="+mn-cs"/>
                            </a:rPr>
                            <a:t>150</a:t>
                          </a:r>
                        </a:p>
                      </a:txBody>
                      <a:tcPr marL="44450" marR="44450" marT="0" marB="0" anchor="ctr">
                        <a:solidFill>
                          <a:schemeClr val="accent1">
                            <a:lumMod val="20000"/>
                            <a:lumOff val="80000"/>
                          </a:schemeClr>
                        </a:solidFill>
                      </a:tcPr>
                    </a:tc>
                    <a:tc>
                      <a:txBody>
                        <a:bodyPr/>
                        <a:lstStyle/>
                        <a:p>
                          <a:pPr marL="0" algn="ctr" defTabSz="457200" rtl="0" eaLnBrk="1" latinLnBrk="0" hangingPunct="1">
                            <a:lnSpc>
                              <a:spcPct val="107000"/>
                            </a:lnSpc>
                            <a:spcAft>
                              <a:spcPts val="800"/>
                            </a:spcAft>
                          </a:pPr>
                          <a:r>
                            <a:rPr lang="hu-HU" sz="1100" b="0" kern="1200" dirty="0">
                              <a:solidFill>
                                <a:schemeClr val="tx1"/>
                              </a:solidFill>
                              <a:effectLst/>
                              <a:latin typeface="+mn-lt"/>
                              <a:ea typeface="+mn-ea"/>
                              <a:cs typeface="+mn-cs"/>
                            </a:rPr>
                            <a:t>250</a:t>
                          </a:r>
                        </a:p>
                      </a:txBody>
                      <a:tcPr marL="44450" marR="44450" marT="0" marB="0" anchor="ctr">
                        <a:solidFill>
                          <a:schemeClr val="accent1">
                            <a:lumMod val="20000"/>
                            <a:lumOff val="80000"/>
                          </a:schemeClr>
                        </a:solidFill>
                      </a:tcPr>
                    </a:tc>
                    <a:tc>
                      <a:txBody>
                        <a:bodyPr/>
                        <a:lstStyle/>
                        <a:p>
                          <a:pPr marL="0" algn="ctr" defTabSz="457200" rtl="0" eaLnBrk="1" latinLnBrk="0" hangingPunct="1">
                            <a:lnSpc>
                              <a:spcPct val="107000"/>
                            </a:lnSpc>
                            <a:spcAft>
                              <a:spcPts val="800"/>
                            </a:spcAft>
                          </a:pPr>
                          <a:r>
                            <a:rPr lang="hu-HU" sz="1100" b="0" kern="1200" dirty="0">
                              <a:solidFill>
                                <a:schemeClr val="tx1"/>
                              </a:solidFill>
                              <a:effectLst/>
                              <a:latin typeface="+mn-lt"/>
                              <a:ea typeface="+mn-ea"/>
                              <a:cs typeface="+mn-cs"/>
                            </a:rPr>
                            <a:t>100</a:t>
                          </a:r>
                        </a:p>
                      </a:txBody>
                      <a:tcPr marL="44450" marR="44450" marT="0" marB="0" anchor="ctr">
                        <a:solidFill>
                          <a:schemeClr val="accent1">
                            <a:lumMod val="20000"/>
                            <a:lumOff val="80000"/>
                          </a:schemeClr>
                        </a:solidFill>
                      </a:tcPr>
                    </a:tc>
                    <a:tc>
                      <a:txBody>
                        <a:bodyPr/>
                        <a:lstStyle/>
                        <a:p>
                          <a:pPr marL="0" algn="ctr" defTabSz="457200" rtl="0" eaLnBrk="1" latinLnBrk="0" hangingPunct="1">
                            <a:lnSpc>
                              <a:spcPct val="107000"/>
                            </a:lnSpc>
                            <a:spcAft>
                              <a:spcPts val="800"/>
                            </a:spcAft>
                          </a:pPr>
                          <a:r>
                            <a:rPr lang="hu-HU" sz="1100" b="0" kern="1200" dirty="0">
                              <a:solidFill>
                                <a:schemeClr val="tx1"/>
                              </a:solidFill>
                              <a:effectLst/>
                              <a:latin typeface="+mn-lt"/>
                              <a:ea typeface="+mn-ea"/>
                              <a:cs typeface="+mn-cs"/>
                            </a:rPr>
                            <a:t> </a:t>
                          </a:r>
                        </a:p>
                      </a:txBody>
                      <a:tcPr marL="44450" marR="44450" marT="0" marB="0" anchor="ctr">
                        <a:solidFill>
                          <a:schemeClr val="accent1">
                            <a:lumMod val="20000"/>
                            <a:lumOff val="80000"/>
                          </a:schemeClr>
                        </a:solidFill>
                      </a:tcPr>
                    </a:tc>
                    <a:extLst>
                      <a:ext uri="{0D108BD9-81ED-4DB2-BD59-A6C34878D82A}">
                        <a16:rowId xmlns:a16="http://schemas.microsoft.com/office/drawing/2014/main" val="2770806833"/>
                      </a:ext>
                    </a:extLst>
                  </a:tr>
                </a:tbl>
              </a:graphicData>
            </a:graphic>
          </p:graphicFrame>
        </mc:Fallback>
      </mc:AlternateContent>
      <p:cxnSp>
        <p:nvCxnSpPr>
          <p:cNvPr id="17" name="Egyenes összekötő 16">
            <a:extLst>
              <a:ext uri="{FF2B5EF4-FFF2-40B4-BE49-F238E27FC236}">
                <a16:creationId xmlns:a16="http://schemas.microsoft.com/office/drawing/2014/main" id="{895F029C-E105-4801-8D18-A972635F9C5D}"/>
              </a:ext>
            </a:extLst>
          </p:cNvPr>
          <p:cNvCxnSpPr/>
          <p:nvPr/>
        </p:nvCxnSpPr>
        <p:spPr>
          <a:xfrm>
            <a:off x="4840941" y="4455459"/>
            <a:ext cx="599981" cy="349323"/>
          </a:xfrm>
          <a:prstGeom prst="line">
            <a:avLst/>
          </a:prstGeom>
          <a:ln>
            <a:solidFill>
              <a:schemeClr val="bg1"/>
            </a:solidFill>
          </a:ln>
        </p:spPr>
        <p:style>
          <a:lnRef idx="1">
            <a:schemeClr val="dk1"/>
          </a:lnRef>
          <a:fillRef idx="0">
            <a:schemeClr val="dk1"/>
          </a:fillRef>
          <a:effectRef idx="0">
            <a:schemeClr val="dk1"/>
          </a:effectRef>
          <a:fontRef idx="minor">
            <a:schemeClr val="tx1"/>
          </a:fontRef>
        </p:style>
      </p:cxnSp>
      <mc:AlternateContent xmlns:mc="http://schemas.openxmlformats.org/markup-compatibility/2006" xmlns:a14="http://schemas.microsoft.com/office/drawing/2010/main">
        <mc:Choice Requires="a14">
          <p:sp>
            <p:nvSpPr>
              <p:cNvPr id="4" name="Szövegdoboz 3">
                <a:extLst>
                  <a:ext uri="{FF2B5EF4-FFF2-40B4-BE49-F238E27FC236}">
                    <a16:creationId xmlns:a16="http://schemas.microsoft.com/office/drawing/2014/main" id="{8D5985B1-5289-4E4B-A34E-C800286F6DF4}"/>
                  </a:ext>
                </a:extLst>
              </p:cNvPr>
              <p:cNvSpPr txBox="1"/>
              <p:nvPr/>
            </p:nvSpPr>
            <p:spPr>
              <a:xfrm>
                <a:off x="8832486" y="2485449"/>
                <a:ext cx="2444840" cy="491288"/>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fontAlgn="ctr">
                  <a:lnSpc>
                    <a:spcPct val="107000"/>
                  </a:lnSpc>
                  <a:spcAft>
                    <a:spcPts val="800"/>
                  </a:spcAft>
                </a:pPr>
                <a14:m>
                  <m:oMathPara xmlns:m="http://schemas.openxmlformats.org/officeDocument/2006/math">
                    <m:oMathParaPr>
                      <m:jc m:val="centerGroup"/>
                    </m:oMathParaPr>
                    <m:oMath xmlns:m="http://schemas.openxmlformats.org/officeDocument/2006/math">
                      <m:sSub>
                        <m:sSubPr>
                          <m:ctrlPr>
                            <a:rPr kumimoji="0" lang="hu-HU" sz="1800" b="0" i="1" u="none" strike="noStrike" kern="1200" cap="none" spc="0" normalizeH="0" baseline="0" noProof="0" smtClean="0">
                              <a:ln>
                                <a:noFill/>
                              </a:ln>
                              <a:solidFill>
                                <a:prstClr val="black">
                                  <a:lumMod val="75000"/>
                                  <a:lumOff val="25000"/>
                                </a:prstClr>
                              </a:solidFill>
                              <a:effectLst/>
                              <a:uLnTx/>
                              <a:uFillTx/>
                              <a:latin typeface="Cambria Math" panose="02040503050406030204" pitchFamily="18" charset="0"/>
                              <a:ea typeface="+mn-ea"/>
                              <a:cs typeface="+mn-cs"/>
                            </a:rPr>
                          </m:ctrlPr>
                        </m:sSubPr>
                        <m:e>
                          <m:r>
                            <a:rPr kumimoji="0" lang="hu-HU" sz="1800" b="0" i="1" u="none" strike="noStrike" kern="1200" cap="none" spc="0" normalizeH="0" baseline="0" noProof="0" smtClean="0">
                              <a:ln>
                                <a:noFill/>
                              </a:ln>
                              <a:solidFill>
                                <a:prstClr val="black">
                                  <a:lumMod val="75000"/>
                                  <a:lumOff val="25000"/>
                                </a:prstClr>
                              </a:solidFill>
                              <a:effectLst/>
                              <a:uLnTx/>
                              <a:uFillTx/>
                              <a:latin typeface="Cambria Math" panose="02040503050406030204" pitchFamily="18" charset="0"/>
                              <a:ea typeface="+mn-ea"/>
                              <a:cs typeface="+mn-cs"/>
                            </a:rPr>
                            <m:t>𝑥</m:t>
                          </m:r>
                        </m:e>
                        <m:sub>
                          <m:r>
                            <a:rPr kumimoji="0" lang="hu-HU" sz="1800" b="0" i="1" u="none" strike="noStrike" kern="1200" cap="none" spc="0" normalizeH="0" baseline="0" noProof="0" smtClean="0">
                              <a:ln>
                                <a:noFill/>
                              </a:ln>
                              <a:solidFill>
                                <a:prstClr val="black">
                                  <a:lumMod val="75000"/>
                                  <a:lumOff val="25000"/>
                                </a:prstClr>
                              </a:solidFill>
                              <a:effectLst/>
                              <a:uLnTx/>
                              <a:uFillTx/>
                              <a:latin typeface="Cambria Math" panose="02040503050406030204" pitchFamily="18" charset="0"/>
                              <a:ea typeface="+mn-ea"/>
                              <a:cs typeface="+mn-cs"/>
                            </a:rPr>
                            <m:t>11</m:t>
                          </m:r>
                        </m:sub>
                      </m:sSub>
                      <m:r>
                        <a:rPr kumimoji="0" lang="hu-HU" sz="1800" b="0" i="1" u="none" strike="noStrike" kern="1200" cap="none" spc="0" normalizeH="0" baseline="0" noProof="0" smtClean="0">
                          <a:ln>
                            <a:noFill/>
                          </a:ln>
                          <a:solidFill>
                            <a:prstClr val="black">
                              <a:lumMod val="75000"/>
                              <a:lumOff val="25000"/>
                            </a:prstClr>
                          </a:solidFill>
                          <a:effectLst/>
                          <a:uLnTx/>
                          <a:uFillTx/>
                          <a:latin typeface="Cambria Math" panose="02040503050406030204" pitchFamily="18" charset="0"/>
                          <a:ea typeface="+mn-ea"/>
                          <a:cs typeface="+mn-cs"/>
                        </a:rPr>
                        <m:t>+</m:t>
                      </m:r>
                      <m:sSub>
                        <m:sSubPr>
                          <m:ctrlPr>
                            <a:rPr lang="hu-HU" i="1">
                              <a:solidFill>
                                <a:prstClr val="black">
                                  <a:lumMod val="75000"/>
                                  <a:lumOff val="25000"/>
                                </a:prstClr>
                              </a:solidFill>
                              <a:latin typeface="Cambria Math" panose="02040503050406030204" pitchFamily="18" charset="0"/>
                            </a:rPr>
                          </m:ctrlPr>
                        </m:sSubPr>
                        <m:e>
                          <m:r>
                            <a:rPr lang="hu-HU" i="1">
                              <a:solidFill>
                                <a:prstClr val="black">
                                  <a:lumMod val="75000"/>
                                  <a:lumOff val="25000"/>
                                </a:prstClr>
                              </a:solidFill>
                              <a:latin typeface="Cambria Math" panose="02040503050406030204" pitchFamily="18" charset="0"/>
                            </a:rPr>
                            <m:t>𝑥</m:t>
                          </m:r>
                        </m:e>
                        <m:sub>
                          <m:r>
                            <a:rPr lang="hu-HU" i="1">
                              <a:solidFill>
                                <a:prstClr val="black">
                                  <a:lumMod val="75000"/>
                                  <a:lumOff val="25000"/>
                                </a:prstClr>
                              </a:solidFill>
                              <a:latin typeface="Cambria Math" panose="02040503050406030204" pitchFamily="18" charset="0"/>
                            </a:rPr>
                            <m:t>1</m:t>
                          </m:r>
                          <m:r>
                            <a:rPr lang="hu-HU" b="0" i="1" smtClean="0">
                              <a:solidFill>
                                <a:prstClr val="black">
                                  <a:lumMod val="75000"/>
                                  <a:lumOff val="25000"/>
                                </a:prstClr>
                              </a:solidFill>
                              <a:latin typeface="Cambria Math" panose="02040503050406030204" pitchFamily="18" charset="0"/>
                            </a:rPr>
                            <m:t>2</m:t>
                          </m:r>
                        </m:sub>
                      </m:sSub>
                      <m:r>
                        <a:rPr lang="hu-HU" b="0" i="1" smtClean="0">
                          <a:solidFill>
                            <a:prstClr val="black">
                              <a:lumMod val="75000"/>
                              <a:lumOff val="25000"/>
                            </a:prstClr>
                          </a:solidFill>
                          <a:latin typeface="Cambria Math" panose="02040503050406030204" pitchFamily="18" charset="0"/>
                        </a:rPr>
                        <m:t>+</m:t>
                      </m:r>
                      <m:sSub>
                        <m:sSubPr>
                          <m:ctrlPr>
                            <a:rPr lang="hu-HU" i="1">
                              <a:solidFill>
                                <a:prstClr val="black">
                                  <a:lumMod val="75000"/>
                                  <a:lumOff val="25000"/>
                                </a:prstClr>
                              </a:solidFill>
                              <a:latin typeface="Cambria Math" panose="02040503050406030204" pitchFamily="18" charset="0"/>
                            </a:rPr>
                          </m:ctrlPr>
                        </m:sSubPr>
                        <m:e>
                          <m:r>
                            <a:rPr lang="hu-HU" i="1">
                              <a:solidFill>
                                <a:prstClr val="black">
                                  <a:lumMod val="75000"/>
                                  <a:lumOff val="25000"/>
                                </a:prstClr>
                              </a:solidFill>
                              <a:latin typeface="Cambria Math" panose="02040503050406030204" pitchFamily="18" charset="0"/>
                            </a:rPr>
                            <m:t>𝑥</m:t>
                          </m:r>
                        </m:e>
                        <m:sub>
                          <m:r>
                            <a:rPr lang="hu-HU" i="1">
                              <a:solidFill>
                                <a:prstClr val="black">
                                  <a:lumMod val="75000"/>
                                  <a:lumOff val="25000"/>
                                </a:prstClr>
                              </a:solidFill>
                              <a:latin typeface="Cambria Math" panose="02040503050406030204" pitchFamily="18" charset="0"/>
                            </a:rPr>
                            <m:t>1</m:t>
                          </m:r>
                          <m:r>
                            <a:rPr lang="hu-HU" b="0" i="1" smtClean="0">
                              <a:solidFill>
                                <a:prstClr val="black">
                                  <a:lumMod val="75000"/>
                                  <a:lumOff val="25000"/>
                                </a:prstClr>
                              </a:solidFill>
                              <a:latin typeface="Cambria Math" panose="02040503050406030204" pitchFamily="18" charset="0"/>
                            </a:rPr>
                            <m:t>3</m:t>
                          </m:r>
                        </m:sub>
                      </m:sSub>
                      <m:r>
                        <a:rPr lang="hu-HU" b="0" i="0" smtClean="0">
                          <a:solidFill>
                            <a:prstClr val="black">
                              <a:lumMod val="75000"/>
                              <a:lumOff val="25000"/>
                            </a:prstClr>
                          </a:solidFill>
                          <a:latin typeface="Cambria Math" panose="02040503050406030204" pitchFamily="18" charset="0"/>
                        </a:rPr>
                        <m:t>=300</m:t>
                      </m:r>
                    </m:oMath>
                  </m:oMathPara>
                </a14:m>
                <a:endParaRPr lang="hu-HU" sz="1200" b="0" i="0" u="none" strike="noStrike" dirty="0">
                  <a:effectLst/>
                  <a:latin typeface="Arial" panose="020B0604020202020204" pitchFamily="34" charset="0"/>
                </a:endParaRPr>
              </a:p>
            </p:txBody>
          </p:sp>
        </mc:Choice>
        <mc:Fallback xmlns="">
          <p:sp>
            <p:nvSpPr>
              <p:cNvPr id="4" name="Szövegdoboz 3">
                <a:extLst>
                  <a:ext uri="{FF2B5EF4-FFF2-40B4-BE49-F238E27FC236}">
                    <a16:creationId xmlns:a16="http://schemas.microsoft.com/office/drawing/2014/main" id="{8D5985B1-5289-4E4B-A34E-C800286F6DF4}"/>
                  </a:ext>
                </a:extLst>
              </p:cNvPr>
              <p:cNvSpPr txBox="1">
                <a:spLocks noRot="1" noChangeAspect="1" noMove="1" noResize="1" noEditPoints="1" noAdjustHandles="1" noChangeArrowheads="1" noChangeShapeType="1" noTextEdit="1"/>
              </p:cNvSpPr>
              <p:nvPr/>
            </p:nvSpPr>
            <p:spPr>
              <a:xfrm>
                <a:off x="8832486" y="2485449"/>
                <a:ext cx="2444840" cy="491288"/>
              </a:xfrm>
              <a:prstGeom prst="rect">
                <a:avLst/>
              </a:prstGeom>
              <a:blipFill>
                <a:blip r:embed="rId6"/>
                <a:stretch>
                  <a:fillRect/>
                </a:stretch>
              </a:blipFill>
            </p:spPr>
            <p:txBody>
              <a:bodyPr/>
              <a:lstStyle/>
              <a:p>
                <a:r>
                  <a:rPr lang="hu-HU">
                    <a:noFill/>
                  </a:rPr>
                  <a:t> </a:t>
                </a:r>
              </a:p>
            </p:txBody>
          </p:sp>
        </mc:Fallback>
      </mc:AlternateContent>
      <p:sp>
        <p:nvSpPr>
          <p:cNvPr id="5" name="Szövegdoboz 4">
            <a:extLst>
              <a:ext uri="{FF2B5EF4-FFF2-40B4-BE49-F238E27FC236}">
                <a16:creationId xmlns:a16="http://schemas.microsoft.com/office/drawing/2014/main" id="{8A1621B2-E367-4F34-B954-C55F0C41E175}"/>
              </a:ext>
            </a:extLst>
          </p:cNvPr>
          <p:cNvSpPr txBox="1"/>
          <p:nvPr/>
        </p:nvSpPr>
        <p:spPr>
          <a:xfrm>
            <a:off x="6637877" y="1669154"/>
            <a:ext cx="3756212" cy="461665"/>
          </a:xfrm>
          <a:prstGeom prst="rect">
            <a:avLst/>
          </a:prstGeom>
          <a:effectLst>
            <a:outerShdw blurRad="50800" dist="38100" dir="2700000" algn="tl" rotWithShape="0">
              <a:prstClr val="black">
                <a:alpha val="40000"/>
              </a:prstClr>
            </a:outerShdw>
          </a:effectLst>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r>
              <a:rPr lang="hu-HU" sz="1200" dirty="0"/>
              <a:t>Az R1 raktárból elszállítandó mennyiségeknek összesen 300-nak kell lennie</a:t>
            </a:r>
          </a:p>
        </p:txBody>
      </p:sp>
      <p:sp>
        <p:nvSpPr>
          <p:cNvPr id="12" name="Ellipszis 11">
            <a:extLst>
              <a:ext uri="{FF2B5EF4-FFF2-40B4-BE49-F238E27FC236}">
                <a16:creationId xmlns:a16="http://schemas.microsoft.com/office/drawing/2014/main" id="{30603F98-EAEC-45B4-B7F6-4CC3888A7F3B}"/>
              </a:ext>
            </a:extLst>
          </p:cNvPr>
          <p:cNvSpPr/>
          <p:nvPr/>
        </p:nvSpPr>
        <p:spPr>
          <a:xfrm>
            <a:off x="3334657" y="2580669"/>
            <a:ext cx="2761343" cy="461665"/>
          </a:xfrm>
          <a:prstGeom prst="ellipse">
            <a:avLst/>
          </a:prstGeom>
          <a:noFill/>
          <a:ln w="57150">
            <a:solidFill>
              <a:schemeClr val="accent6">
                <a:lumMod val="60000"/>
                <a:lumOff val="40000"/>
              </a:schemeClr>
            </a:solidFill>
          </a:ln>
        </p:spPr>
        <p:style>
          <a:lnRef idx="0">
            <a:scrgbClr r="0" g="0" b="0"/>
          </a:lnRef>
          <a:fillRef idx="0">
            <a:scrgbClr r="0" g="0" b="0"/>
          </a:fillRef>
          <a:effectRef idx="0">
            <a:scrgbClr r="0" g="0" b="0"/>
          </a:effectRef>
          <a:fontRef idx="minor">
            <a:schemeClr val="lt1"/>
          </a:fontRef>
        </p:style>
        <p:txBody>
          <a:bodyPr rtlCol="0" anchor="ctr"/>
          <a:lstStyle/>
          <a:p>
            <a:pPr algn="ctr"/>
            <a:endParaRPr lang="hu-HU"/>
          </a:p>
        </p:txBody>
      </p:sp>
      <p:cxnSp>
        <p:nvCxnSpPr>
          <p:cNvPr id="14" name="Egyenes összekötő nyíllal 13">
            <a:extLst>
              <a:ext uri="{FF2B5EF4-FFF2-40B4-BE49-F238E27FC236}">
                <a16:creationId xmlns:a16="http://schemas.microsoft.com/office/drawing/2014/main" id="{DDEEF86E-D553-4527-9D11-5BB287E89F4F}"/>
              </a:ext>
            </a:extLst>
          </p:cNvPr>
          <p:cNvCxnSpPr>
            <a:cxnSpLocks/>
            <a:stCxn id="5" idx="2"/>
          </p:cNvCxnSpPr>
          <p:nvPr/>
        </p:nvCxnSpPr>
        <p:spPr>
          <a:xfrm flipH="1">
            <a:off x="6071143" y="2130819"/>
            <a:ext cx="2444840" cy="544507"/>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21" name="Egyenes összekötő nyíllal 20">
            <a:extLst>
              <a:ext uri="{FF2B5EF4-FFF2-40B4-BE49-F238E27FC236}">
                <a16:creationId xmlns:a16="http://schemas.microsoft.com/office/drawing/2014/main" id="{D0CF88BD-33B7-4670-B9A6-12BF2CA60DC0}"/>
              </a:ext>
            </a:extLst>
          </p:cNvPr>
          <p:cNvCxnSpPr>
            <a:cxnSpLocks/>
            <a:stCxn id="5" idx="2"/>
          </p:cNvCxnSpPr>
          <p:nvPr/>
        </p:nvCxnSpPr>
        <p:spPr>
          <a:xfrm>
            <a:off x="8515983" y="2130819"/>
            <a:ext cx="834387" cy="313674"/>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26" name="Szövegdoboz 25">
            <a:extLst>
              <a:ext uri="{FF2B5EF4-FFF2-40B4-BE49-F238E27FC236}">
                <a16:creationId xmlns:a16="http://schemas.microsoft.com/office/drawing/2014/main" id="{9BE2C0BA-BB92-453E-A7C8-E631B1215903}"/>
              </a:ext>
            </a:extLst>
          </p:cNvPr>
          <p:cNvSpPr txBox="1"/>
          <p:nvPr/>
        </p:nvSpPr>
        <p:spPr>
          <a:xfrm>
            <a:off x="6298694" y="3052743"/>
            <a:ext cx="3756212" cy="461665"/>
          </a:xfrm>
          <a:prstGeom prst="rect">
            <a:avLst/>
          </a:prstGeom>
          <a:effectLst>
            <a:outerShdw blurRad="50800" dist="38100" dir="2700000" algn="tl" rotWithShape="0">
              <a:prstClr val="black">
                <a:alpha val="40000"/>
              </a:prstClr>
            </a:outerShdw>
          </a:effectLst>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r>
              <a:rPr lang="hu-HU" sz="1200" dirty="0"/>
              <a:t>Az F1 felvevőhelyre megérkezendő mennyiségeknek összesen 150-nek kell lennie</a:t>
            </a:r>
          </a:p>
        </p:txBody>
      </p:sp>
      <p:sp>
        <p:nvSpPr>
          <p:cNvPr id="28" name="Ellipszis 27">
            <a:extLst>
              <a:ext uri="{FF2B5EF4-FFF2-40B4-BE49-F238E27FC236}">
                <a16:creationId xmlns:a16="http://schemas.microsoft.com/office/drawing/2014/main" id="{A2430B49-43E2-4484-B73E-D6EB64D27011}"/>
              </a:ext>
            </a:extLst>
          </p:cNvPr>
          <p:cNvSpPr/>
          <p:nvPr/>
        </p:nvSpPr>
        <p:spPr>
          <a:xfrm>
            <a:off x="3364265" y="2601064"/>
            <a:ext cx="580190" cy="1177156"/>
          </a:xfrm>
          <a:prstGeom prst="ellipse">
            <a:avLst/>
          </a:prstGeom>
          <a:noFill/>
          <a:ln w="57150">
            <a:solidFill>
              <a:schemeClr val="accent2">
                <a:lumMod val="60000"/>
                <a:lumOff val="40000"/>
              </a:schemeClr>
            </a:solidFill>
          </a:ln>
        </p:spPr>
        <p:style>
          <a:lnRef idx="0">
            <a:scrgbClr r="0" g="0" b="0"/>
          </a:lnRef>
          <a:fillRef idx="0">
            <a:scrgbClr r="0" g="0" b="0"/>
          </a:fillRef>
          <a:effectRef idx="0">
            <a:scrgbClr r="0" g="0" b="0"/>
          </a:effectRef>
          <a:fontRef idx="minor">
            <a:schemeClr val="lt1"/>
          </a:fontRef>
        </p:style>
        <p:txBody>
          <a:bodyPr rtlCol="0" anchor="ctr"/>
          <a:lstStyle/>
          <a:p>
            <a:pPr algn="ctr"/>
            <a:endParaRPr lang="hu-HU"/>
          </a:p>
        </p:txBody>
      </p:sp>
      <p:cxnSp>
        <p:nvCxnSpPr>
          <p:cNvPr id="35" name="Egyenes összekötő nyíllal 34">
            <a:extLst>
              <a:ext uri="{FF2B5EF4-FFF2-40B4-BE49-F238E27FC236}">
                <a16:creationId xmlns:a16="http://schemas.microsoft.com/office/drawing/2014/main" id="{81D6C63A-F24A-4A20-9169-460B621C0746}"/>
              </a:ext>
            </a:extLst>
          </p:cNvPr>
          <p:cNvCxnSpPr>
            <a:cxnSpLocks/>
            <a:stCxn id="26" idx="1"/>
          </p:cNvCxnSpPr>
          <p:nvPr/>
        </p:nvCxnSpPr>
        <p:spPr>
          <a:xfrm flipH="1">
            <a:off x="3941255" y="3283576"/>
            <a:ext cx="2357439"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mc:AlternateContent xmlns:mc="http://schemas.openxmlformats.org/markup-compatibility/2006" xmlns:a14="http://schemas.microsoft.com/office/drawing/2010/main">
        <mc:Choice Requires="a14">
          <p:sp>
            <p:nvSpPr>
              <p:cNvPr id="41" name="Szövegdoboz 40">
                <a:extLst>
                  <a:ext uri="{FF2B5EF4-FFF2-40B4-BE49-F238E27FC236}">
                    <a16:creationId xmlns:a16="http://schemas.microsoft.com/office/drawing/2014/main" id="{71C77102-A6E2-4A55-ABB5-A65604F34F54}"/>
                  </a:ext>
                </a:extLst>
              </p:cNvPr>
              <p:cNvSpPr txBox="1"/>
              <p:nvPr/>
            </p:nvSpPr>
            <p:spPr>
              <a:xfrm>
                <a:off x="8898047" y="3703368"/>
                <a:ext cx="2444840" cy="491288"/>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fontAlgn="ctr">
                  <a:lnSpc>
                    <a:spcPct val="107000"/>
                  </a:lnSpc>
                  <a:spcAft>
                    <a:spcPts val="800"/>
                  </a:spcAft>
                </a:pPr>
                <a14:m>
                  <m:oMathPara xmlns:m="http://schemas.openxmlformats.org/officeDocument/2006/math">
                    <m:oMathParaPr>
                      <m:jc m:val="centerGroup"/>
                    </m:oMathParaPr>
                    <m:oMath xmlns:m="http://schemas.openxmlformats.org/officeDocument/2006/math">
                      <m:sSub>
                        <m:sSubPr>
                          <m:ctrlPr>
                            <a:rPr kumimoji="0" lang="hu-HU" sz="1800" b="0" i="1" u="none" strike="noStrike" kern="1200" cap="none" spc="0" normalizeH="0" baseline="0" noProof="0" smtClean="0">
                              <a:ln>
                                <a:noFill/>
                              </a:ln>
                              <a:solidFill>
                                <a:prstClr val="black">
                                  <a:lumMod val="75000"/>
                                  <a:lumOff val="25000"/>
                                </a:prstClr>
                              </a:solidFill>
                              <a:effectLst/>
                              <a:uLnTx/>
                              <a:uFillTx/>
                              <a:latin typeface="Cambria Math" panose="02040503050406030204" pitchFamily="18" charset="0"/>
                              <a:ea typeface="+mn-ea"/>
                              <a:cs typeface="+mn-cs"/>
                            </a:rPr>
                          </m:ctrlPr>
                        </m:sSubPr>
                        <m:e>
                          <m:r>
                            <a:rPr kumimoji="0" lang="hu-HU" sz="1800" b="0" i="1" u="none" strike="noStrike" kern="1200" cap="none" spc="0" normalizeH="0" baseline="0" noProof="0" smtClean="0">
                              <a:ln>
                                <a:noFill/>
                              </a:ln>
                              <a:solidFill>
                                <a:prstClr val="black">
                                  <a:lumMod val="75000"/>
                                  <a:lumOff val="25000"/>
                                </a:prstClr>
                              </a:solidFill>
                              <a:effectLst/>
                              <a:uLnTx/>
                              <a:uFillTx/>
                              <a:latin typeface="Cambria Math" panose="02040503050406030204" pitchFamily="18" charset="0"/>
                              <a:ea typeface="+mn-ea"/>
                              <a:cs typeface="+mn-cs"/>
                            </a:rPr>
                            <m:t>𝑥</m:t>
                          </m:r>
                        </m:e>
                        <m:sub>
                          <m:r>
                            <a:rPr kumimoji="0" lang="hu-HU" sz="1800" b="0" i="1" u="none" strike="noStrike" kern="1200" cap="none" spc="0" normalizeH="0" baseline="0" noProof="0" smtClean="0">
                              <a:ln>
                                <a:noFill/>
                              </a:ln>
                              <a:solidFill>
                                <a:prstClr val="black">
                                  <a:lumMod val="75000"/>
                                  <a:lumOff val="25000"/>
                                </a:prstClr>
                              </a:solidFill>
                              <a:effectLst/>
                              <a:uLnTx/>
                              <a:uFillTx/>
                              <a:latin typeface="Cambria Math" panose="02040503050406030204" pitchFamily="18" charset="0"/>
                              <a:ea typeface="+mn-ea"/>
                              <a:cs typeface="+mn-cs"/>
                            </a:rPr>
                            <m:t>11</m:t>
                          </m:r>
                        </m:sub>
                      </m:sSub>
                      <m:r>
                        <a:rPr kumimoji="0" lang="hu-HU" sz="1800" b="0" i="1" u="none" strike="noStrike" kern="1200" cap="none" spc="0" normalizeH="0" baseline="0" noProof="0" smtClean="0">
                          <a:ln>
                            <a:noFill/>
                          </a:ln>
                          <a:solidFill>
                            <a:prstClr val="black">
                              <a:lumMod val="75000"/>
                              <a:lumOff val="25000"/>
                            </a:prstClr>
                          </a:solidFill>
                          <a:effectLst/>
                          <a:uLnTx/>
                          <a:uFillTx/>
                          <a:latin typeface="Cambria Math" panose="02040503050406030204" pitchFamily="18" charset="0"/>
                          <a:ea typeface="+mn-ea"/>
                          <a:cs typeface="+mn-cs"/>
                        </a:rPr>
                        <m:t>+</m:t>
                      </m:r>
                      <m:sSub>
                        <m:sSubPr>
                          <m:ctrlPr>
                            <a:rPr lang="hu-HU" i="1">
                              <a:solidFill>
                                <a:prstClr val="black">
                                  <a:lumMod val="75000"/>
                                  <a:lumOff val="25000"/>
                                </a:prstClr>
                              </a:solidFill>
                              <a:latin typeface="Cambria Math" panose="02040503050406030204" pitchFamily="18" charset="0"/>
                            </a:rPr>
                          </m:ctrlPr>
                        </m:sSubPr>
                        <m:e>
                          <m:r>
                            <a:rPr lang="hu-HU" i="1">
                              <a:solidFill>
                                <a:prstClr val="black">
                                  <a:lumMod val="75000"/>
                                  <a:lumOff val="25000"/>
                                </a:prstClr>
                              </a:solidFill>
                              <a:latin typeface="Cambria Math" panose="02040503050406030204" pitchFamily="18" charset="0"/>
                            </a:rPr>
                            <m:t>𝑥</m:t>
                          </m:r>
                        </m:e>
                        <m:sub>
                          <m:r>
                            <a:rPr lang="hu-HU" b="0" i="1" smtClean="0">
                              <a:solidFill>
                                <a:prstClr val="black">
                                  <a:lumMod val="75000"/>
                                  <a:lumOff val="25000"/>
                                </a:prstClr>
                              </a:solidFill>
                              <a:latin typeface="Cambria Math" panose="02040503050406030204" pitchFamily="18" charset="0"/>
                            </a:rPr>
                            <m:t>21</m:t>
                          </m:r>
                        </m:sub>
                      </m:sSub>
                      <m:r>
                        <a:rPr lang="hu-HU" b="0" i="0" smtClean="0">
                          <a:solidFill>
                            <a:prstClr val="black">
                              <a:lumMod val="75000"/>
                              <a:lumOff val="25000"/>
                            </a:prstClr>
                          </a:solidFill>
                          <a:latin typeface="Cambria Math" panose="02040503050406030204" pitchFamily="18" charset="0"/>
                        </a:rPr>
                        <m:t>=150</m:t>
                      </m:r>
                    </m:oMath>
                  </m:oMathPara>
                </a14:m>
                <a:endParaRPr lang="hu-HU" sz="1200" b="0" i="0" u="none" strike="noStrike" dirty="0">
                  <a:effectLst/>
                  <a:latin typeface="Arial" panose="020B0604020202020204" pitchFamily="34" charset="0"/>
                </a:endParaRPr>
              </a:p>
            </p:txBody>
          </p:sp>
        </mc:Choice>
        <mc:Fallback xmlns="">
          <p:sp>
            <p:nvSpPr>
              <p:cNvPr id="41" name="Szövegdoboz 40">
                <a:extLst>
                  <a:ext uri="{FF2B5EF4-FFF2-40B4-BE49-F238E27FC236}">
                    <a16:creationId xmlns:a16="http://schemas.microsoft.com/office/drawing/2014/main" id="{71C77102-A6E2-4A55-ABB5-A65604F34F54}"/>
                  </a:ext>
                </a:extLst>
              </p:cNvPr>
              <p:cNvSpPr txBox="1">
                <a:spLocks noRot="1" noChangeAspect="1" noMove="1" noResize="1" noEditPoints="1" noAdjustHandles="1" noChangeArrowheads="1" noChangeShapeType="1" noTextEdit="1"/>
              </p:cNvSpPr>
              <p:nvPr/>
            </p:nvSpPr>
            <p:spPr>
              <a:xfrm>
                <a:off x="8898047" y="3703368"/>
                <a:ext cx="2444840" cy="491288"/>
              </a:xfrm>
              <a:prstGeom prst="rect">
                <a:avLst/>
              </a:prstGeom>
              <a:blipFill>
                <a:blip r:embed="rId7"/>
                <a:stretch>
                  <a:fillRect/>
                </a:stretch>
              </a:blipFill>
            </p:spPr>
            <p:txBody>
              <a:bodyPr/>
              <a:lstStyle/>
              <a:p>
                <a:r>
                  <a:rPr lang="hu-HU">
                    <a:noFill/>
                  </a:rPr>
                  <a:t> </a:t>
                </a:r>
              </a:p>
            </p:txBody>
          </p:sp>
        </mc:Fallback>
      </mc:AlternateContent>
      <p:sp>
        <p:nvSpPr>
          <p:cNvPr id="43" name="Szövegdoboz 42">
            <a:extLst>
              <a:ext uri="{FF2B5EF4-FFF2-40B4-BE49-F238E27FC236}">
                <a16:creationId xmlns:a16="http://schemas.microsoft.com/office/drawing/2014/main" id="{99FAAF16-CDBA-4CD1-9346-82ABEB0DC64D}"/>
              </a:ext>
            </a:extLst>
          </p:cNvPr>
          <p:cNvSpPr txBox="1"/>
          <p:nvPr/>
        </p:nvSpPr>
        <p:spPr>
          <a:xfrm>
            <a:off x="2653549" y="3861273"/>
            <a:ext cx="4254703" cy="276999"/>
          </a:xfrm>
          <a:prstGeom prst="rect">
            <a:avLst/>
          </a:prstGeom>
          <a:effectLst>
            <a:outerShdw blurRad="50800" dist="38100" dir="2700000" algn="tl" rotWithShape="0">
              <a:prstClr val="black">
                <a:alpha val="40000"/>
              </a:prstClr>
            </a:outerShdw>
          </a:effectLst>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r>
              <a:rPr lang="hu-HU" sz="1200" dirty="0"/>
              <a:t>Írjuk fel ezeket az összes raktárra és felvevőhelyre:</a:t>
            </a:r>
          </a:p>
        </p:txBody>
      </p:sp>
      <p:cxnSp>
        <p:nvCxnSpPr>
          <p:cNvPr id="45" name="Egyenes összekötő nyíllal 44">
            <a:extLst>
              <a:ext uri="{FF2B5EF4-FFF2-40B4-BE49-F238E27FC236}">
                <a16:creationId xmlns:a16="http://schemas.microsoft.com/office/drawing/2014/main" id="{2F26C5F2-0492-43DD-A89F-6AA199D407AA}"/>
              </a:ext>
            </a:extLst>
          </p:cNvPr>
          <p:cNvCxnSpPr>
            <a:cxnSpLocks/>
            <a:stCxn id="26" idx="2"/>
            <a:endCxn id="41" idx="1"/>
          </p:cNvCxnSpPr>
          <p:nvPr/>
        </p:nvCxnSpPr>
        <p:spPr>
          <a:xfrm>
            <a:off x="8176800" y="3514408"/>
            <a:ext cx="721247" cy="434604"/>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mc:AlternateContent xmlns:mc="http://schemas.openxmlformats.org/markup-compatibility/2006" xmlns:a14="http://schemas.microsoft.com/office/drawing/2010/main">
        <mc:Choice Requires="a14">
          <p:sp>
            <p:nvSpPr>
              <p:cNvPr id="48" name="Szövegdoboz 47">
                <a:extLst>
                  <a:ext uri="{FF2B5EF4-FFF2-40B4-BE49-F238E27FC236}">
                    <a16:creationId xmlns:a16="http://schemas.microsoft.com/office/drawing/2014/main" id="{CA1B93AB-677E-429B-9F23-826824838E83}"/>
                  </a:ext>
                </a:extLst>
              </p:cNvPr>
              <p:cNvSpPr txBox="1"/>
              <p:nvPr/>
            </p:nvSpPr>
            <p:spPr>
              <a:xfrm>
                <a:off x="2845613" y="4307327"/>
                <a:ext cx="2444840" cy="2087110"/>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fontAlgn="ctr">
                  <a:lnSpc>
                    <a:spcPct val="107000"/>
                  </a:lnSpc>
                  <a:spcAft>
                    <a:spcPts val="800"/>
                  </a:spcAft>
                </a:pPr>
                <a14:m>
                  <m:oMathPara xmlns:m="http://schemas.openxmlformats.org/officeDocument/2006/math">
                    <m:oMathParaPr>
                      <m:jc m:val="centerGroup"/>
                    </m:oMathParaPr>
                    <m:oMath xmlns:m="http://schemas.openxmlformats.org/officeDocument/2006/math">
                      <m:sSub>
                        <m:sSubPr>
                          <m:ctrlPr>
                            <a:rPr kumimoji="0" lang="hu-HU" sz="1800" b="0" i="1" u="none" strike="noStrike" kern="1200" cap="none" spc="0" normalizeH="0" baseline="0" noProof="0" smtClean="0">
                              <a:ln>
                                <a:noFill/>
                              </a:ln>
                              <a:solidFill>
                                <a:prstClr val="black">
                                  <a:lumMod val="75000"/>
                                  <a:lumOff val="25000"/>
                                </a:prstClr>
                              </a:solidFill>
                              <a:effectLst/>
                              <a:uLnTx/>
                              <a:uFillTx/>
                              <a:latin typeface="Cambria Math" panose="02040503050406030204" pitchFamily="18" charset="0"/>
                              <a:ea typeface="+mn-ea"/>
                              <a:cs typeface="+mn-cs"/>
                            </a:rPr>
                          </m:ctrlPr>
                        </m:sSubPr>
                        <m:e>
                          <m:r>
                            <a:rPr kumimoji="0" lang="hu-HU" sz="1800" b="0" i="1" u="none" strike="noStrike" kern="1200" cap="none" spc="0" normalizeH="0" baseline="0" noProof="0" smtClean="0">
                              <a:ln>
                                <a:noFill/>
                              </a:ln>
                              <a:solidFill>
                                <a:prstClr val="black">
                                  <a:lumMod val="75000"/>
                                  <a:lumOff val="25000"/>
                                </a:prstClr>
                              </a:solidFill>
                              <a:effectLst/>
                              <a:uLnTx/>
                              <a:uFillTx/>
                              <a:latin typeface="Cambria Math" panose="02040503050406030204" pitchFamily="18" charset="0"/>
                              <a:ea typeface="+mn-ea"/>
                              <a:cs typeface="+mn-cs"/>
                            </a:rPr>
                            <m:t>𝑥</m:t>
                          </m:r>
                        </m:e>
                        <m:sub>
                          <m:r>
                            <a:rPr kumimoji="0" lang="hu-HU" sz="1800" b="0" i="1" u="none" strike="noStrike" kern="1200" cap="none" spc="0" normalizeH="0" baseline="0" noProof="0" smtClean="0">
                              <a:ln>
                                <a:noFill/>
                              </a:ln>
                              <a:solidFill>
                                <a:prstClr val="black">
                                  <a:lumMod val="75000"/>
                                  <a:lumOff val="25000"/>
                                </a:prstClr>
                              </a:solidFill>
                              <a:effectLst/>
                              <a:uLnTx/>
                              <a:uFillTx/>
                              <a:latin typeface="Cambria Math" panose="02040503050406030204" pitchFamily="18" charset="0"/>
                              <a:ea typeface="+mn-ea"/>
                              <a:cs typeface="+mn-cs"/>
                            </a:rPr>
                            <m:t>11</m:t>
                          </m:r>
                        </m:sub>
                      </m:sSub>
                      <m:r>
                        <a:rPr kumimoji="0" lang="hu-HU" sz="1800" b="0" i="1" u="none" strike="noStrike" kern="1200" cap="none" spc="0" normalizeH="0" baseline="0" noProof="0" smtClean="0">
                          <a:ln>
                            <a:noFill/>
                          </a:ln>
                          <a:solidFill>
                            <a:prstClr val="black">
                              <a:lumMod val="75000"/>
                              <a:lumOff val="25000"/>
                            </a:prstClr>
                          </a:solidFill>
                          <a:effectLst/>
                          <a:uLnTx/>
                          <a:uFillTx/>
                          <a:latin typeface="Cambria Math" panose="02040503050406030204" pitchFamily="18" charset="0"/>
                          <a:ea typeface="+mn-ea"/>
                          <a:cs typeface="+mn-cs"/>
                        </a:rPr>
                        <m:t>+</m:t>
                      </m:r>
                      <m:sSub>
                        <m:sSubPr>
                          <m:ctrlPr>
                            <a:rPr lang="hu-HU" i="1">
                              <a:solidFill>
                                <a:prstClr val="black">
                                  <a:lumMod val="75000"/>
                                  <a:lumOff val="25000"/>
                                </a:prstClr>
                              </a:solidFill>
                              <a:latin typeface="Cambria Math" panose="02040503050406030204" pitchFamily="18" charset="0"/>
                            </a:rPr>
                          </m:ctrlPr>
                        </m:sSubPr>
                        <m:e>
                          <m:r>
                            <a:rPr lang="hu-HU" i="1">
                              <a:solidFill>
                                <a:prstClr val="black">
                                  <a:lumMod val="75000"/>
                                  <a:lumOff val="25000"/>
                                </a:prstClr>
                              </a:solidFill>
                              <a:latin typeface="Cambria Math" panose="02040503050406030204" pitchFamily="18" charset="0"/>
                            </a:rPr>
                            <m:t>𝑥</m:t>
                          </m:r>
                        </m:e>
                        <m:sub>
                          <m:r>
                            <a:rPr lang="hu-HU" i="1">
                              <a:solidFill>
                                <a:prstClr val="black">
                                  <a:lumMod val="75000"/>
                                  <a:lumOff val="25000"/>
                                </a:prstClr>
                              </a:solidFill>
                              <a:latin typeface="Cambria Math" panose="02040503050406030204" pitchFamily="18" charset="0"/>
                            </a:rPr>
                            <m:t>1</m:t>
                          </m:r>
                          <m:r>
                            <a:rPr lang="hu-HU" b="0" i="1" smtClean="0">
                              <a:solidFill>
                                <a:prstClr val="black">
                                  <a:lumMod val="75000"/>
                                  <a:lumOff val="25000"/>
                                </a:prstClr>
                              </a:solidFill>
                              <a:latin typeface="Cambria Math" panose="02040503050406030204" pitchFamily="18" charset="0"/>
                            </a:rPr>
                            <m:t>2</m:t>
                          </m:r>
                        </m:sub>
                      </m:sSub>
                      <m:r>
                        <a:rPr lang="hu-HU" b="0" i="1" smtClean="0">
                          <a:solidFill>
                            <a:prstClr val="black">
                              <a:lumMod val="75000"/>
                              <a:lumOff val="25000"/>
                            </a:prstClr>
                          </a:solidFill>
                          <a:latin typeface="Cambria Math" panose="02040503050406030204" pitchFamily="18" charset="0"/>
                        </a:rPr>
                        <m:t>+</m:t>
                      </m:r>
                      <m:sSub>
                        <m:sSubPr>
                          <m:ctrlPr>
                            <a:rPr lang="hu-HU" i="1">
                              <a:solidFill>
                                <a:prstClr val="black">
                                  <a:lumMod val="75000"/>
                                  <a:lumOff val="25000"/>
                                </a:prstClr>
                              </a:solidFill>
                              <a:latin typeface="Cambria Math" panose="02040503050406030204" pitchFamily="18" charset="0"/>
                            </a:rPr>
                          </m:ctrlPr>
                        </m:sSubPr>
                        <m:e>
                          <m:r>
                            <a:rPr lang="hu-HU" i="1">
                              <a:solidFill>
                                <a:prstClr val="black">
                                  <a:lumMod val="75000"/>
                                  <a:lumOff val="25000"/>
                                </a:prstClr>
                              </a:solidFill>
                              <a:latin typeface="Cambria Math" panose="02040503050406030204" pitchFamily="18" charset="0"/>
                            </a:rPr>
                            <m:t>𝑥</m:t>
                          </m:r>
                        </m:e>
                        <m:sub>
                          <m:r>
                            <a:rPr lang="hu-HU" i="1">
                              <a:solidFill>
                                <a:prstClr val="black">
                                  <a:lumMod val="75000"/>
                                  <a:lumOff val="25000"/>
                                </a:prstClr>
                              </a:solidFill>
                              <a:latin typeface="Cambria Math" panose="02040503050406030204" pitchFamily="18" charset="0"/>
                            </a:rPr>
                            <m:t>1</m:t>
                          </m:r>
                          <m:r>
                            <a:rPr lang="hu-HU" b="0" i="1" smtClean="0">
                              <a:solidFill>
                                <a:prstClr val="black">
                                  <a:lumMod val="75000"/>
                                  <a:lumOff val="25000"/>
                                </a:prstClr>
                              </a:solidFill>
                              <a:latin typeface="Cambria Math" panose="02040503050406030204" pitchFamily="18" charset="0"/>
                            </a:rPr>
                            <m:t>3</m:t>
                          </m:r>
                        </m:sub>
                      </m:sSub>
                      <m:r>
                        <a:rPr lang="hu-HU" b="0" i="0" smtClean="0">
                          <a:solidFill>
                            <a:prstClr val="black">
                              <a:lumMod val="75000"/>
                              <a:lumOff val="25000"/>
                            </a:prstClr>
                          </a:solidFill>
                          <a:latin typeface="Cambria Math" panose="02040503050406030204" pitchFamily="18" charset="0"/>
                        </a:rPr>
                        <m:t>=300</m:t>
                      </m:r>
                    </m:oMath>
                  </m:oMathPara>
                </a14:m>
                <a:endParaRPr lang="hu-HU" sz="1200" b="0" i="0" u="none" strike="noStrike" dirty="0">
                  <a:effectLst/>
                  <a:latin typeface="Arial" panose="020B0604020202020204" pitchFamily="34" charset="0"/>
                </a:endParaRPr>
              </a:p>
              <a:p>
                <a:pPr algn="ctr" fontAlgn="ctr">
                  <a:lnSpc>
                    <a:spcPct val="107000"/>
                  </a:lnSpc>
                  <a:spcAft>
                    <a:spcPts val="800"/>
                  </a:spcAft>
                </a:pPr>
                <a14:m>
                  <m:oMathPara xmlns:m="http://schemas.openxmlformats.org/officeDocument/2006/math">
                    <m:oMathParaPr>
                      <m:jc m:val="centerGroup"/>
                    </m:oMathParaPr>
                    <m:oMath xmlns:m="http://schemas.openxmlformats.org/officeDocument/2006/math">
                      <m:sSub>
                        <m:sSubPr>
                          <m:ctrlPr>
                            <a:rPr kumimoji="0" lang="hu-HU" sz="1800" b="0" i="1" u="none" strike="noStrike" kern="1200" cap="none" spc="0" normalizeH="0" baseline="0" noProof="0" smtClean="0">
                              <a:ln>
                                <a:noFill/>
                              </a:ln>
                              <a:solidFill>
                                <a:prstClr val="black">
                                  <a:lumMod val="75000"/>
                                  <a:lumOff val="25000"/>
                                </a:prstClr>
                              </a:solidFill>
                              <a:effectLst/>
                              <a:uLnTx/>
                              <a:uFillTx/>
                              <a:latin typeface="Cambria Math" panose="02040503050406030204" pitchFamily="18" charset="0"/>
                              <a:ea typeface="+mn-ea"/>
                              <a:cs typeface="+mn-cs"/>
                            </a:rPr>
                          </m:ctrlPr>
                        </m:sSubPr>
                        <m:e>
                          <m:r>
                            <a:rPr kumimoji="0" lang="hu-HU" sz="1800" b="0" i="1" u="none" strike="noStrike" kern="1200" cap="none" spc="0" normalizeH="0" baseline="0" noProof="0" smtClean="0">
                              <a:ln>
                                <a:noFill/>
                              </a:ln>
                              <a:solidFill>
                                <a:prstClr val="black">
                                  <a:lumMod val="75000"/>
                                  <a:lumOff val="25000"/>
                                </a:prstClr>
                              </a:solidFill>
                              <a:effectLst/>
                              <a:uLnTx/>
                              <a:uFillTx/>
                              <a:latin typeface="Cambria Math" panose="02040503050406030204" pitchFamily="18" charset="0"/>
                              <a:ea typeface="+mn-ea"/>
                              <a:cs typeface="+mn-cs"/>
                            </a:rPr>
                            <m:t>𝑥</m:t>
                          </m:r>
                        </m:e>
                        <m:sub>
                          <m:r>
                            <a:rPr kumimoji="0" lang="hu-HU" sz="1800" b="0" i="1" u="none" strike="noStrike" kern="1200" cap="none" spc="0" normalizeH="0" baseline="0" noProof="0" smtClean="0">
                              <a:ln>
                                <a:noFill/>
                              </a:ln>
                              <a:solidFill>
                                <a:prstClr val="black">
                                  <a:lumMod val="75000"/>
                                  <a:lumOff val="25000"/>
                                </a:prstClr>
                              </a:solidFill>
                              <a:effectLst/>
                              <a:uLnTx/>
                              <a:uFillTx/>
                              <a:latin typeface="Cambria Math" panose="02040503050406030204" pitchFamily="18" charset="0"/>
                              <a:ea typeface="+mn-ea"/>
                              <a:cs typeface="+mn-cs"/>
                            </a:rPr>
                            <m:t>21</m:t>
                          </m:r>
                        </m:sub>
                      </m:sSub>
                      <m:r>
                        <a:rPr kumimoji="0" lang="hu-HU" sz="1800" b="0" i="1" u="none" strike="noStrike" kern="1200" cap="none" spc="0" normalizeH="0" baseline="0" noProof="0" smtClean="0">
                          <a:ln>
                            <a:noFill/>
                          </a:ln>
                          <a:solidFill>
                            <a:prstClr val="black">
                              <a:lumMod val="75000"/>
                              <a:lumOff val="25000"/>
                            </a:prstClr>
                          </a:solidFill>
                          <a:effectLst/>
                          <a:uLnTx/>
                          <a:uFillTx/>
                          <a:latin typeface="Cambria Math" panose="02040503050406030204" pitchFamily="18" charset="0"/>
                          <a:ea typeface="+mn-ea"/>
                          <a:cs typeface="+mn-cs"/>
                        </a:rPr>
                        <m:t>+</m:t>
                      </m:r>
                      <m:sSub>
                        <m:sSubPr>
                          <m:ctrlPr>
                            <a:rPr kumimoji="0" lang="hu-HU" sz="1800" b="0" i="1" u="none" strike="noStrike" kern="1200" cap="none" spc="0" normalizeH="0" baseline="0" noProof="0">
                              <a:ln>
                                <a:noFill/>
                              </a:ln>
                              <a:solidFill>
                                <a:prstClr val="black">
                                  <a:lumMod val="75000"/>
                                  <a:lumOff val="25000"/>
                                </a:prstClr>
                              </a:solidFill>
                              <a:effectLst/>
                              <a:uLnTx/>
                              <a:uFillTx/>
                              <a:latin typeface="Cambria Math" panose="02040503050406030204" pitchFamily="18" charset="0"/>
                              <a:ea typeface="+mn-ea"/>
                              <a:cs typeface="+mn-cs"/>
                            </a:rPr>
                          </m:ctrlPr>
                        </m:sSubPr>
                        <m:e>
                          <m:r>
                            <a:rPr kumimoji="0" lang="hu-HU" sz="1800" b="0" i="1" u="none" strike="noStrike" kern="1200" cap="none" spc="0" normalizeH="0" baseline="0" noProof="0">
                              <a:ln>
                                <a:noFill/>
                              </a:ln>
                              <a:solidFill>
                                <a:prstClr val="black">
                                  <a:lumMod val="75000"/>
                                  <a:lumOff val="25000"/>
                                </a:prstClr>
                              </a:solidFill>
                              <a:effectLst/>
                              <a:uLnTx/>
                              <a:uFillTx/>
                              <a:latin typeface="Cambria Math" panose="02040503050406030204" pitchFamily="18" charset="0"/>
                              <a:ea typeface="+mn-ea"/>
                              <a:cs typeface="+mn-cs"/>
                            </a:rPr>
                            <m:t>𝑥</m:t>
                          </m:r>
                        </m:e>
                        <m:sub>
                          <m:r>
                            <a:rPr kumimoji="0" lang="hu-HU" sz="1800" b="0" i="1" u="none" strike="noStrike" kern="1200" cap="none" spc="0" normalizeH="0" baseline="0" noProof="0" smtClean="0">
                              <a:ln>
                                <a:noFill/>
                              </a:ln>
                              <a:solidFill>
                                <a:prstClr val="black">
                                  <a:lumMod val="75000"/>
                                  <a:lumOff val="25000"/>
                                </a:prstClr>
                              </a:solidFill>
                              <a:effectLst/>
                              <a:uLnTx/>
                              <a:uFillTx/>
                              <a:latin typeface="Cambria Math" panose="02040503050406030204" pitchFamily="18" charset="0"/>
                              <a:ea typeface="+mn-ea"/>
                              <a:cs typeface="+mn-cs"/>
                            </a:rPr>
                            <m:t>22</m:t>
                          </m:r>
                        </m:sub>
                      </m:sSub>
                      <m:r>
                        <a:rPr kumimoji="0" lang="hu-HU" sz="1800" b="0" i="1" u="none" strike="noStrike" kern="1200" cap="none" spc="0" normalizeH="0" baseline="0" noProof="0" smtClean="0">
                          <a:ln>
                            <a:noFill/>
                          </a:ln>
                          <a:solidFill>
                            <a:prstClr val="black">
                              <a:lumMod val="75000"/>
                              <a:lumOff val="25000"/>
                            </a:prstClr>
                          </a:solidFill>
                          <a:effectLst/>
                          <a:uLnTx/>
                          <a:uFillTx/>
                          <a:latin typeface="Cambria Math" panose="02040503050406030204" pitchFamily="18" charset="0"/>
                          <a:ea typeface="+mn-ea"/>
                          <a:cs typeface="+mn-cs"/>
                        </a:rPr>
                        <m:t>+</m:t>
                      </m:r>
                      <m:sSub>
                        <m:sSubPr>
                          <m:ctrlPr>
                            <a:rPr kumimoji="0" lang="hu-HU" sz="1800" b="0" i="1" u="none" strike="noStrike" kern="1200" cap="none" spc="0" normalizeH="0" baseline="0" noProof="0">
                              <a:ln>
                                <a:noFill/>
                              </a:ln>
                              <a:solidFill>
                                <a:prstClr val="black">
                                  <a:lumMod val="75000"/>
                                  <a:lumOff val="25000"/>
                                </a:prstClr>
                              </a:solidFill>
                              <a:effectLst/>
                              <a:uLnTx/>
                              <a:uFillTx/>
                              <a:latin typeface="Cambria Math" panose="02040503050406030204" pitchFamily="18" charset="0"/>
                              <a:ea typeface="+mn-ea"/>
                              <a:cs typeface="+mn-cs"/>
                            </a:rPr>
                          </m:ctrlPr>
                        </m:sSubPr>
                        <m:e>
                          <m:r>
                            <a:rPr kumimoji="0" lang="hu-HU" sz="1800" b="0" i="1" u="none" strike="noStrike" kern="1200" cap="none" spc="0" normalizeH="0" baseline="0" noProof="0">
                              <a:ln>
                                <a:noFill/>
                              </a:ln>
                              <a:solidFill>
                                <a:prstClr val="black">
                                  <a:lumMod val="75000"/>
                                  <a:lumOff val="25000"/>
                                </a:prstClr>
                              </a:solidFill>
                              <a:effectLst/>
                              <a:uLnTx/>
                              <a:uFillTx/>
                              <a:latin typeface="Cambria Math" panose="02040503050406030204" pitchFamily="18" charset="0"/>
                              <a:ea typeface="+mn-ea"/>
                              <a:cs typeface="+mn-cs"/>
                            </a:rPr>
                            <m:t>𝑥</m:t>
                          </m:r>
                        </m:e>
                        <m:sub>
                          <m:r>
                            <a:rPr kumimoji="0" lang="hu-HU" sz="1800" b="0" i="1" u="none" strike="noStrike" kern="1200" cap="none" spc="0" normalizeH="0" baseline="0" noProof="0" smtClean="0">
                              <a:ln>
                                <a:noFill/>
                              </a:ln>
                              <a:solidFill>
                                <a:prstClr val="black">
                                  <a:lumMod val="75000"/>
                                  <a:lumOff val="25000"/>
                                </a:prstClr>
                              </a:solidFill>
                              <a:effectLst/>
                              <a:uLnTx/>
                              <a:uFillTx/>
                              <a:latin typeface="Cambria Math" panose="02040503050406030204" pitchFamily="18" charset="0"/>
                              <a:ea typeface="+mn-ea"/>
                              <a:cs typeface="+mn-cs"/>
                            </a:rPr>
                            <m:t>23</m:t>
                          </m:r>
                        </m:sub>
                      </m:sSub>
                      <m:r>
                        <a:rPr kumimoji="0" lang="hu-HU" sz="1800" b="0" i="0" u="none" strike="noStrike" kern="1200" cap="none" spc="0" normalizeH="0" baseline="0" noProof="0" smtClean="0">
                          <a:ln>
                            <a:noFill/>
                          </a:ln>
                          <a:solidFill>
                            <a:prstClr val="black">
                              <a:lumMod val="75000"/>
                              <a:lumOff val="25000"/>
                            </a:prstClr>
                          </a:solidFill>
                          <a:effectLst/>
                          <a:uLnTx/>
                          <a:uFillTx/>
                          <a:latin typeface="Cambria Math" panose="02040503050406030204" pitchFamily="18" charset="0"/>
                          <a:ea typeface="+mn-ea"/>
                          <a:cs typeface="+mn-cs"/>
                        </a:rPr>
                        <m:t>=200</m:t>
                      </m:r>
                    </m:oMath>
                  </m:oMathPara>
                </a14:m>
                <a:endParaRPr kumimoji="0" lang="hu-HU" sz="1800" b="0" i="0" u="none" strike="noStrike" kern="1200" cap="none" spc="0" normalizeH="0" baseline="0" noProof="0" dirty="0">
                  <a:ln>
                    <a:noFill/>
                  </a:ln>
                  <a:solidFill>
                    <a:prstClr val="black">
                      <a:lumMod val="75000"/>
                      <a:lumOff val="25000"/>
                    </a:prstClr>
                  </a:solidFill>
                  <a:effectLst/>
                  <a:uLnTx/>
                  <a:uFillTx/>
                  <a:latin typeface="Cambria Math" panose="02040503050406030204" pitchFamily="18" charset="0"/>
                  <a:ea typeface="+mn-ea"/>
                  <a:cs typeface="+mn-cs"/>
                </a:endParaRPr>
              </a:p>
              <a:p>
                <a:pPr algn="ctr" fontAlgn="ctr">
                  <a:lnSpc>
                    <a:spcPct val="107000"/>
                  </a:lnSpc>
                  <a:spcAft>
                    <a:spcPts val="800"/>
                  </a:spcAft>
                </a:pPr>
                <a14:m>
                  <m:oMathPara xmlns:m="http://schemas.openxmlformats.org/officeDocument/2006/math">
                    <m:oMathParaPr>
                      <m:jc m:val="centerGroup"/>
                    </m:oMathParaPr>
                    <m:oMath xmlns:m="http://schemas.openxmlformats.org/officeDocument/2006/math">
                      <m:sSub>
                        <m:sSubPr>
                          <m:ctrlPr>
                            <a:rPr kumimoji="0" lang="hu-HU" sz="1800" b="0" i="1" u="none" strike="noStrike" kern="1200" cap="none" spc="0" normalizeH="0" baseline="0" noProof="0" smtClean="0">
                              <a:ln>
                                <a:noFill/>
                              </a:ln>
                              <a:solidFill>
                                <a:prstClr val="black">
                                  <a:lumMod val="75000"/>
                                  <a:lumOff val="25000"/>
                                </a:prstClr>
                              </a:solidFill>
                              <a:effectLst/>
                              <a:uLnTx/>
                              <a:uFillTx/>
                              <a:latin typeface="Cambria Math" panose="02040503050406030204" pitchFamily="18" charset="0"/>
                              <a:ea typeface="+mn-ea"/>
                              <a:cs typeface="+mn-cs"/>
                            </a:rPr>
                          </m:ctrlPr>
                        </m:sSubPr>
                        <m:e>
                          <m:r>
                            <a:rPr kumimoji="0" lang="hu-HU" sz="1800" b="0" i="1" u="none" strike="noStrike" kern="1200" cap="none" spc="0" normalizeH="0" baseline="0" noProof="0" smtClean="0">
                              <a:ln>
                                <a:noFill/>
                              </a:ln>
                              <a:solidFill>
                                <a:prstClr val="black">
                                  <a:lumMod val="75000"/>
                                  <a:lumOff val="25000"/>
                                </a:prstClr>
                              </a:solidFill>
                              <a:effectLst/>
                              <a:uLnTx/>
                              <a:uFillTx/>
                              <a:latin typeface="Cambria Math" panose="02040503050406030204" pitchFamily="18" charset="0"/>
                              <a:ea typeface="+mn-ea"/>
                              <a:cs typeface="+mn-cs"/>
                            </a:rPr>
                            <m:t>𝑥</m:t>
                          </m:r>
                        </m:e>
                        <m:sub>
                          <m:r>
                            <a:rPr kumimoji="0" lang="hu-HU" sz="1800" b="0" i="1" u="none" strike="noStrike" kern="1200" cap="none" spc="0" normalizeH="0" baseline="0" noProof="0" smtClean="0">
                              <a:ln>
                                <a:noFill/>
                              </a:ln>
                              <a:solidFill>
                                <a:prstClr val="black">
                                  <a:lumMod val="75000"/>
                                  <a:lumOff val="25000"/>
                                </a:prstClr>
                              </a:solidFill>
                              <a:effectLst/>
                              <a:uLnTx/>
                              <a:uFillTx/>
                              <a:latin typeface="Cambria Math" panose="02040503050406030204" pitchFamily="18" charset="0"/>
                              <a:ea typeface="+mn-ea"/>
                              <a:cs typeface="+mn-cs"/>
                            </a:rPr>
                            <m:t>11</m:t>
                          </m:r>
                        </m:sub>
                      </m:sSub>
                      <m:r>
                        <a:rPr kumimoji="0" lang="hu-HU" sz="1800" b="0" i="1" u="none" strike="noStrike" kern="1200" cap="none" spc="0" normalizeH="0" baseline="0" noProof="0" smtClean="0">
                          <a:ln>
                            <a:noFill/>
                          </a:ln>
                          <a:solidFill>
                            <a:prstClr val="black">
                              <a:lumMod val="75000"/>
                              <a:lumOff val="25000"/>
                            </a:prstClr>
                          </a:solidFill>
                          <a:effectLst/>
                          <a:uLnTx/>
                          <a:uFillTx/>
                          <a:latin typeface="Cambria Math" panose="02040503050406030204" pitchFamily="18" charset="0"/>
                          <a:ea typeface="+mn-ea"/>
                          <a:cs typeface="+mn-cs"/>
                        </a:rPr>
                        <m:t>+</m:t>
                      </m:r>
                      <m:sSub>
                        <m:sSubPr>
                          <m:ctrlPr>
                            <a:rPr kumimoji="0" lang="hu-HU" sz="1800" b="0" i="1" u="none" strike="noStrike" kern="1200" cap="none" spc="0" normalizeH="0" baseline="0" noProof="0">
                              <a:ln>
                                <a:noFill/>
                              </a:ln>
                              <a:solidFill>
                                <a:prstClr val="black">
                                  <a:lumMod val="75000"/>
                                  <a:lumOff val="25000"/>
                                </a:prstClr>
                              </a:solidFill>
                              <a:effectLst/>
                              <a:uLnTx/>
                              <a:uFillTx/>
                              <a:latin typeface="Cambria Math" panose="02040503050406030204" pitchFamily="18" charset="0"/>
                              <a:ea typeface="+mn-ea"/>
                              <a:cs typeface="+mn-cs"/>
                            </a:rPr>
                          </m:ctrlPr>
                        </m:sSubPr>
                        <m:e>
                          <m:r>
                            <a:rPr kumimoji="0" lang="hu-HU" sz="1800" b="0" i="1" u="none" strike="noStrike" kern="1200" cap="none" spc="0" normalizeH="0" baseline="0" noProof="0">
                              <a:ln>
                                <a:noFill/>
                              </a:ln>
                              <a:solidFill>
                                <a:prstClr val="black">
                                  <a:lumMod val="75000"/>
                                  <a:lumOff val="25000"/>
                                </a:prstClr>
                              </a:solidFill>
                              <a:effectLst/>
                              <a:uLnTx/>
                              <a:uFillTx/>
                              <a:latin typeface="Cambria Math" panose="02040503050406030204" pitchFamily="18" charset="0"/>
                              <a:ea typeface="+mn-ea"/>
                              <a:cs typeface="+mn-cs"/>
                            </a:rPr>
                            <m:t>𝑥</m:t>
                          </m:r>
                        </m:e>
                        <m:sub>
                          <m:r>
                            <a:rPr kumimoji="0" lang="hu-HU" sz="1800" b="0" i="1" u="none" strike="noStrike" kern="1200" cap="none" spc="0" normalizeH="0" baseline="0" noProof="0" smtClean="0">
                              <a:ln>
                                <a:noFill/>
                              </a:ln>
                              <a:solidFill>
                                <a:prstClr val="black">
                                  <a:lumMod val="75000"/>
                                  <a:lumOff val="25000"/>
                                </a:prstClr>
                              </a:solidFill>
                              <a:effectLst/>
                              <a:uLnTx/>
                              <a:uFillTx/>
                              <a:latin typeface="Cambria Math" panose="02040503050406030204" pitchFamily="18" charset="0"/>
                              <a:ea typeface="+mn-ea"/>
                              <a:cs typeface="+mn-cs"/>
                            </a:rPr>
                            <m:t>21</m:t>
                          </m:r>
                        </m:sub>
                      </m:sSub>
                      <m:r>
                        <a:rPr kumimoji="0" lang="hu-HU" sz="1800" b="0" i="0" u="none" strike="noStrike" kern="1200" cap="none" spc="0" normalizeH="0" baseline="0" noProof="0" smtClean="0">
                          <a:ln>
                            <a:noFill/>
                          </a:ln>
                          <a:solidFill>
                            <a:prstClr val="black">
                              <a:lumMod val="75000"/>
                              <a:lumOff val="25000"/>
                            </a:prstClr>
                          </a:solidFill>
                          <a:effectLst/>
                          <a:uLnTx/>
                          <a:uFillTx/>
                          <a:latin typeface="Cambria Math" panose="02040503050406030204" pitchFamily="18" charset="0"/>
                          <a:ea typeface="+mn-ea"/>
                          <a:cs typeface="+mn-cs"/>
                        </a:rPr>
                        <m:t>=150</m:t>
                      </m:r>
                    </m:oMath>
                  </m:oMathPara>
                </a14:m>
                <a:endParaRPr lang="hu-HU" sz="1200" b="0" i="0" u="none" strike="noStrike" dirty="0">
                  <a:effectLst/>
                  <a:latin typeface="Arial" panose="020B0604020202020204" pitchFamily="34" charset="0"/>
                </a:endParaRPr>
              </a:p>
              <a:p>
                <a:pPr algn="ctr" fontAlgn="ctr">
                  <a:lnSpc>
                    <a:spcPct val="107000"/>
                  </a:lnSpc>
                  <a:spcAft>
                    <a:spcPts val="800"/>
                  </a:spcAft>
                </a:pPr>
                <a14:m>
                  <m:oMathPara xmlns:m="http://schemas.openxmlformats.org/officeDocument/2006/math">
                    <m:oMathParaPr>
                      <m:jc m:val="centerGroup"/>
                    </m:oMathParaPr>
                    <m:oMath xmlns:m="http://schemas.openxmlformats.org/officeDocument/2006/math">
                      <m:sSub>
                        <m:sSubPr>
                          <m:ctrlPr>
                            <a:rPr kumimoji="0" lang="hu-HU" sz="1800" b="0" i="1" u="none" strike="noStrike" kern="1200" cap="none" spc="0" normalizeH="0" baseline="0" noProof="0" smtClean="0">
                              <a:ln>
                                <a:noFill/>
                              </a:ln>
                              <a:solidFill>
                                <a:prstClr val="black">
                                  <a:lumMod val="75000"/>
                                  <a:lumOff val="25000"/>
                                </a:prstClr>
                              </a:solidFill>
                              <a:effectLst/>
                              <a:uLnTx/>
                              <a:uFillTx/>
                              <a:latin typeface="Cambria Math" panose="02040503050406030204" pitchFamily="18" charset="0"/>
                              <a:ea typeface="+mn-ea"/>
                              <a:cs typeface="+mn-cs"/>
                            </a:rPr>
                          </m:ctrlPr>
                        </m:sSubPr>
                        <m:e>
                          <m:r>
                            <a:rPr kumimoji="0" lang="hu-HU" sz="1800" b="0" i="1" u="none" strike="noStrike" kern="1200" cap="none" spc="0" normalizeH="0" baseline="0" noProof="0" smtClean="0">
                              <a:ln>
                                <a:noFill/>
                              </a:ln>
                              <a:solidFill>
                                <a:prstClr val="black">
                                  <a:lumMod val="75000"/>
                                  <a:lumOff val="25000"/>
                                </a:prstClr>
                              </a:solidFill>
                              <a:effectLst/>
                              <a:uLnTx/>
                              <a:uFillTx/>
                              <a:latin typeface="Cambria Math" panose="02040503050406030204" pitchFamily="18" charset="0"/>
                              <a:ea typeface="+mn-ea"/>
                              <a:cs typeface="+mn-cs"/>
                            </a:rPr>
                            <m:t>𝑥</m:t>
                          </m:r>
                        </m:e>
                        <m:sub>
                          <m:r>
                            <a:rPr kumimoji="0" lang="hu-HU" sz="1800" b="0" i="1" u="none" strike="noStrike" kern="1200" cap="none" spc="0" normalizeH="0" baseline="0" noProof="0" smtClean="0">
                              <a:ln>
                                <a:noFill/>
                              </a:ln>
                              <a:solidFill>
                                <a:prstClr val="black">
                                  <a:lumMod val="75000"/>
                                  <a:lumOff val="25000"/>
                                </a:prstClr>
                              </a:solidFill>
                              <a:effectLst/>
                              <a:uLnTx/>
                              <a:uFillTx/>
                              <a:latin typeface="Cambria Math" panose="02040503050406030204" pitchFamily="18" charset="0"/>
                              <a:ea typeface="+mn-ea"/>
                              <a:cs typeface="+mn-cs"/>
                            </a:rPr>
                            <m:t>12</m:t>
                          </m:r>
                        </m:sub>
                      </m:sSub>
                      <m:r>
                        <a:rPr kumimoji="0" lang="hu-HU" sz="1800" b="0" i="1" u="none" strike="noStrike" kern="1200" cap="none" spc="0" normalizeH="0" baseline="0" noProof="0" smtClean="0">
                          <a:ln>
                            <a:noFill/>
                          </a:ln>
                          <a:solidFill>
                            <a:prstClr val="black">
                              <a:lumMod val="75000"/>
                              <a:lumOff val="25000"/>
                            </a:prstClr>
                          </a:solidFill>
                          <a:effectLst/>
                          <a:uLnTx/>
                          <a:uFillTx/>
                          <a:latin typeface="Cambria Math" panose="02040503050406030204" pitchFamily="18" charset="0"/>
                          <a:ea typeface="+mn-ea"/>
                          <a:cs typeface="+mn-cs"/>
                        </a:rPr>
                        <m:t>+</m:t>
                      </m:r>
                      <m:sSub>
                        <m:sSubPr>
                          <m:ctrlPr>
                            <a:rPr kumimoji="0" lang="hu-HU" sz="1800" b="0" i="1" u="none" strike="noStrike" kern="1200" cap="none" spc="0" normalizeH="0" baseline="0" noProof="0">
                              <a:ln>
                                <a:noFill/>
                              </a:ln>
                              <a:solidFill>
                                <a:prstClr val="black">
                                  <a:lumMod val="75000"/>
                                  <a:lumOff val="25000"/>
                                </a:prstClr>
                              </a:solidFill>
                              <a:effectLst/>
                              <a:uLnTx/>
                              <a:uFillTx/>
                              <a:latin typeface="Cambria Math" panose="02040503050406030204" pitchFamily="18" charset="0"/>
                              <a:ea typeface="+mn-ea"/>
                              <a:cs typeface="+mn-cs"/>
                            </a:rPr>
                          </m:ctrlPr>
                        </m:sSubPr>
                        <m:e>
                          <m:r>
                            <a:rPr kumimoji="0" lang="hu-HU" sz="1800" b="0" i="1" u="none" strike="noStrike" kern="1200" cap="none" spc="0" normalizeH="0" baseline="0" noProof="0">
                              <a:ln>
                                <a:noFill/>
                              </a:ln>
                              <a:solidFill>
                                <a:prstClr val="black">
                                  <a:lumMod val="75000"/>
                                  <a:lumOff val="25000"/>
                                </a:prstClr>
                              </a:solidFill>
                              <a:effectLst/>
                              <a:uLnTx/>
                              <a:uFillTx/>
                              <a:latin typeface="Cambria Math" panose="02040503050406030204" pitchFamily="18" charset="0"/>
                              <a:ea typeface="+mn-ea"/>
                              <a:cs typeface="+mn-cs"/>
                            </a:rPr>
                            <m:t>𝑥</m:t>
                          </m:r>
                        </m:e>
                        <m:sub>
                          <m:r>
                            <a:rPr kumimoji="0" lang="hu-HU" sz="1800" b="0" i="1" u="none" strike="noStrike" kern="1200" cap="none" spc="0" normalizeH="0" baseline="0" noProof="0" smtClean="0">
                              <a:ln>
                                <a:noFill/>
                              </a:ln>
                              <a:solidFill>
                                <a:prstClr val="black">
                                  <a:lumMod val="75000"/>
                                  <a:lumOff val="25000"/>
                                </a:prstClr>
                              </a:solidFill>
                              <a:effectLst/>
                              <a:uLnTx/>
                              <a:uFillTx/>
                              <a:latin typeface="Cambria Math" panose="02040503050406030204" pitchFamily="18" charset="0"/>
                              <a:ea typeface="+mn-ea"/>
                              <a:cs typeface="+mn-cs"/>
                            </a:rPr>
                            <m:t>22</m:t>
                          </m:r>
                        </m:sub>
                      </m:sSub>
                      <m:r>
                        <a:rPr kumimoji="0" lang="hu-HU" sz="1800" b="0" i="0" u="none" strike="noStrike" kern="1200" cap="none" spc="0" normalizeH="0" baseline="0" noProof="0" smtClean="0">
                          <a:ln>
                            <a:noFill/>
                          </a:ln>
                          <a:solidFill>
                            <a:prstClr val="black">
                              <a:lumMod val="75000"/>
                              <a:lumOff val="25000"/>
                            </a:prstClr>
                          </a:solidFill>
                          <a:effectLst/>
                          <a:uLnTx/>
                          <a:uFillTx/>
                          <a:latin typeface="Cambria Math" panose="02040503050406030204" pitchFamily="18" charset="0"/>
                          <a:ea typeface="+mn-ea"/>
                          <a:cs typeface="+mn-cs"/>
                        </a:rPr>
                        <m:t>=250</m:t>
                      </m:r>
                    </m:oMath>
                  </m:oMathPara>
                </a14:m>
                <a:endParaRPr lang="hu-HU" sz="1200" b="0" i="0" u="none" strike="noStrike" dirty="0">
                  <a:effectLst/>
                  <a:latin typeface="Arial" panose="020B0604020202020204" pitchFamily="34" charset="0"/>
                </a:endParaRPr>
              </a:p>
              <a:p>
                <a:pPr algn="ctr" fontAlgn="ctr">
                  <a:lnSpc>
                    <a:spcPct val="107000"/>
                  </a:lnSpc>
                  <a:spcAft>
                    <a:spcPts val="800"/>
                  </a:spcAft>
                </a:pPr>
                <a14:m>
                  <m:oMathPara xmlns:m="http://schemas.openxmlformats.org/officeDocument/2006/math">
                    <m:oMathParaPr>
                      <m:jc m:val="centerGroup"/>
                    </m:oMathParaPr>
                    <m:oMath xmlns:m="http://schemas.openxmlformats.org/officeDocument/2006/math">
                      <m:sSub>
                        <m:sSubPr>
                          <m:ctrlPr>
                            <a:rPr kumimoji="0" lang="hu-HU" sz="1800" b="0" i="1" u="none" strike="noStrike" kern="1200" cap="none" spc="0" normalizeH="0" baseline="0" noProof="0" smtClean="0">
                              <a:ln>
                                <a:noFill/>
                              </a:ln>
                              <a:solidFill>
                                <a:prstClr val="black">
                                  <a:lumMod val="75000"/>
                                  <a:lumOff val="25000"/>
                                </a:prstClr>
                              </a:solidFill>
                              <a:effectLst/>
                              <a:uLnTx/>
                              <a:uFillTx/>
                              <a:latin typeface="Cambria Math" panose="02040503050406030204" pitchFamily="18" charset="0"/>
                              <a:ea typeface="+mn-ea"/>
                              <a:cs typeface="+mn-cs"/>
                            </a:rPr>
                          </m:ctrlPr>
                        </m:sSubPr>
                        <m:e>
                          <m:r>
                            <a:rPr kumimoji="0" lang="hu-HU" sz="1800" b="0" i="1" u="none" strike="noStrike" kern="1200" cap="none" spc="0" normalizeH="0" baseline="0" noProof="0" smtClean="0">
                              <a:ln>
                                <a:noFill/>
                              </a:ln>
                              <a:solidFill>
                                <a:prstClr val="black">
                                  <a:lumMod val="75000"/>
                                  <a:lumOff val="25000"/>
                                </a:prstClr>
                              </a:solidFill>
                              <a:effectLst/>
                              <a:uLnTx/>
                              <a:uFillTx/>
                              <a:latin typeface="Cambria Math" panose="02040503050406030204" pitchFamily="18" charset="0"/>
                              <a:ea typeface="+mn-ea"/>
                              <a:cs typeface="+mn-cs"/>
                            </a:rPr>
                            <m:t>𝑥</m:t>
                          </m:r>
                        </m:e>
                        <m:sub>
                          <m:r>
                            <a:rPr kumimoji="0" lang="hu-HU" sz="1800" b="0" i="1" u="none" strike="noStrike" kern="1200" cap="none" spc="0" normalizeH="0" baseline="0" noProof="0" smtClean="0">
                              <a:ln>
                                <a:noFill/>
                              </a:ln>
                              <a:solidFill>
                                <a:prstClr val="black">
                                  <a:lumMod val="75000"/>
                                  <a:lumOff val="25000"/>
                                </a:prstClr>
                              </a:solidFill>
                              <a:effectLst/>
                              <a:uLnTx/>
                              <a:uFillTx/>
                              <a:latin typeface="Cambria Math" panose="02040503050406030204" pitchFamily="18" charset="0"/>
                              <a:ea typeface="+mn-ea"/>
                              <a:cs typeface="+mn-cs"/>
                            </a:rPr>
                            <m:t>13</m:t>
                          </m:r>
                        </m:sub>
                      </m:sSub>
                      <m:r>
                        <a:rPr kumimoji="0" lang="hu-HU" sz="1800" b="0" i="1" u="none" strike="noStrike" kern="1200" cap="none" spc="0" normalizeH="0" baseline="0" noProof="0" smtClean="0">
                          <a:ln>
                            <a:noFill/>
                          </a:ln>
                          <a:solidFill>
                            <a:prstClr val="black">
                              <a:lumMod val="75000"/>
                              <a:lumOff val="25000"/>
                            </a:prstClr>
                          </a:solidFill>
                          <a:effectLst/>
                          <a:uLnTx/>
                          <a:uFillTx/>
                          <a:latin typeface="Cambria Math" panose="02040503050406030204" pitchFamily="18" charset="0"/>
                          <a:ea typeface="+mn-ea"/>
                          <a:cs typeface="+mn-cs"/>
                        </a:rPr>
                        <m:t>+</m:t>
                      </m:r>
                      <m:sSub>
                        <m:sSubPr>
                          <m:ctrlPr>
                            <a:rPr kumimoji="0" lang="hu-HU" sz="1800" b="0" i="1" u="none" strike="noStrike" kern="1200" cap="none" spc="0" normalizeH="0" baseline="0" noProof="0">
                              <a:ln>
                                <a:noFill/>
                              </a:ln>
                              <a:solidFill>
                                <a:prstClr val="black">
                                  <a:lumMod val="75000"/>
                                  <a:lumOff val="25000"/>
                                </a:prstClr>
                              </a:solidFill>
                              <a:effectLst/>
                              <a:uLnTx/>
                              <a:uFillTx/>
                              <a:latin typeface="Cambria Math" panose="02040503050406030204" pitchFamily="18" charset="0"/>
                              <a:ea typeface="+mn-ea"/>
                              <a:cs typeface="+mn-cs"/>
                            </a:rPr>
                          </m:ctrlPr>
                        </m:sSubPr>
                        <m:e>
                          <m:r>
                            <a:rPr kumimoji="0" lang="hu-HU" sz="1800" b="0" i="1" u="none" strike="noStrike" kern="1200" cap="none" spc="0" normalizeH="0" baseline="0" noProof="0">
                              <a:ln>
                                <a:noFill/>
                              </a:ln>
                              <a:solidFill>
                                <a:prstClr val="black">
                                  <a:lumMod val="75000"/>
                                  <a:lumOff val="25000"/>
                                </a:prstClr>
                              </a:solidFill>
                              <a:effectLst/>
                              <a:uLnTx/>
                              <a:uFillTx/>
                              <a:latin typeface="Cambria Math" panose="02040503050406030204" pitchFamily="18" charset="0"/>
                              <a:ea typeface="+mn-ea"/>
                              <a:cs typeface="+mn-cs"/>
                            </a:rPr>
                            <m:t>𝑥</m:t>
                          </m:r>
                        </m:e>
                        <m:sub>
                          <m:r>
                            <a:rPr kumimoji="0" lang="hu-HU" sz="1800" b="0" i="1" u="none" strike="noStrike" kern="1200" cap="none" spc="0" normalizeH="0" baseline="0" noProof="0" smtClean="0">
                              <a:ln>
                                <a:noFill/>
                              </a:ln>
                              <a:solidFill>
                                <a:prstClr val="black">
                                  <a:lumMod val="75000"/>
                                  <a:lumOff val="25000"/>
                                </a:prstClr>
                              </a:solidFill>
                              <a:effectLst/>
                              <a:uLnTx/>
                              <a:uFillTx/>
                              <a:latin typeface="Cambria Math" panose="02040503050406030204" pitchFamily="18" charset="0"/>
                              <a:ea typeface="+mn-ea"/>
                              <a:cs typeface="+mn-cs"/>
                            </a:rPr>
                            <m:t>23</m:t>
                          </m:r>
                        </m:sub>
                      </m:sSub>
                      <m:r>
                        <a:rPr kumimoji="0" lang="hu-HU" sz="1800" b="0" i="0" u="none" strike="noStrike" kern="1200" cap="none" spc="0" normalizeH="0" baseline="0" noProof="0" smtClean="0">
                          <a:ln>
                            <a:noFill/>
                          </a:ln>
                          <a:solidFill>
                            <a:prstClr val="black">
                              <a:lumMod val="75000"/>
                              <a:lumOff val="25000"/>
                            </a:prstClr>
                          </a:solidFill>
                          <a:effectLst/>
                          <a:uLnTx/>
                          <a:uFillTx/>
                          <a:latin typeface="Cambria Math" panose="02040503050406030204" pitchFamily="18" charset="0"/>
                          <a:ea typeface="+mn-ea"/>
                          <a:cs typeface="+mn-cs"/>
                        </a:rPr>
                        <m:t>=100</m:t>
                      </m:r>
                    </m:oMath>
                  </m:oMathPara>
                </a14:m>
                <a:endParaRPr lang="hu-HU" sz="1200" b="0" i="0" u="none" strike="noStrike" dirty="0">
                  <a:effectLst/>
                  <a:latin typeface="Arial" panose="020B0604020202020204" pitchFamily="34" charset="0"/>
                </a:endParaRPr>
              </a:p>
            </p:txBody>
          </p:sp>
        </mc:Choice>
        <mc:Fallback xmlns="">
          <p:sp>
            <p:nvSpPr>
              <p:cNvPr id="48" name="Szövegdoboz 47">
                <a:extLst>
                  <a:ext uri="{FF2B5EF4-FFF2-40B4-BE49-F238E27FC236}">
                    <a16:creationId xmlns:a16="http://schemas.microsoft.com/office/drawing/2014/main" id="{CA1B93AB-677E-429B-9F23-826824838E83}"/>
                  </a:ext>
                </a:extLst>
              </p:cNvPr>
              <p:cNvSpPr txBox="1">
                <a:spLocks noRot="1" noChangeAspect="1" noMove="1" noResize="1" noEditPoints="1" noAdjustHandles="1" noChangeArrowheads="1" noChangeShapeType="1" noTextEdit="1"/>
              </p:cNvSpPr>
              <p:nvPr/>
            </p:nvSpPr>
            <p:spPr>
              <a:xfrm>
                <a:off x="2845613" y="4307327"/>
                <a:ext cx="2444840" cy="2087110"/>
              </a:xfrm>
              <a:prstGeom prst="rect">
                <a:avLst/>
              </a:prstGeom>
              <a:blipFill>
                <a:blip r:embed="rId8"/>
                <a:stretch>
                  <a:fillRect/>
                </a:stretch>
              </a:blipFill>
            </p:spPr>
            <p:txBody>
              <a:bodyPr/>
              <a:lstStyle/>
              <a:p>
                <a:r>
                  <a:rPr lang="hu-HU">
                    <a:noFill/>
                  </a:rPr>
                  <a:t> </a:t>
                </a:r>
              </a:p>
            </p:txBody>
          </p:sp>
        </mc:Fallback>
      </mc:AlternateContent>
    </p:spTree>
    <p:extLst>
      <p:ext uri="{BB962C8B-B14F-4D97-AF65-F5344CB8AC3E}">
        <p14:creationId xmlns:p14="http://schemas.microsoft.com/office/powerpoint/2010/main" val="254490327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id="{D1A9FD44-2580-46D7-BCF6-ED31803F7415}"/>
              </a:ext>
            </a:extLst>
          </p:cNvPr>
          <p:cNvSpPr>
            <a:spLocks noGrp="1"/>
          </p:cNvSpPr>
          <p:nvPr>
            <p:ph type="title"/>
          </p:nvPr>
        </p:nvSpPr>
        <p:spPr>
          <a:xfrm>
            <a:off x="2592925" y="624110"/>
            <a:ext cx="8911687" cy="703437"/>
          </a:xfrm>
        </p:spPr>
        <p:txBody>
          <a:bodyPr>
            <a:normAutofit fontScale="90000"/>
          </a:bodyPr>
          <a:lstStyle/>
          <a:p>
            <a:br>
              <a:rPr lang="hu-HU" b="1" dirty="0"/>
            </a:br>
            <a:endParaRPr lang="hu-HU" b="1" dirty="0"/>
          </a:p>
        </p:txBody>
      </p:sp>
      <p:sp>
        <p:nvSpPr>
          <p:cNvPr id="6" name="Tartalom helye 5">
            <a:extLst>
              <a:ext uri="{FF2B5EF4-FFF2-40B4-BE49-F238E27FC236}">
                <a16:creationId xmlns:a16="http://schemas.microsoft.com/office/drawing/2014/main" id="{1C809049-3246-4998-A7B4-FDD59E1A25EA}"/>
              </a:ext>
            </a:extLst>
          </p:cNvPr>
          <p:cNvSpPr>
            <a:spLocks noGrp="1"/>
          </p:cNvSpPr>
          <p:nvPr>
            <p:ph idx="1"/>
          </p:nvPr>
        </p:nvSpPr>
        <p:spPr>
          <a:xfrm>
            <a:off x="2311060" y="624110"/>
            <a:ext cx="9043083" cy="5313276"/>
          </a:xfrm>
        </p:spPr>
        <p:txBody>
          <a:bodyPr anchor="t">
            <a:normAutofit/>
          </a:bodyPr>
          <a:lstStyle/>
          <a:p>
            <a:r>
              <a:rPr lang="hu-HU" dirty="0"/>
              <a:t>A célfüggvényt pedig az egységnyi szállítási költségek és az elszállítandó mennyiségek szorzatösszegeként kapjuk, amit minimalizálni akarunk:</a:t>
            </a:r>
          </a:p>
          <a:p>
            <a:endParaRPr lang="hu-HU" dirty="0"/>
          </a:p>
          <a:p>
            <a:endParaRPr lang="hu-HU" b="0" dirty="0"/>
          </a:p>
          <a:p>
            <a:pPr marL="0" indent="0">
              <a:buNone/>
            </a:pPr>
            <a:endParaRPr lang="hu-HU" dirty="0"/>
          </a:p>
        </p:txBody>
      </p:sp>
      <p:pic>
        <p:nvPicPr>
          <p:cNvPr id="7" name="Tartalom helye 4" descr="A képen férfi látható&#10;&#10;Automatikusan generált leírás">
            <a:extLst>
              <a:ext uri="{FF2B5EF4-FFF2-40B4-BE49-F238E27FC236}">
                <a16:creationId xmlns:a16="http://schemas.microsoft.com/office/drawing/2014/main" id="{2AA0B0DF-ABC4-4A5A-9A08-8FC189C6C878}"/>
              </a:ext>
            </a:extLst>
          </p:cNvPr>
          <p:cNvPicPr>
            <a:picLocks noChangeAspect="1"/>
          </p:cNvPicPr>
          <p:nvPr/>
        </p:nvPicPr>
        <p:blipFill>
          <a:blip r:embed="rId2"/>
          <a:stretch>
            <a:fillRect/>
          </a:stretch>
        </p:blipFill>
        <p:spPr>
          <a:xfrm>
            <a:off x="109935" y="1327547"/>
            <a:ext cx="1154906" cy="1154906"/>
          </a:xfrm>
          <a:prstGeom prst="rect">
            <a:avLst/>
          </a:prstGeom>
        </p:spPr>
      </p:pic>
      <p:pic>
        <p:nvPicPr>
          <p:cNvPr id="8" name="Kép 7">
            <a:extLst>
              <a:ext uri="{FF2B5EF4-FFF2-40B4-BE49-F238E27FC236}">
                <a16:creationId xmlns:a16="http://schemas.microsoft.com/office/drawing/2014/main" id="{BB840403-E6B6-496F-A238-F0B03CBF58BF}"/>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r="71850"/>
          <a:stretch/>
        </p:blipFill>
        <p:spPr>
          <a:xfrm>
            <a:off x="11302837" y="6003188"/>
            <a:ext cx="631142" cy="637018"/>
          </a:xfrm>
          <a:prstGeom prst="rect">
            <a:avLst/>
          </a:prstGeom>
        </p:spPr>
      </p:pic>
      <mc:AlternateContent xmlns:mc="http://schemas.openxmlformats.org/markup-compatibility/2006" xmlns:a14="http://schemas.microsoft.com/office/drawing/2010/main">
        <mc:Choice Requires="a14">
          <p:graphicFrame>
            <p:nvGraphicFramePr>
              <p:cNvPr id="10" name="Táblázat 12">
                <a:extLst>
                  <a:ext uri="{FF2B5EF4-FFF2-40B4-BE49-F238E27FC236}">
                    <a16:creationId xmlns:a16="http://schemas.microsoft.com/office/drawing/2014/main" id="{C85525F2-2A7F-4F80-BAC0-83930615F034}"/>
                  </a:ext>
                </a:extLst>
              </p:cNvPr>
              <p:cNvGraphicFramePr>
                <a:graphicFrameLocks noGrp="1"/>
              </p:cNvGraphicFramePr>
              <p:nvPr>
                <p:extLst>
                  <p:ext uri="{D42A27DB-BD31-4B8C-83A1-F6EECF244321}">
                    <p14:modId xmlns:p14="http://schemas.microsoft.com/office/powerpoint/2010/main" val="1706063832"/>
                  </p:ext>
                </p:extLst>
              </p:nvPr>
            </p:nvGraphicFramePr>
            <p:xfrm>
              <a:off x="7003846" y="1875545"/>
              <a:ext cx="3442450" cy="1444624"/>
            </p:xfrm>
            <a:graphic>
              <a:graphicData uri="http://schemas.openxmlformats.org/drawingml/2006/table">
                <a:tbl>
                  <a:tblPr firstRow="1" bandRow="1">
                    <a:tableStyleId>{5C22544A-7EE6-4342-B048-85BDC9FD1C3A}</a:tableStyleId>
                  </a:tblPr>
                  <a:tblGrid>
                    <a:gridCol w="688490">
                      <a:extLst>
                        <a:ext uri="{9D8B030D-6E8A-4147-A177-3AD203B41FA5}">
                          <a16:colId xmlns:a16="http://schemas.microsoft.com/office/drawing/2014/main" val="2593305737"/>
                        </a:ext>
                      </a:extLst>
                    </a:gridCol>
                    <a:gridCol w="688490">
                      <a:extLst>
                        <a:ext uri="{9D8B030D-6E8A-4147-A177-3AD203B41FA5}">
                          <a16:colId xmlns:a16="http://schemas.microsoft.com/office/drawing/2014/main" val="2522411629"/>
                        </a:ext>
                      </a:extLst>
                    </a:gridCol>
                    <a:gridCol w="688490">
                      <a:extLst>
                        <a:ext uri="{9D8B030D-6E8A-4147-A177-3AD203B41FA5}">
                          <a16:colId xmlns:a16="http://schemas.microsoft.com/office/drawing/2014/main" val="4052038430"/>
                        </a:ext>
                      </a:extLst>
                    </a:gridCol>
                    <a:gridCol w="688490">
                      <a:extLst>
                        <a:ext uri="{9D8B030D-6E8A-4147-A177-3AD203B41FA5}">
                          <a16:colId xmlns:a16="http://schemas.microsoft.com/office/drawing/2014/main" val="2507806181"/>
                        </a:ext>
                      </a:extLst>
                    </a:gridCol>
                    <a:gridCol w="688490">
                      <a:extLst>
                        <a:ext uri="{9D8B030D-6E8A-4147-A177-3AD203B41FA5}">
                          <a16:colId xmlns:a16="http://schemas.microsoft.com/office/drawing/2014/main" val="1619158702"/>
                        </a:ext>
                      </a:extLst>
                    </a:gridCol>
                  </a:tblGrid>
                  <a:tr h="327215">
                    <a:tc>
                      <a:txBody>
                        <a:bodyPr/>
                        <a:lstStyle/>
                        <a:p>
                          <a:pPr marL="0" algn="ctr" defTabSz="457200" rtl="0" eaLnBrk="1" latinLnBrk="0" hangingPunct="1">
                            <a:lnSpc>
                              <a:spcPct val="107000"/>
                            </a:lnSpc>
                            <a:spcAft>
                              <a:spcPts val="800"/>
                            </a:spcAft>
                          </a:pPr>
                          <a:r>
                            <a:rPr lang="hu-HU" sz="1100" b="1" kern="1200" dirty="0">
                              <a:solidFill>
                                <a:schemeClr val="lt1"/>
                              </a:solidFill>
                              <a:effectLst/>
                              <a:latin typeface="+mn-lt"/>
                              <a:ea typeface="+mn-ea"/>
                              <a:cs typeface="+mn-cs"/>
                            </a:rPr>
                            <a:t> </a:t>
                          </a:r>
                        </a:p>
                      </a:txBody>
                      <a:tcPr marL="44450" marR="44450" marT="0" marB="0" anchor="ctr"/>
                    </a:tc>
                    <a:tc>
                      <a:txBody>
                        <a:bodyPr/>
                        <a:lstStyle/>
                        <a:p>
                          <a:pPr marL="0" algn="ctr" defTabSz="457200" rtl="0" eaLnBrk="1" latinLnBrk="0" hangingPunct="1">
                            <a:lnSpc>
                              <a:spcPct val="107000"/>
                            </a:lnSpc>
                            <a:spcAft>
                              <a:spcPts val="800"/>
                            </a:spcAft>
                          </a:pPr>
                          <a:r>
                            <a:rPr lang="hu-HU" sz="1100" b="1" kern="1200" dirty="0">
                              <a:solidFill>
                                <a:schemeClr val="lt1"/>
                              </a:solidFill>
                              <a:effectLst/>
                              <a:latin typeface="+mn-lt"/>
                              <a:ea typeface="+mn-ea"/>
                              <a:cs typeface="+mn-cs"/>
                            </a:rPr>
                            <a:t>F1</a:t>
                          </a:r>
                        </a:p>
                      </a:txBody>
                      <a:tcPr marL="44450" marR="44450" marT="0" marB="0" anchor="ctr"/>
                    </a:tc>
                    <a:tc>
                      <a:txBody>
                        <a:bodyPr/>
                        <a:lstStyle/>
                        <a:p>
                          <a:pPr marL="0" algn="ctr" defTabSz="457200" rtl="0" eaLnBrk="1" latinLnBrk="0" hangingPunct="1">
                            <a:lnSpc>
                              <a:spcPct val="107000"/>
                            </a:lnSpc>
                            <a:spcAft>
                              <a:spcPts val="800"/>
                            </a:spcAft>
                          </a:pPr>
                          <a:r>
                            <a:rPr lang="hu-HU" sz="1100" b="1" kern="1200" dirty="0">
                              <a:solidFill>
                                <a:schemeClr val="lt1"/>
                              </a:solidFill>
                              <a:effectLst/>
                              <a:latin typeface="+mn-lt"/>
                              <a:ea typeface="+mn-ea"/>
                              <a:cs typeface="+mn-cs"/>
                            </a:rPr>
                            <a:t>F2</a:t>
                          </a:r>
                        </a:p>
                      </a:txBody>
                      <a:tcPr marL="44450" marR="44450" marT="0" marB="0" anchor="ctr"/>
                    </a:tc>
                    <a:tc>
                      <a:txBody>
                        <a:bodyPr/>
                        <a:lstStyle/>
                        <a:p>
                          <a:pPr marL="0" algn="ctr" defTabSz="457200" rtl="0" eaLnBrk="1" latinLnBrk="0" hangingPunct="1">
                            <a:lnSpc>
                              <a:spcPct val="107000"/>
                            </a:lnSpc>
                            <a:spcAft>
                              <a:spcPts val="800"/>
                            </a:spcAft>
                          </a:pPr>
                          <a:r>
                            <a:rPr lang="hu-HU" sz="1100" b="1" kern="1200" dirty="0">
                              <a:solidFill>
                                <a:schemeClr val="lt1"/>
                              </a:solidFill>
                              <a:effectLst/>
                              <a:latin typeface="+mn-lt"/>
                              <a:ea typeface="+mn-ea"/>
                              <a:cs typeface="+mn-cs"/>
                            </a:rPr>
                            <a:t>F3 </a:t>
                          </a:r>
                        </a:p>
                      </a:txBody>
                      <a:tcPr marL="44450" marR="44450" marT="0" marB="0" anchor="ctr"/>
                    </a:tc>
                    <a:tc>
                      <a:txBody>
                        <a:bodyPr/>
                        <a:lstStyle/>
                        <a:p>
                          <a:pPr marL="0" algn="ctr" defTabSz="457200" rtl="0" eaLnBrk="1" latinLnBrk="0" hangingPunct="1">
                            <a:lnSpc>
                              <a:spcPct val="107000"/>
                            </a:lnSpc>
                            <a:spcAft>
                              <a:spcPts val="800"/>
                            </a:spcAft>
                          </a:pPr>
                          <a:r>
                            <a:rPr lang="hu-HU" sz="1100" b="1" kern="1200" dirty="0">
                              <a:solidFill>
                                <a:schemeClr val="lt1"/>
                              </a:solidFill>
                              <a:effectLst/>
                              <a:latin typeface="+mn-lt"/>
                              <a:ea typeface="+mn-ea"/>
                              <a:cs typeface="+mn-cs"/>
                            </a:rPr>
                            <a:t>készlet</a:t>
                          </a:r>
                        </a:p>
                      </a:txBody>
                      <a:tcPr marL="44450" marR="44450" marT="0" marB="0" anchor="ctr"/>
                    </a:tc>
                    <a:extLst>
                      <a:ext uri="{0D108BD9-81ED-4DB2-BD59-A6C34878D82A}">
                        <a16:rowId xmlns:a16="http://schemas.microsoft.com/office/drawing/2014/main" val="656843358"/>
                      </a:ext>
                    </a:extLst>
                  </a:tr>
                  <a:tr h="348618">
                    <a:tc>
                      <a:txBody>
                        <a:bodyPr/>
                        <a:lstStyle/>
                        <a:p>
                          <a:pPr marL="0" algn="ctr" defTabSz="457200" rtl="0" eaLnBrk="1" latinLnBrk="0" hangingPunct="1">
                            <a:lnSpc>
                              <a:spcPct val="107000"/>
                            </a:lnSpc>
                            <a:spcAft>
                              <a:spcPts val="800"/>
                            </a:spcAft>
                          </a:pPr>
                          <a:r>
                            <a:rPr lang="hu-HU" sz="1100" b="1" kern="1200" dirty="0">
                              <a:solidFill>
                                <a:schemeClr val="lt1"/>
                              </a:solidFill>
                              <a:effectLst/>
                              <a:latin typeface="+mn-lt"/>
                              <a:ea typeface="+mn-ea"/>
                              <a:cs typeface="+mn-cs"/>
                            </a:rPr>
                            <a:t>R1</a:t>
                          </a:r>
                        </a:p>
                      </a:txBody>
                      <a:tcPr marL="44450" marR="44450" marT="0" marB="0" anchor="ctr">
                        <a:solidFill>
                          <a:schemeClr val="accent1"/>
                        </a:solidFill>
                      </a:tcPr>
                    </a:tc>
                    <a:tc>
                      <a:txBody>
                        <a:bodyPr/>
                        <a:lstStyle/>
                        <a:p>
                          <a:pPr marL="0" algn="ctr" defTabSz="457200" rtl="0" eaLnBrk="1" latinLnBrk="0" hangingPunct="1">
                            <a:lnSpc>
                              <a:spcPct val="107000"/>
                            </a:lnSpc>
                            <a:spcAft>
                              <a:spcPts val="800"/>
                            </a:spcAft>
                          </a:pPr>
                          <a14:m>
                            <m:oMathPara xmlns:m="http://schemas.openxmlformats.org/officeDocument/2006/math">
                              <m:oMathParaPr>
                                <m:jc m:val="centerGroup"/>
                              </m:oMathParaPr>
                              <m:oMath xmlns:m="http://schemas.openxmlformats.org/officeDocument/2006/math">
                                <m:sSub>
                                  <m:sSubPr>
                                    <m:ctrlPr>
                                      <a:rPr kumimoji="0" lang="hu-HU" sz="1800" b="0" i="1" u="none" strike="noStrike" kern="1200" cap="none" spc="0" normalizeH="0" baseline="0" noProof="0" smtClean="0">
                                        <a:ln>
                                          <a:noFill/>
                                        </a:ln>
                                        <a:solidFill>
                                          <a:prstClr val="black">
                                            <a:lumMod val="75000"/>
                                            <a:lumOff val="25000"/>
                                          </a:prstClr>
                                        </a:solidFill>
                                        <a:effectLst/>
                                        <a:uLnTx/>
                                        <a:uFillTx/>
                                        <a:latin typeface="Cambria Math" panose="02040503050406030204" pitchFamily="18" charset="0"/>
                                        <a:ea typeface="+mn-ea"/>
                                        <a:cs typeface="+mn-cs"/>
                                      </a:rPr>
                                    </m:ctrlPr>
                                  </m:sSubPr>
                                  <m:e>
                                    <m:r>
                                      <a:rPr kumimoji="0" lang="hu-HU" sz="1800" b="0" i="1" u="none" strike="noStrike" kern="1200" cap="none" spc="0" normalizeH="0" baseline="0" noProof="0" smtClean="0">
                                        <a:ln>
                                          <a:noFill/>
                                        </a:ln>
                                        <a:solidFill>
                                          <a:prstClr val="black">
                                            <a:lumMod val="75000"/>
                                            <a:lumOff val="25000"/>
                                          </a:prstClr>
                                        </a:solidFill>
                                        <a:effectLst/>
                                        <a:uLnTx/>
                                        <a:uFillTx/>
                                        <a:latin typeface="Cambria Math" panose="02040503050406030204" pitchFamily="18" charset="0"/>
                                        <a:ea typeface="+mn-ea"/>
                                        <a:cs typeface="+mn-cs"/>
                                      </a:rPr>
                                      <m:t>𝑥</m:t>
                                    </m:r>
                                  </m:e>
                                  <m:sub>
                                    <m:r>
                                      <a:rPr kumimoji="0" lang="hu-HU" sz="1800" b="0" i="1" u="none" strike="noStrike" kern="1200" cap="none" spc="0" normalizeH="0" baseline="0" noProof="0" smtClean="0">
                                        <a:ln>
                                          <a:noFill/>
                                        </a:ln>
                                        <a:solidFill>
                                          <a:prstClr val="black">
                                            <a:lumMod val="75000"/>
                                            <a:lumOff val="25000"/>
                                          </a:prstClr>
                                        </a:solidFill>
                                        <a:effectLst/>
                                        <a:uLnTx/>
                                        <a:uFillTx/>
                                        <a:latin typeface="Cambria Math" panose="02040503050406030204" pitchFamily="18" charset="0"/>
                                        <a:ea typeface="+mn-ea"/>
                                        <a:cs typeface="+mn-cs"/>
                                      </a:rPr>
                                      <m:t>11</m:t>
                                    </m:r>
                                  </m:sub>
                                </m:sSub>
                              </m:oMath>
                            </m:oMathPara>
                          </a14:m>
                          <a:endParaRPr lang="hu-HU" sz="1100" b="0" kern="1200" dirty="0">
                            <a:solidFill>
                              <a:schemeClr val="tx1"/>
                            </a:solidFill>
                            <a:effectLst/>
                            <a:latin typeface="+mn-lt"/>
                            <a:ea typeface="+mn-ea"/>
                            <a:cs typeface="+mn-cs"/>
                          </a:endParaRPr>
                        </a:p>
                      </a:txBody>
                      <a:tcPr marL="44450" marR="44450" marT="0" marB="0" anchor="ctr">
                        <a:noFill/>
                      </a:tcPr>
                    </a:tc>
                    <a:tc>
                      <a:txBody>
                        <a:bodyPr/>
                        <a:lstStyle/>
                        <a:p>
                          <a:pPr marL="0" algn="ctr" defTabSz="457200" rtl="0" eaLnBrk="1" latinLnBrk="0" hangingPunct="1">
                            <a:lnSpc>
                              <a:spcPct val="107000"/>
                            </a:lnSpc>
                            <a:spcAft>
                              <a:spcPts val="800"/>
                            </a:spcAft>
                          </a:pPr>
                          <a14:m>
                            <m:oMathPara xmlns:m="http://schemas.openxmlformats.org/officeDocument/2006/math">
                              <m:oMathParaPr>
                                <m:jc m:val="centerGroup"/>
                              </m:oMathParaPr>
                              <m:oMath xmlns:m="http://schemas.openxmlformats.org/officeDocument/2006/math">
                                <m:sSub>
                                  <m:sSubPr>
                                    <m:ctrlPr>
                                      <a:rPr kumimoji="0" lang="hu-HU" sz="1800" b="0" i="1" u="none" strike="noStrike" kern="1200" cap="none" spc="0" normalizeH="0" baseline="0" noProof="0" smtClean="0">
                                        <a:ln>
                                          <a:noFill/>
                                        </a:ln>
                                        <a:solidFill>
                                          <a:prstClr val="black">
                                            <a:lumMod val="75000"/>
                                            <a:lumOff val="25000"/>
                                          </a:prstClr>
                                        </a:solidFill>
                                        <a:effectLst/>
                                        <a:uLnTx/>
                                        <a:uFillTx/>
                                        <a:latin typeface="Cambria Math" panose="02040503050406030204" pitchFamily="18" charset="0"/>
                                        <a:ea typeface="+mn-ea"/>
                                        <a:cs typeface="+mn-cs"/>
                                      </a:rPr>
                                    </m:ctrlPr>
                                  </m:sSubPr>
                                  <m:e>
                                    <m:r>
                                      <a:rPr kumimoji="0" lang="hu-HU" sz="1800" b="0" i="1" u="none" strike="noStrike" kern="1200" cap="none" spc="0" normalizeH="0" baseline="0" noProof="0" smtClean="0">
                                        <a:ln>
                                          <a:noFill/>
                                        </a:ln>
                                        <a:solidFill>
                                          <a:prstClr val="black">
                                            <a:lumMod val="75000"/>
                                            <a:lumOff val="25000"/>
                                          </a:prstClr>
                                        </a:solidFill>
                                        <a:effectLst/>
                                        <a:uLnTx/>
                                        <a:uFillTx/>
                                        <a:latin typeface="Cambria Math" panose="02040503050406030204" pitchFamily="18" charset="0"/>
                                        <a:ea typeface="+mn-ea"/>
                                        <a:cs typeface="+mn-cs"/>
                                      </a:rPr>
                                      <m:t>𝑥</m:t>
                                    </m:r>
                                  </m:e>
                                  <m:sub>
                                    <m:r>
                                      <a:rPr kumimoji="0" lang="hu-HU" sz="1800" b="0" i="1" u="none" strike="noStrike" kern="1200" cap="none" spc="0" normalizeH="0" baseline="0" noProof="0" smtClean="0">
                                        <a:ln>
                                          <a:noFill/>
                                        </a:ln>
                                        <a:solidFill>
                                          <a:prstClr val="black">
                                            <a:lumMod val="75000"/>
                                            <a:lumOff val="25000"/>
                                          </a:prstClr>
                                        </a:solidFill>
                                        <a:effectLst/>
                                        <a:uLnTx/>
                                        <a:uFillTx/>
                                        <a:latin typeface="Cambria Math" panose="02040503050406030204" pitchFamily="18" charset="0"/>
                                        <a:ea typeface="+mn-ea"/>
                                        <a:cs typeface="+mn-cs"/>
                                      </a:rPr>
                                      <m:t>12</m:t>
                                    </m:r>
                                  </m:sub>
                                </m:sSub>
                              </m:oMath>
                            </m:oMathPara>
                          </a14:m>
                          <a:endParaRPr lang="hu-HU" sz="1100" b="0" kern="1200" dirty="0">
                            <a:solidFill>
                              <a:schemeClr val="tx1"/>
                            </a:solidFill>
                            <a:effectLst/>
                            <a:latin typeface="+mn-lt"/>
                            <a:ea typeface="+mn-ea"/>
                            <a:cs typeface="+mn-cs"/>
                          </a:endParaRPr>
                        </a:p>
                      </a:txBody>
                      <a:tcPr marL="44450" marR="44450" marT="0" marB="0" anchor="ctr">
                        <a:noFill/>
                      </a:tcPr>
                    </a:tc>
                    <a:tc>
                      <a:txBody>
                        <a:bodyPr/>
                        <a:lstStyle/>
                        <a:p>
                          <a:pPr marL="0" algn="ctr" defTabSz="457200" rtl="0" eaLnBrk="1" latinLnBrk="0" hangingPunct="1">
                            <a:lnSpc>
                              <a:spcPct val="107000"/>
                            </a:lnSpc>
                            <a:spcAft>
                              <a:spcPts val="800"/>
                            </a:spcAft>
                          </a:pPr>
                          <a14:m>
                            <m:oMathPara xmlns:m="http://schemas.openxmlformats.org/officeDocument/2006/math">
                              <m:oMathParaPr>
                                <m:jc m:val="centerGroup"/>
                              </m:oMathParaPr>
                              <m:oMath xmlns:m="http://schemas.openxmlformats.org/officeDocument/2006/math">
                                <m:sSub>
                                  <m:sSubPr>
                                    <m:ctrlPr>
                                      <a:rPr kumimoji="0" lang="hu-HU" sz="1800" b="0" i="1" u="none" strike="noStrike" kern="1200" cap="none" spc="0" normalizeH="0" baseline="0" noProof="0" smtClean="0">
                                        <a:ln>
                                          <a:noFill/>
                                        </a:ln>
                                        <a:solidFill>
                                          <a:prstClr val="black">
                                            <a:lumMod val="75000"/>
                                            <a:lumOff val="25000"/>
                                          </a:prstClr>
                                        </a:solidFill>
                                        <a:effectLst/>
                                        <a:uLnTx/>
                                        <a:uFillTx/>
                                        <a:latin typeface="Cambria Math" panose="02040503050406030204" pitchFamily="18" charset="0"/>
                                        <a:ea typeface="+mn-ea"/>
                                        <a:cs typeface="+mn-cs"/>
                                      </a:rPr>
                                    </m:ctrlPr>
                                  </m:sSubPr>
                                  <m:e>
                                    <m:r>
                                      <a:rPr kumimoji="0" lang="hu-HU" sz="1800" b="0" i="1" u="none" strike="noStrike" kern="1200" cap="none" spc="0" normalizeH="0" baseline="0" noProof="0" smtClean="0">
                                        <a:ln>
                                          <a:noFill/>
                                        </a:ln>
                                        <a:solidFill>
                                          <a:prstClr val="black">
                                            <a:lumMod val="75000"/>
                                            <a:lumOff val="25000"/>
                                          </a:prstClr>
                                        </a:solidFill>
                                        <a:effectLst/>
                                        <a:uLnTx/>
                                        <a:uFillTx/>
                                        <a:latin typeface="Cambria Math" panose="02040503050406030204" pitchFamily="18" charset="0"/>
                                        <a:ea typeface="+mn-ea"/>
                                        <a:cs typeface="+mn-cs"/>
                                      </a:rPr>
                                      <m:t>𝑥</m:t>
                                    </m:r>
                                  </m:e>
                                  <m:sub>
                                    <m:r>
                                      <a:rPr kumimoji="0" lang="hu-HU" sz="1800" b="0" i="1" u="none" strike="noStrike" kern="1200" cap="none" spc="0" normalizeH="0" baseline="0" noProof="0" smtClean="0">
                                        <a:ln>
                                          <a:noFill/>
                                        </a:ln>
                                        <a:solidFill>
                                          <a:prstClr val="black">
                                            <a:lumMod val="75000"/>
                                            <a:lumOff val="25000"/>
                                          </a:prstClr>
                                        </a:solidFill>
                                        <a:effectLst/>
                                        <a:uLnTx/>
                                        <a:uFillTx/>
                                        <a:latin typeface="Cambria Math" panose="02040503050406030204" pitchFamily="18" charset="0"/>
                                        <a:ea typeface="+mn-ea"/>
                                        <a:cs typeface="+mn-cs"/>
                                      </a:rPr>
                                      <m:t>13</m:t>
                                    </m:r>
                                  </m:sub>
                                </m:sSub>
                              </m:oMath>
                            </m:oMathPara>
                          </a14:m>
                          <a:endParaRPr lang="hu-HU" sz="1100" b="0" kern="1200" dirty="0">
                            <a:solidFill>
                              <a:schemeClr val="tx1"/>
                            </a:solidFill>
                            <a:effectLst/>
                            <a:latin typeface="+mn-lt"/>
                            <a:ea typeface="+mn-ea"/>
                            <a:cs typeface="+mn-cs"/>
                          </a:endParaRPr>
                        </a:p>
                      </a:txBody>
                      <a:tcPr marL="44450" marR="44450" marT="0" marB="0" anchor="ctr">
                        <a:noFill/>
                      </a:tcPr>
                    </a:tc>
                    <a:tc>
                      <a:txBody>
                        <a:bodyPr/>
                        <a:lstStyle/>
                        <a:p>
                          <a:pPr marL="0" algn="ctr" defTabSz="457200" rtl="0" eaLnBrk="1" latinLnBrk="0" hangingPunct="1">
                            <a:lnSpc>
                              <a:spcPct val="107000"/>
                            </a:lnSpc>
                            <a:spcAft>
                              <a:spcPts val="800"/>
                            </a:spcAft>
                          </a:pPr>
                          <a:r>
                            <a:rPr lang="hu-HU" sz="1100" b="0" kern="1200" dirty="0">
                              <a:solidFill>
                                <a:schemeClr val="tx1"/>
                              </a:solidFill>
                              <a:effectLst/>
                              <a:latin typeface="+mn-lt"/>
                              <a:ea typeface="+mn-ea"/>
                              <a:cs typeface="+mn-cs"/>
                            </a:rPr>
                            <a:t>300</a:t>
                          </a:r>
                        </a:p>
                      </a:txBody>
                      <a:tcPr marL="44450" marR="44450" marT="0" marB="0" anchor="ctr">
                        <a:solidFill>
                          <a:schemeClr val="accent1">
                            <a:lumMod val="20000"/>
                            <a:lumOff val="80000"/>
                          </a:schemeClr>
                        </a:solidFill>
                      </a:tcPr>
                    </a:tc>
                    <a:extLst>
                      <a:ext uri="{0D108BD9-81ED-4DB2-BD59-A6C34878D82A}">
                        <a16:rowId xmlns:a16="http://schemas.microsoft.com/office/drawing/2014/main" val="435573981"/>
                      </a:ext>
                    </a:extLst>
                  </a:tr>
                  <a:tr h="348618">
                    <a:tc>
                      <a:txBody>
                        <a:bodyPr/>
                        <a:lstStyle/>
                        <a:p>
                          <a:pPr marL="0" algn="ctr" defTabSz="457200" rtl="0" eaLnBrk="1" latinLnBrk="0" hangingPunct="1">
                            <a:lnSpc>
                              <a:spcPct val="107000"/>
                            </a:lnSpc>
                            <a:spcAft>
                              <a:spcPts val="800"/>
                            </a:spcAft>
                          </a:pPr>
                          <a:r>
                            <a:rPr lang="hu-HU" sz="1100" b="1" kern="1200" dirty="0">
                              <a:solidFill>
                                <a:schemeClr val="lt1"/>
                              </a:solidFill>
                              <a:effectLst/>
                              <a:latin typeface="+mn-lt"/>
                              <a:ea typeface="+mn-ea"/>
                              <a:cs typeface="+mn-cs"/>
                            </a:rPr>
                            <a:t>R2</a:t>
                          </a:r>
                        </a:p>
                      </a:txBody>
                      <a:tcPr marL="44450" marR="44450" marT="0" marB="0" anchor="ctr">
                        <a:solidFill>
                          <a:schemeClr val="accent1"/>
                        </a:solidFill>
                      </a:tcPr>
                    </a:tc>
                    <a:tc>
                      <a:txBody>
                        <a:bodyPr/>
                        <a:lstStyle/>
                        <a:p>
                          <a:pPr marL="0" algn="ctr" defTabSz="457200" rtl="0" eaLnBrk="1" latinLnBrk="0" hangingPunct="1">
                            <a:lnSpc>
                              <a:spcPct val="107000"/>
                            </a:lnSpc>
                            <a:spcAft>
                              <a:spcPts val="800"/>
                            </a:spcAft>
                          </a:pPr>
                          <a14:m>
                            <m:oMathPara xmlns:m="http://schemas.openxmlformats.org/officeDocument/2006/math">
                              <m:oMathParaPr>
                                <m:jc m:val="centerGroup"/>
                              </m:oMathParaPr>
                              <m:oMath xmlns:m="http://schemas.openxmlformats.org/officeDocument/2006/math">
                                <m:sSub>
                                  <m:sSubPr>
                                    <m:ctrlPr>
                                      <a:rPr kumimoji="0" lang="hu-HU" sz="1800" b="0" i="1" u="none" strike="noStrike" kern="1200" cap="none" spc="0" normalizeH="0" baseline="0" noProof="0" smtClean="0">
                                        <a:ln>
                                          <a:noFill/>
                                        </a:ln>
                                        <a:solidFill>
                                          <a:prstClr val="black">
                                            <a:lumMod val="75000"/>
                                            <a:lumOff val="25000"/>
                                          </a:prstClr>
                                        </a:solidFill>
                                        <a:effectLst/>
                                        <a:uLnTx/>
                                        <a:uFillTx/>
                                        <a:latin typeface="Cambria Math" panose="02040503050406030204" pitchFamily="18" charset="0"/>
                                        <a:ea typeface="+mn-ea"/>
                                        <a:cs typeface="+mn-cs"/>
                                      </a:rPr>
                                    </m:ctrlPr>
                                  </m:sSubPr>
                                  <m:e>
                                    <m:r>
                                      <a:rPr kumimoji="0" lang="hu-HU" sz="1800" b="0" i="1" u="none" strike="noStrike" kern="1200" cap="none" spc="0" normalizeH="0" baseline="0" noProof="0" smtClean="0">
                                        <a:ln>
                                          <a:noFill/>
                                        </a:ln>
                                        <a:solidFill>
                                          <a:prstClr val="black">
                                            <a:lumMod val="75000"/>
                                            <a:lumOff val="25000"/>
                                          </a:prstClr>
                                        </a:solidFill>
                                        <a:effectLst/>
                                        <a:uLnTx/>
                                        <a:uFillTx/>
                                        <a:latin typeface="Cambria Math" panose="02040503050406030204" pitchFamily="18" charset="0"/>
                                        <a:ea typeface="+mn-ea"/>
                                        <a:cs typeface="+mn-cs"/>
                                      </a:rPr>
                                      <m:t>𝑥</m:t>
                                    </m:r>
                                  </m:e>
                                  <m:sub>
                                    <m:r>
                                      <a:rPr kumimoji="0" lang="hu-HU" sz="1800" b="0" i="1" u="none" strike="noStrike" kern="1200" cap="none" spc="0" normalizeH="0" baseline="0" noProof="0" smtClean="0">
                                        <a:ln>
                                          <a:noFill/>
                                        </a:ln>
                                        <a:solidFill>
                                          <a:prstClr val="black">
                                            <a:lumMod val="75000"/>
                                            <a:lumOff val="25000"/>
                                          </a:prstClr>
                                        </a:solidFill>
                                        <a:effectLst/>
                                        <a:uLnTx/>
                                        <a:uFillTx/>
                                        <a:latin typeface="Cambria Math" panose="02040503050406030204" pitchFamily="18" charset="0"/>
                                        <a:ea typeface="+mn-ea"/>
                                        <a:cs typeface="+mn-cs"/>
                                      </a:rPr>
                                      <m:t>21</m:t>
                                    </m:r>
                                  </m:sub>
                                </m:sSub>
                              </m:oMath>
                            </m:oMathPara>
                          </a14:m>
                          <a:endParaRPr lang="hu-HU" sz="1100" b="0" kern="1200" dirty="0">
                            <a:solidFill>
                              <a:schemeClr val="tx1"/>
                            </a:solidFill>
                            <a:effectLst/>
                            <a:latin typeface="+mn-lt"/>
                            <a:ea typeface="+mn-ea"/>
                            <a:cs typeface="+mn-cs"/>
                          </a:endParaRPr>
                        </a:p>
                      </a:txBody>
                      <a:tcPr marL="44450" marR="44450" marT="0" marB="0" anchor="ctr">
                        <a:noFill/>
                      </a:tcPr>
                    </a:tc>
                    <a:tc>
                      <a:txBody>
                        <a:bodyPr/>
                        <a:lstStyle/>
                        <a:p>
                          <a:pPr marL="0" algn="ctr" defTabSz="457200" rtl="0" eaLnBrk="1" latinLnBrk="0" hangingPunct="1">
                            <a:lnSpc>
                              <a:spcPct val="107000"/>
                            </a:lnSpc>
                            <a:spcAft>
                              <a:spcPts val="800"/>
                            </a:spcAft>
                          </a:pPr>
                          <a14:m>
                            <m:oMathPara xmlns:m="http://schemas.openxmlformats.org/officeDocument/2006/math">
                              <m:oMathParaPr>
                                <m:jc m:val="centerGroup"/>
                              </m:oMathParaPr>
                              <m:oMath xmlns:m="http://schemas.openxmlformats.org/officeDocument/2006/math">
                                <m:sSub>
                                  <m:sSubPr>
                                    <m:ctrlPr>
                                      <a:rPr kumimoji="0" lang="hu-HU" sz="1800" b="0" i="1" u="none" strike="noStrike" kern="1200" cap="none" spc="0" normalizeH="0" baseline="0" noProof="0" smtClean="0">
                                        <a:ln>
                                          <a:noFill/>
                                        </a:ln>
                                        <a:solidFill>
                                          <a:prstClr val="black">
                                            <a:lumMod val="75000"/>
                                            <a:lumOff val="25000"/>
                                          </a:prstClr>
                                        </a:solidFill>
                                        <a:effectLst/>
                                        <a:uLnTx/>
                                        <a:uFillTx/>
                                        <a:latin typeface="Cambria Math" panose="02040503050406030204" pitchFamily="18" charset="0"/>
                                        <a:ea typeface="+mn-ea"/>
                                        <a:cs typeface="+mn-cs"/>
                                      </a:rPr>
                                    </m:ctrlPr>
                                  </m:sSubPr>
                                  <m:e>
                                    <m:r>
                                      <a:rPr kumimoji="0" lang="hu-HU" sz="1800" b="0" i="1" u="none" strike="noStrike" kern="1200" cap="none" spc="0" normalizeH="0" baseline="0" noProof="0" smtClean="0">
                                        <a:ln>
                                          <a:noFill/>
                                        </a:ln>
                                        <a:solidFill>
                                          <a:prstClr val="black">
                                            <a:lumMod val="75000"/>
                                            <a:lumOff val="25000"/>
                                          </a:prstClr>
                                        </a:solidFill>
                                        <a:effectLst/>
                                        <a:uLnTx/>
                                        <a:uFillTx/>
                                        <a:latin typeface="Cambria Math" panose="02040503050406030204" pitchFamily="18" charset="0"/>
                                        <a:ea typeface="+mn-ea"/>
                                        <a:cs typeface="+mn-cs"/>
                                      </a:rPr>
                                      <m:t>𝑥</m:t>
                                    </m:r>
                                  </m:e>
                                  <m:sub>
                                    <m:r>
                                      <a:rPr kumimoji="0" lang="hu-HU" sz="1800" b="0" i="1" u="none" strike="noStrike" kern="1200" cap="none" spc="0" normalizeH="0" baseline="0" noProof="0" smtClean="0">
                                        <a:ln>
                                          <a:noFill/>
                                        </a:ln>
                                        <a:solidFill>
                                          <a:prstClr val="black">
                                            <a:lumMod val="75000"/>
                                            <a:lumOff val="25000"/>
                                          </a:prstClr>
                                        </a:solidFill>
                                        <a:effectLst/>
                                        <a:uLnTx/>
                                        <a:uFillTx/>
                                        <a:latin typeface="Cambria Math" panose="02040503050406030204" pitchFamily="18" charset="0"/>
                                        <a:ea typeface="+mn-ea"/>
                                        <a:cs typeface="+mn-cs"/>
                                      </a:rPr>
                                      <m:t>22</m:t>
                                    </m:r>
                                  </m:sub>
                                </m:sSub>
                              </m:oMath>
                            </m:oMathPara>
                          </a14:m>
                          <a:endParaRPr lang="hu-HU" sz="1100" b="0" kern="1200" dirty="0">
                            <a:solidFill>
                              <a:schemeClr val="tx1"/>
                            </a:solidFill>
                            <a:effectLst/>
                            <a:latin typeface="+mn-lt"/>
                            <a:ea typeface="+mn-ea"/>
                            <a:cs typeface="+mn-cs"/>
                          </a:endParaRPr>
                        </a:p>
                      </a:txBody>
                      <a:tcPr marL="44450" marR="44450" marT="0" marB="0" anchor="ctr">
                        <a:noFill/>
                      </a:tcPr>
                    </a:tc>
                    <a:tc>
                      <a:txBody>
                        <a:bodyPr/>
                        <a:lstStyle/>
                        <a:p>
                          <a:pPr marL="0" algn="ctr" defTabSz="457200" rtl="0" eaLnBrk="1" latinLnBrk="0" hangingPunct="1">
                            <a:lnSpc>
                              <a:spcPct val="107000"/>
                            </a:lnSpc>
                            <a:spcAft>
                              <a:spcPts val="800"/>
                            </a:spcAft>
                          </a:pPr>
                          <a14:m>
                            <m:oMathPara xmlns:m="http://schemas.openxmlformats.org/officeDocument/2006/math">
                              <m:oMathParaPr>
                                <m:jc m:val="centerGroup"/>
                              </m:oMathParaPr>
                              <m:oMath xmlns:m="http://schemas.openxmlformats.org/officeDocument/2006/math">
                                <m:sSub>
                                  <m:sSubPr>
                                    <m:ctrlPr>
                                      <a:rPr kumimoji="0" lang="hu-HU" sz="1800" b="0" i="1" u="none" strike="noStrike" kern="1200" cap="none" spc="0" normalizeH="0" baseline="0" noProof="0" smtClean="0">
                                        <a:ln>
                                          <a:noFill/>
                                        </a:ln>
                                        <a:solidFill>
                                          <a:prstClr val="black">
                                            <a:lumMod val="75000"/>
                                            <a:lumOff val="25000"/>
                                          </a:prstClr>
                                        </a:solidFill>
                                        <a:effectLst/>
                                        <a:uLnTx/>
                                        <a:uFillTx/>
                                        <a:latin typeface="Cambria Math" panose="02040503050406030204" pitchFamily="18" charset="0"/>
                                        <a:ea typeface="+mn-ea"/>
                                        <a:cs typeface="+mn-cs"/>
                                      </a:rPr>
                                    </m:ctrlPr>
                                  </m:sSubPr>
                                  <m:e>
                                    <m:r>
                                      <a:rPr kumimoji="0" lang="hu-HU" sz="1800" b="0" i="1" u="none" strike="noStrike" kern="1200" cap="none" spc="0" normalizeH="0" baseline="0" noProof="0" smtClean="0">
                                        <a:ln>
                                          <a:noFill/>
                                        </a:ln>
                                        <a:solidFill>
                                          <a:prstClr val="black">
                                            <a:lumMod val="75000"/>
                                            <a:lumOff val="25000"/>
                                          </a:prstClr>
                                        </a:solidFill>
                                        <a:effectLst/>
                                        <a:uLnTx/>
                                        <a:uFillTx/>
                                        <a:latin typeface="Cambria Math" panose="02040503050406030204" pitchFamily="18" charset="0"/>
                                        <a:ea typeface="+mn-ea"/>
                                        <a:cs typeface="+mn-cs"/>
                                      </a:rPr>
                                      <m:t>𝑥</m:t>
                                    </m:r>
                                  </m:e>
                                  <m:sub>
                                    <m:r>
                                      <a:rPr kumimoji="0" lang="hu-HU" sz="1800" b="0" i="1" u="none" strike="noStrike" kern="1200" cap="none" spc="0" normalizeH="0" baseline="0" noProof="0" smtClean="0">
                                        <a:ln>
                                          <a:noFill/>
                                        </a:ln>
                                        <a:solidFill>
                                          <a:prstClr val="black">
                                            <a:lumMod val="75000"/>
                                            <a:lumOff val="25000"/>
                                          </a:prstClr>
                                        </a:solidFill>
                                        <a:effectLst/>
                                        <a:uLnTx/>
                                        <a:uFillTx/>
                                        <a:latin typeface="Cambria Math" panose="02040503050406030204" pitchFamily="18" charset="0"/>
                                        <a:ea typeface="+mn-ea"/>
                                        <a:cs typeface="+mn-cs"/>
                                      </a:rPr>
                                      <m:t>23</m:t>
                                    </m:r>
                                  </m:sub>
                                </m:sSub>
                              </m:oMath>
                            </m:oMathPara>
                          </a14:m>
                          <a:endParaRPr lang="hu-HU" sz="1100" b="0" kern="1200" dirty="0">
                            <a:solidFill>
                              <a:schemeClr val="tx1"/>
                            </a:solidFill>
                            <a:effectLst/>
                            <a:latin typeface="+mn-lt"/>
                            <a:ea typeface="+mn-ea"/>
                            <a:cs typeface="+mn-cs"/>
                          </a:endParaRPr>
                        </a:p>
                      </a:txBody>
                      <a:tcPr marL="44450" marR="44450" marT="0" marB="0" anchor="ctr">
                        <a:noFill/>
                      </a:tcPr>
                    </a:tc>
                    <a:tc>
                      <a:txBody>
                        <a:bodyPr/>
                        <a:lstStyle/>
                        <a:p>
                          <a:pPr marL="0" algn="ctr" defTabSz="457200" rtl="0" eaLnBrk="1" latinLnBrk="0" hangingPunct="1">
                            <a:lnSpc>
                              <a:spcPct val="107000"/>
                            </a:lnSpc>
                            <a:spcAft>
                              <a:spcPts val="800"/>
                            </a:spcAft>
                          </a:pPr>
                          <a:r>
                            <a:rPr lang="hu-HU" sz="1100" b="0" kern="1200" dirty="0">
                              <a:solidFill>
                                <a:schemeClr val="tx1"/>
                              </a:solidFill>
                              <a:effectLst/>
                              <a:latin typeface="+mn-lt"/>
                              <a:ea typeface="+mn-ea"/>
                              <a:cs typeface="+mn-cs"/>
                            </a:rPr>
                            <a:t>200</a:t>
                          </a:r>
                        </a:p>
                      </a:txBody>
                      <a:tcPr marL="44450" marR="44450" marT="0" marB="0" anchor="ctr">
                        <a:solidFill>
                          <a:schemeClr val="accent1">
                            <a:lumMod val="20000"/>
                            <a:lumOff val="80000"/>
                          </a:schemeClr>
                        </a:solidFill>
                      </a:tcPr>
                    </a:tc>
                    <a:extLst>
                      <a:ext uri="{0D108BD9-81ED-4DB2-BD59-A6C34878D82A}">
                        <a16:rowId xmlns:a16="http://schemas.microsoft.com/office/drawing/2014/main" val="3227700335"/>
                      </a:ext>
                    </a:extLst>
                  </a:tr>
                  <a:tr h="327215">
                    <a:tc>
                      <a:txBody>
                        <a:bodyPr/>
                        <a:lstStyle/>
                        <a:p>
                          <a:pPr marL="0" algn="ctr" defTabSz="457200" rtl="0" eaLnBrk="1" latinLnBrk="0" hangingPunct="1">
                            <a:lnSpc>
                              <a:spcPct val="107000"/>
                            </a:lnSpc>
                            <a:spcAft>
                              <a:spcPts val="800"/>
                            </a:spcAft>
                          </a:pPr>
                          <a:r>
                            <a:rPr lang="hu-HU" sz="1100" b="1" kern="1200" dirty="0">
                              <a:solidFill>
                                <a:schemeClr val="lt1"/>
                              </a:solidFill>
                              <a:effectLst/>
                              <a:latin typeface="+mn-lt"/>
                              <a:ea typeface="+mn-ea"/>
                              <a:cs typeface="+mn-cs"/>
                            </a:rPr>
                            <a:t>igény</a:t>
                          </a:r>
                        </a:p>
                      </a:txBody>
                      <a:tcPr marL="44450" marR="44450" marT="0" marB="0" anchor="ctr">
                        <a:solidFill>
                          <a:schemeClr val="accent1"/>
                        </a:solidFill>
                      </a:tcPr>
                    </a:tc>
                    <a:tc>
                      <a:txBody>
                        <a:bodyPr/>
                        <a:lstStyle/>
                        <a:p>
                          <a:pPr marL="0" algn="ctr" defTabSz="457200" rtl="0" eaLnBrk="1" latinLnBrk="0" hangingPunct="1">
                            <a:lnSpc>
                              <a:spcPct val="107000"/>
                            </a:lnSpc>
                            <a:spcAft>
                              <a:spcPts val="800"/>
                            </a:spcAft>
                          </a:pPr>
                          <a:r>
                            <a:rPr lang="hu-HU" sz="1100" b="0" kern="1200" dirty="0">
                              <a:solidFill>
                                <a:schemeClr val="tx1"/>
                              </a:solidFill>
                              <a:effectLst/>
                              <a:latin typeface="+mn-lt"/>
                              <a:ea typeface="+mn-ea"/>
                              <a:cs typeface="+mn-cs"/>
                            </a:rPr>
                            <a:t>150</a:t>
                          </a:r>
                        </a:p>
                      </a:txBody>
                      <a:tcPr marL="44450" marR="44450" marT="0" marB="0" anchor="ctr">
                        <a:solidFill>
                          <a:schemeClr val="accent1">
                            <a:lumMod val="20000"/>
                            <a:lumOff val="80000"/>
                          </a:schemeClr>
                        </a:solidFill>
                      </a:tcPr>
                    </a:tc>
                    <a:tc>
                      <a:txBody>
                        <a:bodyPr/>
                        <a:lstStyle/>
                        <a:p>
                          <a:pPr marL="0" algn="ctr" defTabSz="457200" rtl="0" eaLnBrk="1" latinLnBrk="0" hangingPunct="1">
                            <a:lnSpc>
                              <a:spcPct val="107000"/>
                            </a:lnSpc>
                            <a:spcAft>
                              <a:spcPts val="800"/>
                            </a:spcAft>
                          </a:pPr>
                          <a:r>
                            <a:rPr lang="hu-HU" sz="1100" b="0" kern="1200" dirty="0">
                              <a:solidFill>
                                <a:schemeClr val="tx1"/>
                              </a:solidFill>
                              <a:effectLst/>
                              <a:latin typeface="+mn-lt"/>
                              <a:ea typeface="+mn-ea"/>
                              <a:cs typeface="+mn-cs"/>
                            </a:rPr>
                            <a:t>250</a:t>
                          </a:r>
                        </a:p>
                      </a:txBody>
                      <a:tcPr marL="44450" marR="44450" marT="0" marB="0" anchor="ctr">
                        <a:solidFill>
                          <a:schemeClr val="accent1">
                            <a:lumMod val="20000"/>
                            <a:lumOff val="80000"/>
                          </a:schemeClr>
                        </a:solidFill>
                      </a:tcPr>
                    </a:tc>
                    <a:tc>
                      <a:txBody>
                        <a:bodyPr/>
                        <a:lstStyle/>
                        <a:p>
                          <a:pPr marL="0" algn="ctr" defTabSz="457200" rtl="0" eaLnBrk="1" latinLnBrk="0" hangingPunct="1">
                            <a:lnSpc>
                              <a:spcPct val="107000"/>
                            </a:lnSpc>
                            <a:spcAft>
                              <a:spcPts val="800"/>
                            </a:spcAft>
                          </a:pPr>
                          <a:r>
                            <a:rPr lang="hu-HU" sz="1100" b="0" kern="1200" dirty="0">
                              <a:solidFill>
                                <a:schemeClr val="tx1"/>
                              </a:solidFill>
                              <a:effectLst/>
                              <a:latin typeface="+mn-lt"/>
                              <a:ea typeface="+mn-ea"/>
                              <a:cs typeface="+mn-cs"/>
                            </a:rPr>
                            <a:t>100</a:t>
                          </a:r>
                        </a:p>
                      </a:txBody>
                      <a:tcPr marL="44450" marR="44450" marT="0" marB="0" anchor="ctr">
                        <a:solidFill>
                          <a:schemeClr val="accent1">
                            <a:lumMod val="20000"/>
                            <a:lumOff val="80000"/>
                          </a:schemeClr>
                        </a:solidFill>
                      </a:tcPr>
                    </a:tc>
                    <a:tc>
                      <a:txBody>
                        <a:bodyPr/>
                        <a:lstStyle/>
                        <a:p>
                          <a:pPr marL="0" algn="ctr" defTabSz="457200" rtl="0" eaLnBrk="1" latinLnBrk="0" hangingPunct="1">
                            <a:lnSpc>
                              <a:spcPct val="107000"/>
                            </a:lnSpc>
                            <a:spcAft>
                              <a:spcPts val="800"/>
                            </a:spcAft>
                          </a:pPr>
                          <a:r>
                            <a:rPr lang="hu-HU" sz="1100" b="0" kern="1200" dirty="0">
                              <a:solidFill>
                                <a:schemeClr val="tx1"/>
                              </a:solidFill>
                              <a:effectLst/>
                              <a:latin typeface="+mn-lt"/>
                              <a:ea typeface="+mn-ea"/>
                              <a:cs typeface="+mn-cs"/>
                            </a:rPr>
                            <a:t> </a:t>
                          </a:r>
                        </a:p>
                      </a:txBody>
                      <a:tcPr marL="44450" marR="44450" marT="0" marB="0" anchor="ctr">
                        <a:solidFill>
                          <a:schemeClr val="accent1">
                            <a:lumMod val="20000"/>
                            <a:lumOff val="80000"/>
                          </a:schemeClr>
                        </a:solidFill>
                      </a:tcPr>
                    </a:tc>
                    <a:extLst>
                      <a:ext uri="{0D108BD9-81ED-4DB2-BD59-A6C34878D82A}">
                        <a16:rowId xmlns:a16="http://schemas.microsoft.com/office/drawing/2014/main" val="2770806833"/>
                      </a:ext>
                    </a:extLst>
                  </a:tr>
                </a:tbl>
              </a:graphicData>
            </a:graphic>
          </p:graphicFrame>
        </mc:Choice>
        <mc:Fallback xmlns="">
          <p:graphicFrame>
            <p:nvGraphicFramePr>
              <p:cNvPr id="10" name="Táblázat 12">
                <a:extLst>
                  <a:ext uri="{FF2B5EF4-FFF2-40B4-BE49-F238E27FC236}">
                    <a16:creationId xmlns:a16="http://schemas.microsoft.com/office/drawing/2014/main" id="{C85525F2-2A7F-4F80-BAC0-83930615F034}"/>
                  </a:ext>
                </a:extLst>
              </p:cNvPr>
              <p:cNvGraphicFramePr>
                <a:graphicFrameLocks noGrp="1"/>
              </p:cNvGraphicFramePr>
              <p:nvPr>
                <p:extLst>
                  <p:ext uri="{D42A27DB-BD31-4B8C-83A1-F6EECF244321}">
                    <p14:modId xmlns:p14="http://schemas.microsoft.com/office/powerpoint/2010/main" val="1706063832"/>
                  </p:ext>
                </p:extLst>
              </p:nvPr>
            </p:nvGraphicFramePr>
            <p:xfrm>
              <a:off x="7003846" y="1875545"/>
              <a:ext cx="3442450" cy="1444624"/>
            </p:xfrm>
            <a:graphic>
              <a:graphicData uri="http://schemas.openxmlformats.org/drawingml/2006/table">
                <a:tbl>
                  <a:tblPr firstRow="1" bandRow="1">
                    <a:tableStyleId>{5C22544A-7EE6-4342-B048-85BDC9FD1C3A}</a:tableStyleId>
                  </a:tblPr>
                  <a:tblGrid>
                    <a:gridCol w="688490">
                      <a:extLst>
                        <a:ext uri="{9D8B030D-6E8A-4147-A177-3AD203B41FA5}">
                          <a16:colId xmlns:a16="http://schemas.microsoft.com/office/drawing/2014/main" val="2593305737"/>
                        </a:ext>
                      </a:extLst>
                    </a:gridCol>
                    <a:gridCol w="688490">
                      <a:extLst>
                        <a:ext uri="{9D8B030D-6E8A-4147-A177-3AD203B41FA5}">
                          <a16:colId xmlns:a16="http://schemas.microsoft.com/office/drawing/2014/main" val="2522411629"/>
                        </a:ext>
                      </a:extLst>
                    </a:gridCol>
                    <a:gridCol w="688490">
                      <a:extLst>
                        <a:ext uri="{9D8B030D-6E8A-4147-A177-3AD203B41FA5}">
                          <a16:colId xmlns:a16="http://schemas.microsoft.com/office/drawing/2014/main" val="4052038430"/>
                        </a:ext>
                      </a:extLst>
                    </a:gridCol>
                    <a:gridCol w="688490">
                      <a:extLst>
                        <a:ext uri="{9D8B030D-6E8A-4147-A177-3AD203B41FA5}">
                          <a16:colId xmlns:a16="http://schemas.microsoft.com/office/drawing/2014/main" val="2507806181"/>
                        </a:ext>
                      </a:extLst>
                    </a:gridCol>
                    <a:gridCol w="688490">
                      <a:extLst>
                        <a:ext uri="{9D8B030D-6E8A-4147-A177-3AD203B41FA5}">
                          <a16:colId xmlns:a16="http://schemas.microsoft.com/office/drawing/2014/main" val="1619158702"/>
                        </a:ext>
                      </a:extLst>
                    </a:gridCol>
                  </a:tblGrid>
                  <a:tr h="327215">
                    <a:tc>
                      <a:txBody>
                        <a:bodyPr/>
                        <a:lstStyle/>
                        <a:p>
                          <a:pPr marL="0" algn="ctr" defTabSz="457200" rtl="0" eaLnBrk="1" latinLnBrk="0" hangingPunct="1">
                            <a:lnSpc>
                              <a:spcPct val="107000"/>
                            </a:lnSpc>
                            <a:spcAft>
                              <a:spcPts val="800"/>
                            </a:spcAft>
                          </a:pPr>
                          <a:r>
                            <a:rPr lang="hu-HU" sz="1100" b="1" kern="1200" dirty="0">
                              <a:solidFill>
                                <a:schemeClr val="lt1"/>
                              </a:solidFill>
                              <a:effectLst/>
                              <a:latin typeface="+mn-lt"/>
                              <a:ea typeface="+mn-ea"/>
                              <a:cs typeface="+mn-cs"/>
                            </a:rPr>
                            <a:t> </a:t>
                          </a:r>
                        </a:p>
                      </a:txBody>
                      <a:tcPr marL="44450" marR="44450" marT="0" marB="0" anchor="ctr"/>
                    </a:tc>
                    <a:tc>
                      <a:txBody>
                        <a:bodyPr/>
                        <a:lstStyle/>
                        <a:p>
                          <a:pPr marL="0" algn="ctr" defTabSz="457200" rtl="0" eaLnBrk="1" latinLnBrk="0" hangingPunct="1">
                            <a:lnSpc>
                              <a:spcPct val="107000"/>
                            </a:lnSpc>
                            <a:spcAft>
                              <a:spcPts val="800"/>
                            </a:spcAft>
                          </a:pPr>
                          <a:r>
                            <a:rPr lang="hu-HU" sz="1100" b="1" kern="1200" dirty="0">
                              <a:solidFill>
                                <a:schemeClr val="lt1"/>
                              </a:solidFill>
                              <a:effectLst/>
                              <a:latin typeface="+mn-lt"/>
                              <a:ea typeface="+mn-ea"/>
                              <a:cs typeface="+mn-cs"/>
                            </a:rPr>
                            <a:t>F1</a:t>
                          </a:r>
                        </a:p>
                      </a:txBody>
                      <a:tcPr marL="44450" marR="44450" marT="0" marB="0" anchor="ctr"/>
                    </a:tc>
                    <a:tc>
                      <a:txBody>
                        <a:bodyPr/>
                        <a:lstStyle/>
                        <a:p>
                          <a:pPr marL="0" algn="ctr" defTabSz="457200" rtl="0" eaLnBrk="1" latinLnBrk="0" hangingPunct="1">
                            <a:lnSpc>
                              <a:spcPct val="107000"/>
                            </a:lnSpc>
                            <a:spcAft>
                              <a:spcPts val="800"/>
                            </a:spcAft>
                          </a:pPr>
                          <a:r>
                            <a:rPr lang="hu-HU" sz="1100" b="1" kern="1200" dirty="0">
                              <a:solidFill>
                                <a:schemeClr val="lt1"/>
                              </a:solidFill>
                              <a:effectLst/>
                              <a:latin typeface="+mn-lt"/>
                              <a:ea typeface="+mn-ea"/>
                              <a:cs typeface="+mn-cs"/>
                            </a:rPr>
                            <a:t>F2</a:t>
                          </a:r>
                        </a:p>
                      </a:txBody>
                      <a:tcPr marL="44450" marR="44450" marT="0" marB="0" anchor="ctr"/>
                    </a:tc>
                    <a:tc>
                      <a:txBody>
                        <a:bodyPr/>
                        <a:lstStyle/>
                        <a:p>
                          <a:pPr marL="0" algn="ctr" defTabSz="457200" rtl="0" eaLnBrk="1" latinLnBrk="0" hangingPunct="1">
                            <a:lnSpc>
                              <a:spcPct val="107000"/>
                            </a:lnSpc>
                            <a:spcAft>
                              <a:spcPts val="800"/>
                            </a:spcAft>
                          </a:pPr>
                          <a:r>
                            <a:rPr lang="hu-HU" sz="1100" b="1" kern="1200" dirty="0">
                              <a:solidFill>
                                <a:schemeClr val="lt1"/>
                              </a:solidFill>
                              <a:effectLst/>
                              <a:latin typeface="+mn-lt"/>
                              <a:ea typeface="+mn-ea"/>
                              <a:cs typeface="+mn-cs"/>
                            </a:rPr>
                            <a:t>F3 </a:t>
                          </a:r>
                        </a:p>
                      </a:txBody>
                      <a:tcPr marL="44450" marR="44450" marT="0" marB="0" anchor="ctr"/>
                    </a:tc>
                    <a:tc>
                      <a:txBody>
                        <a:bodyPr/>
                        <a:lstStyle/>
                        <a:p>
                          <a:pPr marL="0" algn="ctr" defTabSz="457200" rtl="0" eaLnBrk="1" latinLnBrk="0" hangingPunct="1">
                            <a:lnSpc>
                              <a:spcPct val="107000"/>
                            </a:lnSpc>
                            <a:spcAft>
                              <a:spcPts val="800"/>
                            </a:spcAft>
                          </a:pPr>
                          <a:r>
                            <a:rPr lang="hu-HU" sz="1100" b="1" kern="1200" dirty="0">
                              <a:solidFill>
                                <a:schemeClr val="lt1"/>
                              </a:solidFill>
                              <a:effectLst/>
                              <a:latin typeface="+mn-lt"/>
                              <a:ea typeface="+mn-ea"/>
                              <a:cs typeface="+mn-cs"/>
                            </a:rPr>
                            <a:t>készlet</a:t>
                          </a:r>
                        </a:p>
                      </a:txBody>
                      <a:tcPr marL="44450" marR="44450" marT="0" marB="0" anchor="ctr"/>
                    </a:tc>
                    <a:extLst>
                      <a:ext uri="{0D108BD9-81ED-4DB2-BD59-A6C34878D82A}">
                        <a16:rowId xmlns:a16="http://schemas.microsoft.com/office/drawing/2014/main" val="656843358"/>
                      </a:ext>
                    </a:extLst>
                  </a:tr>
                  <a:tr h="395097">
                    <a:tc>
                      <a:txBody>
                        <a:bodyPr/>
                        <a:lstStyle/>
                        <a:p>
                          <a:pPr marL="0" algn="ctr" defTabSz="457200" rtl="0" eaLnBrk="1" latinLnBrk="0" hangingPunct="1">
                            <a:lnSpc>
                              <a:spcPct val="107000"/>
                            </a:lnSpc>
                            <a:spcAft>
                              <a:spcPts val="800"/>
                            </a:spcAft>
                          </a:pPr>
                          <a:r>
                            <a:rPr lang="hu-HU" sz="1100" b="1" kern="1200" dirty="0">
                              <a:solidFill>
                                <a:schemeClr val="lt1"/>
                              </a:solidFill>
                              <a:effectLst/>
                              <a:latin typeface="+mn-lt"/>
                              <a:ea typeface="+mn-ea"/>
                              <a:cs typeface="+mn-cs"/>
                            </a:rPr>
                            <a:t>R1</a:t>
                          </a:r>
                        </a:p>
                      </a:txBody>
                      <a:tcPr marL="44450" marR="44450" marT="0" marB="0" anchor="ctr">
                        <a:solidFill>
                          <a:schemeClr val="accent1"/>
                        </a:solidFill>
                      </a:tcPr>
                    </a:tc>
                    <a:tc>
                      <a:txBody>
                        <a:bodyPr/>
                        <a:lstStyle/>
                        <a:p>
                          <a:endParaRPr lang="hu-HU"/>
                        </a:p>
                      </a:txBody>
                      <a:tcPr marL="44450" marR="44450" marT="0" marB="0" anchor="ctr">
                        <a:blipFill>
                          <a:blip r:embed="rId4"/>
                          <a:stretch>
                            <a:fillRect l="-100885" t="-84615" r="-304425" b="-186154"/>
                          </a:stretch>
                        </a:blipFill>
                      </a:tcPr>
                    </a:tc>
                    <a:tc>
                      <a:txBody>
                        <a:bodyPr/>
                        <a:lstStyle/>
                        <a:p>
                          <a:endParaRPr lang="hu-HU"/>
                        </a:p>
                      </a:txBody>
                      <a:tcPr marL="44450" marR="44450" marT="0" marB="0" anchor="ctr">
                        <a:blipFill>
                          <a:blip r:embed="rId4"/>
                          <a:stretch>
                            <a:fillRect l="-199123" t="-84615" r="-201754" b="-186154"/>
                          </a:stretch>
                        </a:blipFill>
                      </a:tcPr>
                    </a:tc>
                    <a:tc>
                      <a:txBody>
                        <a:bodyPr/>
                        <a:lstStyle/>
                        <a:p>
                          <a:endParaRPr lang="hu-HU"/>
                        </a:p>
                      </a:txBody>
                      <a:tcPr marL="44450" marR="44450" marT="0" marB="0" anchor="ctr">
                        <a:blipFill>
                          <a:blip r:embed="rId4"/>
                          <a:stretch>
                            <a:fillRect l="-301770" t="-84615" r="-103540" b="-186154"/>
                          </a:stretch>
                        </a:blipFill>
                      </a:tcPr>
                    </a:tc>
                    <a:tc>
                      <a:txBody>
                        <a:bodyPr/>
                        <a:lstStyle/>
                        <a:p>
                          <a:pPr marL="0" algn="ctr" defTabSz="457200" rtl="0" eaLnBrk="1" latinLnBrk="0" hangingPunct="1">
                            <a:lnSpc>
                              <a:spcPct val="107000"/>
                            </a:lnSpc>
                            <a:spcAft>
                              <a:spcPts val="800"/>
                            </a:spcAft>
                          </a:pPr>
                          <a:r>
                            <a:rPr lang="hu-HU" sz="1100" b="0" kern="1200" dirty="0">
                              <a:solidFill>
                                <a:schemeClr val="tx1"/>
                              </a:solidFill>
                              <a:effectLst/>
                              <a:latin typeface="+mn-lt"/>
                              <a:ea typeface="+mn-ea"/>
                              <a:cs typeface="+mn-cs"/>
                            </a:rPr>
                            <a:t>300</a:t>
                          </a:r>
                        </a:p>
                      </a:txBody>
                      <a:tcPr marL="44450" marR="44450" marT="0" marB="0" anchor="ctr">
                        <a:solidFill>
                          <a:schemeClr val="accent1">
                            <a:lumMod val="20000"/>
                            <a:lumOff val="80000"/>
                          </a:schemeClr>
                        </a:solidFill>
                      </a:tcPr>
                    </a:tc>
                    <a:extLst>
                      <a:ext uri="{0D108BD9-81ED-4DB2-BD59-A6C34878D82A}">
                        <a16:rowId xmlns:a16="http://schemas.microsoft.com/office/drawing/2014/main" val="435573981"/>
                      </a:ext>
                    </a:extLst>
                  </a:tr>
                  <a:tr h="395097">
                    <a:tc>
                      <a:txBody>
                        <a:bodyPr/>
                        <a:lstStyle/>
                        <a:p>
                          <a:pPr marL="0" algn="ctr" defTabSz="457200" rtl="0" eaLnBrk="1" latinLnBrk="0" hangingPunct="1">
                            <a:lnSpc>
                              <a:spcPct val="107000"/>
                            </a:lnSpc>
                            <a:spcAft>
                              <a:spcPts val="800"/>
                            </a:spcAft>
                          </a:pPr>
                          <a:r>
                            <a:rPr lang="hu-HU" sz="1100" b="1" kern="1200" dirty="0">
                              <a:solidFill>
                                <a:schemeClr val="lt1"/>
                              </a:solidFill>
                              <a:effectLst/>
                              <a:latin typeface="+mn-lt"/>
                              <a:ea typeface="+mn-ea"/>
                              <a:cs typeface="+mn-cs"/>
                            </a:rPr>
                            <a:t>R2</a:t>
                          </a:r>
                        </a:p>
                      </a:txBody>
                      <a:tcPr marL="44450" marR="44450" marT="0" marB="0" anchor="ctr">
                        <a:solidFill>
                          <a:schemeClr val="accent1"/>
                        </a:solidFill>
                      </a:tcPr>
                    </a:tc>
                    <a:tc>
                      <a:txBody>
                        <a:bodyPr/>
                        <a:lstStyle/>
                        <a:p>
                          <a:endParaRPr lang="hu-HU"/>
                        </a:p>
                      </a:txBody>
                      <a:tcPr marL="44450" marR="44450" marT="0" marB="0" anchor="ctr">
                        <a:blipFill>
                          <a:blip r:embed="rId4"/>
                          <a:stretch>
                            <a:fillRect l="-100885" t="-184615" r="-304425" b="-86154"/>
                          </a:stretch>
                        </a:blipFill>
                      </a:tcPr>
                    </a:tc>
                    <a:tc>
                      <a:txBody>
                        <a:bodyPr/>
                        <a:lstStyle/>
                        <a:p>
                          <a:endParaRPr lang="hu-HU"/>
                        </a:p>
                      </a:txBody>
                      <a:tcPr marL="44450" marR="44450" marT="0" marB="0" anchor="ctr">
                        <a:blipFill>
                          <a:blip r:embed="rId4"/>
                          <a:stretch>
                            <a:fillRect l="-199123" t="-184615" r="-201754" b="-86154"/>
                          </a:stretch>
                        </a:blipFill>
                      </a:tcPr>
                    </a:tc>
                    <a:tc>
                      <a:txBody>
                        <a:bodyPr/>
                        <a:lstStyle/>
                        <a:p>
                          <a:endParaRPr lang="hu-HU"/>
                        </a:p>
                      </a:txBody>
                      <a:tcPr marL="44450" marR="44450" marT="0" marB="0" anchor="ctr">
                        <a:blipFill>
                          <a:blip r:embed="rId4"/>
                          <a:stretch>
                            <a:fillRect l="-301770" t="-184615" r="-103540" b="-86154"/>
                          </a:stretch>
                        </a:blipFill>
                      </a:tcPr>
                    </a:tc>
                    <a:tc>
                      <a:txBody>
                        <a:bodyPr/>
                        <a:lstStyle/>
                        <a:p>
                          <a:pPr marL="0" algn="ctr" defTabSz="457200" rtl="0" eaLnBrk="1" latinLnBrk="0" hangingPunct="1">
                            <a:lnSpc>
                              <a:spcPct val="107000"/>
                            </a:lnSpc>
                            <a:spcAft>
                              <a:spcPts val="800"/>
                            </a:spcAft>
                          </a:pPr>
                          <a:r>
                            <a:rPr lang="hu-HU" sz="1100" b="0" kern="1200" dirty="0">
                              <a:solidFill>
                                <a:schemeClr val="tx1"/>
                              </a:solidFill>
                              <a:effectLst/>
                              <a:latin typeface="+mn-lt"/>
                              <a:ea typeface="+mn-ea"/>
                              <a:cs typeface="+mn-cs"/>
                            </a:rPr>
                            <a:t>200</a:t>
                          </a:r>
                        </a:p>
                      </a:txBody>
                      <a:tcPr marL="44450" marR="44450" marT="0" marB="0" anchor="ctr">
                        <a:solidFill>
                          <a:schemeClr val="accent1">
                            <a:lumMod val="20000"/>
                            <a:lumOff val="80000"/>
                          </a:schemeClr>
                        </a:solidFill>
                      </a:tcPr>
                    </a:tc>
                    <a:extLst>
                      <a:ext uri="{0D108BD9-81ED-4DB2-BD59-A6C34878D82A}">
                        <a16:rowId xmlns:a16="http://schemas.microsoft.com/office/drawing/2014/main" val="3227700335"/>
                      </a:ext>
                    </a:extLst>
                  </a:tr>
                  <a:tr h="327215">
                    <a:tc>
                      <a:txBody>
                        <a:bodyPr/>
                        <a:lstStyle/>
                        <a:p>
                          <a:pPr marL="0" algn="ctr" defTabSz="457200" rtl="0" eaLnBrk="1" latinLnBrk="0" hangingPunct="1">
                            <a:lnSpc>
                              <a:spcPct val="107000"/>
                            </a:lnSpc>
                            <a:spcAft>
                              <a:spcPts val="800"/>
                            </a:spcAft>
                          </a:pPr>
                          <a:r>
                            <a:rPr lang="hu-HU" sz="1100" b="1" kern="1200" dirty="0">
                              <a:solidFill>
                                <a:schemeClr val="lt1"/>
                              </a:solidFill>
                              <a:effectLst/>
                              <a:latin typeface="+mn-lt"/>
                              <a:ea typeface="+mn-ea"/>
                              <a:cs typeface="+mn-cs"/>
                            </a:rPr>
                            <a:t>igény</a:t>
                          </a:r>
                        </a:p>
                      </a:txBody>
                      <a:tcPr marL="44450" marR="44450" marT="0" marB="0" anchor="ctr">
                        <a:solidFill>
                          <a:schemeClr val="accent1"/>
                        </a:solidFill>
                      </a:tcPr>
                    </a:tc>
                    <a:tc>
                      <a:txBody>
                        <a:bodyPr/>
                        <a:lstStyle/>
                        <a:p>
                          <a:pPr marL="0" algn="ctr" defTabSz="457200" rtl="0" eaLnBrk="1" latinLnBrk="0" hangingPunct="1">
                            <a:lnSpc>
                              <a:spcPct val="107000"/>
                            </a:lnSpc>
                            <a:spcAft>
                              <a:spcPts val="800"/>
                            </a:spcAft>
                          </a:pPr>
                          <a:r>
                            <a:rPr lang="hu-HU" sz="1100" b="0" kern="1200" dirty="0">
                              <a:solidFill>
                                <a:schemeClr val="tx1"/>
                              </a:solidFill>
                              <a:effectLst/>
                              <a:latin typeface="+mn-lt"/>
                              <a:ea typeface="+mn-ea"/>
                              <a:cs typeface="+mn-cs"/>
                            </a:rPr>
                            <a:t>150</a:t>
                          </a:r>
                        </a:p>
                      </a:txBody>
                      <a:tcPr marL="44450" marR="44450" marT="0" marB="0" anchor="ctr">
                        <a:solidFill>
                          <a:schemeClr val="accent1">
                            <a:lumMod val="20000"/>
                            <a:lumOff val="80000"/>
                          </a:schemeClr>
                        </a:solidFill>
                      </a:tcPr>
                    </a:tc>
                    <a:tc>
                      <a:txBody>
                        <a:bodyPr/>
                        <a:lstStyle/>
                        <a:p>
                          <a:pPr marL="0" algn="ctr" defTabSz="457200" rtl="0" eaLnBrk="1" latinLnBrk="0" hangingPunct="1">
                            <a:lnSpc>
                              <a:spcPct val="107000"/>
                            </a:lnSpc>
                            <a:spcAft>
                              <a:spcPts val="800"/>
                            </a:spcAft>
                          </a:pPr>
                          <a:r>
                            <a:rPr lang="hu-HU" sz="1100" b="0" kern="1200" dirty="0">
                              <a:solidFill>
                                <a:schemeClr val="tx1"/>
                              </a:solidFill>
                              <a:effectLst/>
                              <a:latin typeface="+mn-lt"/>
                              <a:ea typeface="+mn-ea"/>
                              <a:cs typeface="+mn-cs"/>
                            </a:rPr>
                            <a:t>250</a:t>
                          </a:r>
                        </a:p>
                      </a:txBody>
                      <a:tcPr marL="44450" marR="44450" marT="0" marB="0" anchor="ctr">
                        <a:solidFill>
                          <a:schemeClr val="accent1">
                            <a:lumMod val="20000"/>
                            <a:lumOff val="80000"/>
                          </a:schemeClr>
                        </a:solidFill>
                      </a:tcPr>
                    </a:tc>
                    <a:tc>
                      <a:txBody>
                        <a:bodyPr/>
                        <a:lstStyle/>
                        <a:p>
                          <a:pPr marL="0" algn="ctr" defTabSz="457200" rtl="0" eaLnBrk="1" latinLnBrk="0" hangingPunct="1">
                            <a:lnSpc>
                              <a:spcPct val="107000"/>
                            </a:lnSpc>
                            <a:spcAft>
                              <a:spcPts val="800"/>
                            </a:spcAft>
                          </a:pPr>
                          <a:r>
                            <a:rPr lang="hu-HU" sz="1100" b="0" kern="1200" dirty="0">
                              <a:solidFill>
                                <a:schemeClr val="tx1"/>
                              </a:solidFill>
                              <a:effectLst/>
                              <a:latin typeface="+mn-lt"/>
                              <a:ea typeface="+mn-ea"/>
                              <a:cs typeface="+mn-cs"/>
                            </a:rPr>
                            <a:t>100</a:t>
                          </a:r>
                        </a:p>
                      </a:txBody>
                      <a:tcPr marL="44450" marR="44450" marT="0" marB="0" anchor="ctr">
                        <a:solidFill>
                          <a:schemeClr val="accent1">
                            <a:lumMod val="20000"/>
                            <a:lumOff val="80000"/>
                          </a:schemeClr>
                        </a:solidFill>
                      </a:tcPr>
                    </a:tc>
                    <a:tc>
                      <a:txBody>
                        <a:bodyPr/>
                        <a:lstStyle/>
                        <a:p>
                          <a:pPr marL="0" algn="ctr" defTabSz="457200" rtl="0" eaLnBrk="1" latinLnBrk="0" hangingPunct="1">
                            <a:lnSpc>
                              <a:spcPct val="107000"/>
                            </a:lnSpc>
                            <a:spcAft>
                              <a:spcPts val="800"/>
                            </a:spcAft>
                          </a:pPr>
                          <a:r>
                            <a:rPr lang="hu-HU" sz="1100" b="0" kern="1200" dirty="0">
                              <a:solidFill>
                                <a:schemeClr val="tx1"/>
                              </a:solidFill>
                              <a:effectLst/>
                              <a:latin typeface="+mn-lt"/>
                              <a:ea typeface="+mn-ea"/>
                              <a:cs typeface="+mn-cs"/>
                            </a:rPr>
                            <a:t> </a:t>
                          </a:r>
                        </a:p>
                      </a:txBody>
                      <a:tcPr marL="44450" marR="44450" marT="0" marB="0" anchor="ctr">
                        <a:solidFill>
                          <a:schemeClr val="accent1">
                            <a:lumMod val="20000"/>
                            <a:lumOff val="80000"/>
                          </a:schemeClr>
                        </a:solidFill>
                      </a:tcPr>
                    </a:tc>
                    <a:extLst>
                      <a:ext uri="{0D108BD9-81ED-4DB2-BD59-A6C34878D82A}">
                        <a16:rowId xmlns:a16="http://schemas.microsoft.com/office/drawing/2014/main" val="2770806833"/>
                      </a:ext>
                    </a:extLst>
                  </a:tr>
                </a:tbl>
              </a:graphicData>
            </a:graphic>
          </p:graphicFrame>
        </mc:Fallback>
      </mc:AlternateContent>
      <p:cxnSp>
        <p:nvCxnSpPr>
          <p:cNvPr id="17" name="Egyenes összekötő 16">
            <a:extLst>
              <a:ext uri="{FF2B5EF4-FFF2-40B4-BE49-F238E27FC236}">
                <a16:creationId xmlns:a16="http://schemas.microsoft.com/office/drawing/2014/main" id="{895F029C-E105-4801-8D18-A972635F9C5D}"/>
              </a:ext>
            </a:extLst>
          </p:cNvPr>
          <p:cNvCxnSpPr/>
          <p:nvPr/>
        </p:nvCxnSpPr>
        <p:spPr>
          <a:xfrm>
            <a:off x="4840941" y="4455459"/>
            <a:ext cx="599981" cy="349323"/>
          </a:xfrm>
          <a:prstGeom prst="line">
            <a:avLst/>
          </a:prstGeom>
          <a:ln>
            <a:solidFill>
              <a:schemeClr val="bg1"/>
            </a:solidFill>
          </a:ln>
        </p:spPr>
        <p:style>
          <a:lnRef idx="1">
            <a:schemeClr val="dk1"/>
          </a:lnRef>
          <a:fillRef idx="0">
            <a:schemeClr val="dk1"/>
          </a:fillRef>
          <a:effectRef idx="0">
            <a:schemeClr val="dk1"/>
          </a:effectRef>
          <a:fontRef idx="minor">
            <a:schemeClr val="tx1"/>
          </a:fontRef>
        </p:style>
      </p:cxnSp>
      <mc:AlternateContent xmlns:mc="http://schemas.openxmlformats.org/markup-compatibility/2006" xmlns:a14="http://schemas.microsoft.com/office/drawing/2010/main">
        <mc:Choice Requires="a14">
          <p:sp>
            <p:nvSpPr>
              <p:cNvPr id="4" name="Szövegdoboz 3">
                <a:extLst>
                  <a:ext uri="{FF2B5EF4-FFF2-40B4-BE49-F238E27FC236}">
                    <a16:creationId xmlns:a16="http://schemas.microsoft.com/office/drawing/2014/main" id="{8D5985B1-5289-4E4B-A34E-C800286F6DF4}"/>
                  </a:ext>
                </a:extLst>
              </p:cNvPr>
              <p:cNvSpPr txBox="1"/>
              <p:nvPr/>
            </p:nvSpPr>
            <p:spPr>
              <a:xfrm>
                <a:off x="3598154" y="4216802"/>
                <a:ext cx="5476489" cy="486855"/>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fontAlgn="ctr">
                  <a:lnSpc>
                    <a:spcPct val="107000"/>
                  </a:lnSpc>
                  <a:spcAft>
                    <a:spcPts val="800"/>
                  </a:spcAft>
                </a:pPr>
                <a14:m>
                  <m:oMathPara xmlns:m="http://schemas.openxmlformats.org/officeDocument/2006/math">
                    <m:oMathParaPr>
                      <m:jc m:val="centerGroup"/>
                    </m:oMathParaPr>
                    <m:oMath xmlns:m="http://schemas.openxmlformats.org/officeDocument/2006/math">
                      <m:sSub>
                        <m:sSubPr>
                          <m:ctrlPr>
                            <a:rPr kumimoji="0" lang="hu-HU" sz="1800" b="0" i="1" u="none" strike="noStrike" kern="1200" cap="none" spc="0" normalizeH="0" baseline="0" noProof="0" smtClean="0">
                              <a:ln>
                                <a:noFill/>
                              </a:ln>
                              <a:solidFill>
                                <a:prstClr val="black">
                                  <a:lumMod val="75000"/>
                                  <a:lumOff val="25000"/>
                                </a:prstClr>
                              </a:solidFill>
                              <a:effectLst/>
                              <a:uLnTx/>
                              <a:uFillTx/>
                              <a:latin typeface="Cambria Math" panose="02040503050406030204" pitchFamily="18" charset="0"/>
                              <a:ea typeface="+mn-ea"/>
                              <a:cs typeface="+mn-cs"/>
                            </a:rPr>
                          </m:ctrlPr>
                        </m:sSubPr>
                        <m:e>
                          <m:r>
                            <a:rPr kumimoji="0" lang="hu-HU" sz="1800" b="0" i="1" u="none" strike="noStrike" kern="1200" cap="none" spc="0" normalizeH="0" baseline="0" noProof="0" smtClean="0">
                              <a:ln>
                                <a:noFill/>
                              </a:ln>
                              <a:solidFill>
                                <a:prstClr val="black">
                                  <a:lumMod val="75000"/>
                                  <a:lumOff val="25000"/>
                                </a:prstClr>
                              </a:solidFill>
                              <a:effectLst/>
                              <a:uLnTx/>
                              <a:uFillTx/>
                              <a:latin typeface="Cambria Math" panose="02040503050406030204" pitchFamily="18" charset="0"/>
                              <a:ea typeface="+mn-ea"/>
                              <a:cs typeface="+mn-cs"/>
                            </a:rPr>
                            <m:t>𝑧</m:t>
                          </m:r>
                          <m:r>
                            <a:rPr kumimoji="0" lang="hu-HU" sz="1800" b="0" i="1" u="none" strike="noStrike" kern="1200" cap="none" spc="0" normalizeH="0" baseline="0" noProof="0" smtClean="0">
                              <a:ln>
                                <a:noFill/>
                              </a:ln>
                              <a:solidFill>
                                <a:prstClr val="black">
                                  <a:lumMod val="75000"/>
                                  <a:lumOff val="25000"/>
                                </a:prstClr>
                              </a:solidFill>
                              <a:effectLst/>
                              <a:uLnTx/>
                              <a:uFillTx/>
                              <a:latin typeface="Cambria Math" panose="02040503050406030204" pitchFamily="18" charset="0"/>
                              <a:ea typeface="+mn-ea"/>
                              <a:cs typeface="+mn-cs"/>
                            </a:rPr>
                            <m:t>=5</m:t>
                          </m:r>
                          <m:r>
                            <a:rPr kumimoji="0" lang="hu-HU" sz="1800" b="0" i="1" u="none" strike="noStrike" kern="1200" cap="none" spc="0" normalizeH="0" baseline="0" noProof="0" smtClean="0">
                              <a:ln>
                                <a:noFill/>
                              </a:ln>
                              <a:solidFill>
                                <a:prstClr val="black">
                                  <a:lumMod val="75000"/>
                                  <a:lumOff val="25000"/>
                                </a:prstClr>
                              </a:solidFill>
                              <a:effectLst/>
                              <a:uLnTx/>
                              <a:uFillTx/>
                              <a:latin typeface="Cambria Math" panose="02040503050406030204" pitchFamily="18" charset="0"/>
                              <a:ea typeface="+mn-ea"/>
                              <a:cs typeface="+mn-cs"/>
                            </a:rPr>
                            <m:t>𝑥</m:t>
                          </m:r>
                        </m:e>
                        <m:sub>
                          <m:r>
                            <a:rPr kumimoji="0" lang="hu-HU" sz="1800" b="0" i="1" u="none" strike="noStrike" kern="1200" cap="none" spc="0" normalizeH="0" baseline="0" noProof="0" smtClean="0">
                              <a:ln>
                                <a:noFill/>
                              </a:ln>
                              <a:solidFill>
                                <a:prstClr val="black">
                                  <a:lumMod val="75000"/>
                                  <a:lumOff val="25000"/>
                                </a:prstClr>
                              </a:solidFill>
                              <a:effectLst/>
                              <a:uLnTx/>
                              <a:uFillTx/>
                              <a:latin typeface="Cambria Math" panose="02040503050406030204" pitchFamily="18" charset="0"/>
                              <a:ea typeface="+mn-ea"/>
                              <a:cs typeface="+mn-cs"/>
                            </a:rPr>
                            <m:t>11</m:t>
                          </m:r>
                        </m:sub>
                      </m:sSub>
                      <m:r>
                        <a:rPr kumimoji="0" lang="hu-HU" sz="1800" b="0" i="1" u="none" strike="noStrike" kern="1200" cap="none" spc="0" normalizeH="0" baseline="0" noProof="0" smtClean="0">
                          <a:ln>
                            <a:noFill/>
                          </a:ln>
                          <a:solidFill>
                            <a:prstClr val="black">
                              <a:lumMod val="75000"/>
                              <a:lumOff val="25000"/>
                            </a:prstClr>
                          </a:solidFill>
                          <a:effectLst/>
                          <a:uLnTx/>
                          <a:uFillTx/>
                          <a:latin typeface="Cambria Math" panose="02040503050406030204" pitchFamily="18" charset="0"/>
                          <a:ea typeface="+mn-ea"/>
                          <a:cs typeface="+mn-cs"/>
                        </a:rPr>
                        <m:t>+</m:t>
                      </m:r>
                      <m:sSub>
                        <m:sSubPr>
                          <m:ctrlPr>
                            <a:rPr lang="hu-HU" i="1">
                              <a:solidFill>
                                <a:prstClr val="black">
                                  <a:lumMod val="75000"/>
                                  <a:lumOff val="25000"/>
                                </a:prstClr>
                              </a:solidFill>
                              <a:latin typeface="Cambria Math" panose="02040503050406030204" pitchFamily="18" charset="0"/>
                            </a:rPr>
                          </m:ctrlPr>
                        </m:sSubPr>
                        <m:e>
                          <m:r>
                            <a:rPr lang="hu-HU" b="0" i="1" smtClean="0">
                              <a:solidFill>
                                <a:prstClr val="black">
                                  <a:lumMod val="75000"/>
                                  <a:lumOff val="25000"/>
                                </a:prstClr>
                              </a:solidFill>
                              <a:latin typeface="Cambria Math" panose="02040503050406030204" pitchFamily="18" charset="0"/>
                            </a:rPr>
                            <m:t>4</m:t>
                          </m:r>
                          <m:r>
                            <a:rPr lang="hu-HU" i="1">
                              <a:solidFill>
                                <a:prstClr val="black">
                                  <a:lumMod val="75000"/>
                                  <a:lumOff val="25000"/>
                                </a:prstClr>
                              </a:solidFill>
                              <a:latin typeface="Cambria Math" panose="02040503050406030204" pitchFamily="18" charset="0"/>
                            </a:rPr>
                            <m:t>𝑥</m:t>
                          </m:r>
                        </m:e>
                        <m:sub>
                          <m:r>
                            <a:rPr lang="hu-HU" i="1">
                              <a:solidFill>
                                <a:prstClr val="black">
                                  <a:lumMod val="75000"/>
                                  <a:lumOff val="25000"/>
                                </a:prstClr>
                              </a:solidFill>
                              <a:latin typeface="Cambria Math" panose="02040503050406030204" pitchFamily="18" charset="0"/>
                            </a:rPr>
                            <m:t>1</m:t>
                          </m:r>
                          <m:r>
                            <a:rPr lang="hu-HU" b="0" i="1" smtClean="0">
                              <a:solidFill>
                                <a:prstClr val="black">
                                  <a:lumMod val="75000"/>
                                  <a:lumOff val="25000"/>
                                </a:prstClr>
                              </a:solidFill>
                              <a:latin typeface="Cambria Math" panose="02040503050406030204" pitchFamily="18" charset="0"/>
                            </a:rPr>
                            <m:t>2</m:t>
                          </m:r>
                        </m:sub>
                      </m:sSub>
                      <m:r>
                        <a:rPr lang="hu-HU" b="0" i="1" smtClean="0">
                          <a:solidFill>
                            <a:prstClr val="black">
                              <a:lumMod val="75000"/>
                              <a:lumOff val="25000"/>
                            </a:prstClr>
                          </a:solidFill>
                          <a:latin typeface="Cambria Math" panose="02040503050406030204" pitchFamily="18" charset="0"/>
                        </a:rPr>
                        <m:t>+0</m:t>
                      </m:r>
                      <m:sSub>
                        <m:sSubPr>
                          <m:ctrlPr>
                            <a:rPr lang="hu-HU" i="1">
                              <a:solidFill>
                                <a:prstClr val="black">
                                  <a:lumMod val="75000"/>
                                  <a:lumOff val="25000"/>
                                </a:prstClr>
                              </a:solidFill>
                              <a:latin typeface="Cambria Math" panose="02040503050406030204" pitchFamily="18" charset="0"/>
                            </a:rPr>
                          </m:ctrlPr>
                        </m:sSubPr>
                        <m:e>
                          <m:r>
                            <a:rPr lang="hu-HU" i="1">
                              <a:solidFill>
                                <a:prstClr val="black">
                                  <a:lumMod val="75000"/>
                                  <a:lumOff val="25000"/>
                                </a:prstClr>
                              </a:solidFill>
                              <a:latin typeface="Cambria Math" panose="02040503050406030204" pitchFamily="18" charset="0"/>
                            </a:rPr>
                            <m:t>𝑥</m:t>
                          </m:r>
                        </m:e>
                        <m:sub>
                          <m:r>
                            <a:rPr lang="hu-HU" i="1">
                              <a:solidFill>
                                <a:prstClr val="black">
                                  <a:lumMod val="75000"/>
                                  <a:lumOff val="25000"/>
                                </a:prstClr>
                              </a:solidFill>
                              <a:latin typeface="Cambria Math" panose="02040503050406030204" pitchFamily="18" charset="0"/>
                            </a:rPr>
                            <m:t>1</m:t>
                          </m:r>
                          <m:r>
                            <a:rPr lang="hu-HU" b="0" i="1" smtClean="0">
                              <a:solidFill>
                                <a:prstClr val="black">
                                  <a:lumMod val="75000"/>
                                  <a:lumOff val="25000"/>
                                </a:prstClr>
                              </a:solidFill>
                              <a:latin typeface="Cambria Math" panose="02040503050406030204" pitchFamily="18" charset="0"/>
                            </a:rPr>
                            <m:t>3</m:t>
                          </m:r>
                        </m:sub>
                      </m:sSub>
                      <m:r>
                        <a:rPr lang="hu-HU" b="0" i="0" smtClean="0">
                          <a:solidFill>
                            <a:prstClr val="black">
                              <a:lumMod val="75000"/>
                              <a:lumOff val="25000"/>
                            </a:prstClr>
                          </a:solidFill>
                          <a:latin typeface="Cambria Math" panose="02040503050406030204" pitchFamily="18" charset="0"/>
                        </a:rPr>
                        <m:t>+</m:t>
                      </m:r>
                      <m:sSub>
                        <m:sSubPr>
                          <m:ctrlPr>
                            <a:rPr lang="hu-HU" i="1">
                              <a:solidFill>
                                <a:prstClr val="black">
                                  <a:lumMod val="75000"/>
                                  <a:lumOff val="25000"/>
                                </a:prstClr>
                              </a:solidFill>
                              <a:latin typeface="Cambria Math" panose="02040503050406030204" pitchFamily="18" charset="0"/>
                            </a:rPr>
                          </m:ctrlPr>
                        </m:sSubPr>
                        <m:e>
                          <m:r>
                            <a:rPr lang="hu-HU" b="0" i="1" smtClean="0">
                              <a:solidFill>
                                <a:prstClr val="black">
                                  <a:lumMod val="75000"/>
                                  <a:lumOff val="25000"/>
                                </a:prstClr>
                              </a:solidFill>
                              <a:latin typeface="Cambria Math" panose="02040503050406030204" pitchFamily="18" charset="0"/>
                            </a:rPr>
                            <m:t>2</m:t>
                          </m:r>
                          <m:r>
                            <a:rPr lang="hu-HU" i="1">
                              <a:solidFill>
                                <a:prstClr val="black">
                                  <a:lumMod val="75000"/>
                                  <a:lumOff val="25000"/>
                                </a:prstClr>
                              </a:solidFill>
                              <a:latin typeface="Cambria Math" panose="02040503050406030204" pitchFamily="18" charset="0"/>
                            </a:rPr>
                            <m:t>𝑥</m:t>
                          </m:r>
                        </m:e>
                        <m:sub>
                          <m:r>
                            <a:rPr lang="hu-HU" i="1">
                              <a:solidFill>
                                <a:prstClr val="black">
                                  <a:lumMod val="75000"/>
                                  <a:lumOff val="25000"/>
                                </a:prstClr>
                              </a:solidFill>
                              <a:latin typeface="Cambria Math" panose="02040503050406030204" pitchFamily="18" charset="0"/>
                            </a:rPr>
                            <m:t>21</m:t>
                          </m:r>
                        </m:sub>
                      </m:sSub>
                      <m:r>
                        <a:rPr lang="hu-HU" i="1">
                          <a:solidFill>
                            <a:prstClr val="black">
                              <a:lumMod val="75000"/>
                              <a:lumOff val="25000"/>
                            </a:prstClr>
                          </a:solidFill>
                          <a:latin typeface="Cambria Math" panose="02040503050406030204" pitchFamily="18" charset="0"/>
                        </a:rPr>
                        <m:t>+</m:t>
                      </m:r>
                      <m:sSub>
                        <m:sSubPr>
                          <m:ctrlPr>
                            <a:rPr lang="hu-HU" i="1">
                              <a:solidFill>
                                <a:prstClr val="black">
                                  <a:lumMod val="75000"/>
                                  <a:lumOff val="25000"/>
                                </a:prstClr>
                              </a:solidFill>
                              <a:latin typeface="Cambria Math" panose="02040503050406030204" pitchFamily="18" charset="0"/>
                            </a:rPr>
                          </m:ctrlPr>
                        </m:sSubPr>
                        <m:e>
                          <m:r>
                            <a:rPr lang="hu-HU" b="0" i="1" smtClean="0">
                              <a:solidFill>
                                <a:prstClr val="black">
                                  <a:lumMod val="75000"/>
                                  <a:lumOff val="25000"/>
                                </a:prstClr>
                              </a:solidFill>
                              <a:latin typeface="Cambria Math" panose="02040503050406030204" pitchFamily="18" charset="0"/>
                            </a:rPr>
                            <m:t>7</m:t>
                          </m:r>
                          <m:r>
                            <a:rPr lang="hu-HU" i="1">
                              <a:solidFill>
                                <a:prstClr val="black">
                                  <a:lumMod val="75000"/>
                                  <a:lumOff val="25000"/>
                                </a:prstClr>
                              </a:solidFill>
                              <a:latin typeface="Cambria Math" panose="02040503050406030204" pitchFamily="18" charset="0"/>
                            </a:rPr>
                            <m:t>𝑥</m:t>
                          </m:r>
                        </m:e>
                        <m:sub>
                          <m:r>
                            <a:rPr lang="hu-HU" i="1">
                              <a:solidFill>
                                <a:prstClr val="black">
                                  <a:lumMod val="75000"/>
                                  <a:lumOff val="25000"/>
                                </a:prstClr>
                              </a:solidFill>
                              <a:latin typeface="Cambria Math" panose="02040503050406030204" pitchFamily="18" charset="0"/>
                            </a:rPr>
                            <m:t>22</m:t>
                          </m:r>
                        </m:sub>
                      </m:sSub>
                      <m:r>
                        <a:rPr lang="hu-HU" i="1">
                          <a:solidFill>
                            <a:prstClr val="black">
                              <a:lumMod val="75000"/>
                              <a:lumOff val="25000"/>
                            </a:prstClr>
                          </a:solidFill>
                          <a:latin typeface="Cambria Math" panose="02040503050406030204" pitchFamily="18" charset="0"/>
                        </a:rPr>
                        <m:t>+</m:t>
                      </m:r>
                      <m:r>
                        <a:rPr lang="hu-HU" b="0" i="1" smtClean="0">
                          <a:solidFill>
                            <a:prstClr val="black">
                              <a:lumMod val="75000"/>
                              <a:lumOff val="25000"/>
                            </a:prstClr>
                          </a:solidFill>
                          <a:latin typeface="Cambria Math" panose="02040503050406030204" pitchFamily="18" charset="0"/>
                        </a:rPr>
                        <m:t>0</m:t>
                      </m:r>
                      <m:sSub>
                        <m:sSubPr>
                          <m:ctrlPr>
                            <a:rPr lang="hu-HU" i="1">
                              <a:solidFill>
                                <a:prstClr val="black">
                                  <a:lumMod val="75000"/>
                                  <a:lumOff val="25000"/>
                                </a:prstClr>
                              </a:solidFill>
                              <a:latin typeface="Cambria Math" panose="02040503050406030204" pitchFamily="18" charset="0"/>
                            </a:rPr>
                          </m:ctrlPr>
                        </m:sSubPr>
                        <m:e>
                          <m:r>
                            <a:rPr lang="hu-HU" i="1">
                              <a:solidFill>
                                <a:prstClr val="black">
                                  <a:lumMod val="75000"/>
                                  <a:lumOff val="25000"/>
                                </a:prstClr>
                              </a:solidFill>
                              <a:latin typeface="Cambria Math" panose="02040503050406030204" pitchFamily="18" charset="0"/>
                            </a:rPr>
                            <m:t>𝑥</m:t>
                          </m:r>
                        </m:e>
                        <m:sub>
                          <m:r>
                            <a:rPr lang="hu-HU" i="1">
                              <a:solidFill>
                                <a:prstClr val="black">
                                  <a:lumMod val="75000"/>
                                  <a:lumOff val="25000"/>
                                </a:prstClr>
                              </a:solidFill>
                              <a:latin typeface="Cambria Math" panose="02040503050406030204" pitchFamily="18" charset="0"/>
                            </a:rPr>
                            <m:t>23</m:t>
                          </m:r>
                        </m:sub>
                      </m:sSub>
                      <m:r>
                        <a:rPr lang="hu-HU">
                          <a:solidFill>
                            <a:prstClr val="black">
                              <a:lumMod val="75000"/>
                              <a:lumOff val="25000"/>
                            </a:prstClr>
                          </a:solidFill>
                          <a:latin typeface="Cambria Math" panose="02040503050406030204" pitchFamily="18" charset="0"/>
                          <a:ea typeface="Cambria Math" panose="02040503050406030204" pitchFamily="18" charset="0"/>
                        </a:rPr>
                        <m:t>→</m:t>
                      </m:r>
                      <m:r>
                        <m:rPr>
                          <m:sty m:val="p"/>
                        </m:rPr>
                        <a:rPr lang="hu-HU" b="0" i="0" smtClean="0">
                          <a:solidFill>
                            <a:prstClr val="black">
                              <a:lumMod val="75000"/>
                              <a:lumOff val="25000"/>
                            </a:prstClr>
                          </a:solidFill>
                          <a:latin typeface="Cambria Math" panose="02040503050406030204" pitchFamily="18" charset="0"/>
                          <a:ea typeface="Cambria Math" panose="02040503050406030204" pitchFamily="18" charset="0"/>
                        </a:rPr>
                        <m:t>min</m:t>
                      </m:r>
                    </m:oMath>
                  </m:oMathPara>
                </a14:m>
                <a:endParaRPr lang="hu-HU" sz="1200" b="0" i="0" u="none" strike="noStrike" dirty="0">
                  <a:effectLst/>
                  <a:latin typeface="Arial" panose="020B0604020202020204" pitchFamily="34" charset="0"/>
                </a:endParaRPr>
              </a:p>
            </p:txBody>
          </p:sp>
        </mc:Choice>
        <mc:Fallback xmlns="">
          <p:sp>
            <p:nvSpPr>
              <p:cNvPr id="4" name="Szövegdoboz 3">
                <a:extLst>
                  <a:ext uri="{FF2B5EF4-FFF2-40B4-BE49-F238E27FC236}">
                    <a16:creationId xmlns:a16="http://schemas.microsoft.com/office/drawing/2014/main" id="{8D5985B1-5289-4E4B-A34E-C800286F6DF4}"/>
                  </a:ext>
                </a:extLst>
              </p:cNvPr>
              <p:cNvSpPr txBox="1">
                <a:spLocks noRot="1" noChangeAspect="1" noMove="1" noResize="1" noEditPoints="1" noAdjustHandles="1" noChangeArrowheads="1" noChangeShapeType="1" noTextEdit="1"/>
              </p:cNvSpPr>
              <p:nvPr/>
            </p:nvSpPr>
            <p:spPr>
              <a:xfrm>
                <a:off x="3598154" y="4216802"/>
                <a:ext cx="5476489" cy="486855"/>
              </a:xfrm>
              <a:prstGeom prst="rect">
                <a:avLst/>
              </a:prstGeom>
              <a:blipFill>
                <a:blip r:embed="rId5"/>
                <a:stretch>
                  <a:fillRect/>
                </a:stretch>
              </a:blipFill>
            </p:spPr>
            <p:txBody>
              <a:bodyPr/>
              <a:lstStyle/>
              <a:p>
                <a:r>
                  <a:rPr lang="hu-HU">
                    <a:noFill/>
                  </a:rPr>
                  <a:t> </a:t>
                </a:r>
              </a:p>
            </p:txBody>
          </p:sp>
        </mc:Fallback>
      </mc:AlternateContent>
      <p:pic>
        <p:nvPicPr>
          <p:cNvPr id="11" name="Kép 10">
            <a:extLst>
              <a:ext uri="{FF2B5EF4-FFF2-40B4-BE49-F238E27FC236}">
                <a16:creationId xmlns:a16="http://schemas.microsoft.com/office/drawing/2014/main" id="{B2994854-BF2D-4C11-8D3A-779BC5FB7A11}"/>
              </a:ext>
            </a:extLst>
          </p:cNvPr>
          <p:cNvPicPr>
            <a:picLocks noChangeAspect="1"/>
          </p:cNvPicPr>
          <p:nvPr/>
        </p:nvPicPr>
        <p:blipFill>
          <a:blip r:embed="rId6"/>
          <a:stretch>
            <a:fillRect/>
          </a:stretch>
        </p:blipFill>
        <p:spPr>
          <a:xfrm>
            <a:off x="2620979" y="1841888"/>
            <a:ext cx="3475021" cy="1511939"/>
          </a:xfrm>
          <a:prstGeom prst="rect">
            <a:avLst/>
          </a:prstGeom>
        </p:spPr>
      </p:pic>
      <p:sp>
        <p:nvSpPr>
          <p:cNvPr id="13" name="Ellipszis 12">
            <a:extLst>
              <a:ext uri="{FF2B5EF4-FFF2-40B4-BE49-F238E27FC236}">
                <a16:creationId xmlns:a16="http://schemas.microsoft.com/office/drawing/2014/main" id="{DF17854A-7A3F-4132-97D9-844DC4FF3F82}"/>
              </a:ext>
            </a:extLst>
          </p:cNvPr>
          <p:cNvSpPr/>
          <p:nvPr/>
        </p:nvSpPr>
        <p:spPr>
          <a:xfrm>
            <a:off x="3237186" y="2164493"/>
            <a:ext cx="2123091" cy="818580"/>
          </a:xfrm>
          <a:prstGeom prst="ellipse">
            <a:avLst/>
          </a:prstGeom>
          <a:noFill/>
          <a:ln w="57150" cap="flat" cmpd="sng" algn="ctr">
            <a:solidFill>
              <a:srgbClr val="FFC000"/>
            </a:solidFill>
            <a:prstDash val="solid"/>
            <a:round/>
            <a:headEnd type="none" w="med" len="med"/>
            <a:tailEnd type="none" w="med" len="med"/>
          </a:ln>
        </p:spPr>
        <p:style>
          <a:lnRef idx="0">
            <a:scrgbClr r="0" g="0" b="0"/>
          </a:lnRef>
          <a:fillRef idx="0">
            <a:scrgbClr r="0" g="0" b="0"/>
          </a:fillRef>
          <a:effectRef idx="0">
            <a:scrgbClr r="0" g="0" b="0"/>
          </a:effectRef>
          <a:fontRef idx="minor">
            <a:schemeClr val="accent6"/>
          </a:fontRef>
        </p:style>
        <p:txBody>
          <a:bodyPr rtlCol="0" anchor="ctr"/>
          <a:lstStyle/>
          <a:p>
            <a:pPr algn="ctr"/>
            <a:endParaRPr lang="hu-HU">
              <a:ln>
                <a:solidFill>
                  <a:srgbClr val="FFC000"/>
                </a:solidFill>
              </a:ln>
            </a:endParaRPr>
          </a:p>
        </p:txBody>
      </p:sp>
      <p:sp>
        <p:nvSpPr>
          <p:cNvPr id="15" name="Ellipszis 14">
            <a:extLst>
              <a:ext uri="{FF2B5EF4-FFF2-40B4-BE49-F238E27FC236}">
                <a16:creationId xmlns:a16="http://schemas.microsoft.com/office/drawing/2014/main" id="{F2EA6806-F27C-492D-BA70-0D689461E022}"/>
              </a:ext>
            </a:extLst>
          </p:cNvPr>
          <p:cNvSpPr/>
          <p:nvPr/>
        </p:nvSpPr>
        <p:spPr>
          <a:xfrm>
            <a:off x="7546429" y="2164492"/>
            <a:ext cx="2334511" cy="833706"/>
          </a:xfrm>
          <a:prstGeom prst="ellipse">
            <a:avLst/>
          </a:prstGeom>
          <a:noFill/>
          <a:ln w="57150" cap="flat" cmpd="sng" algn="ctr">
            <a:solidFill>
              <a:srgbClr val="FFC000"/>
            </a:solidFill>
            <a:prstDash val="solid"/>
            <a:round/>
            <a:headEnd type="none" w="med" len="med"/>
            <a:tailEnd type="none" w="med" len="med"/>
          </a:ln>
        </p:spPr>
        <p:style>
          <a:lnRef idx="0">
            <a:scrgbClr r="0" g="0" b="0"/>
          </a:lnRef>
          <a:fillRef idx="0">
            <a:scrgbClr r="0" g="0" b="0"/>
          </a:fillRef>
          <a:effectRef idx="0">
            <a:scrgbClr r="0" g="0" b="0"/>
          </a:effectRef>
          <a:fontRef idx="minor">
            <a:schemeClr val="accent6"/>
          </a:fontRef>
        </p:style>
        <p:txBody>
          <a:bodyPr rtlCol="0" anchor="ctr"/>
          <a:lstStyle/>
          <a:p>
            <a:pPr algn="ctr"/>
            <a:endParaRPr lang="hu-HU">
              <a:ln>
                <a:solidFill>
                  <a:srgbClr val="FFC000"/>
                </a:solidFill>
              </a:ln>
            </a:endParaRPr>
          </a:p>
        </p:txBody>
      </p:sp>
      <p:cxnSp>
        <p:nvCxnSpPr>
          <p:cNvPr id="18" name="Egyenes összekötő nyíllal 17">
            <a:extLst>
              <a:ext uri="{FF2B5EF4-FFF2-40B4-BE49-F238E27FC236}">
                <a16:creationId xmlns:a16="http://schemas.microsoft.com/office/drawing/2014/main" id="{CEB718A3-71A9-4A88-8748-B91D11FAF226}"/>
              </a:ext>
            </a:extLst>
          </p:cNvPr>
          <p:cNvCxnSpPr>
            <a:cxnSpLocks/>
          </p:cNvCxnSpPr>
          <p:nvPr/>
        </p:nvCxnSpPr>
        <p:spPr>
          <a:xfrm>
            <a:off x="4840941" y="2983073"/>
            <a:ext cx="676990" cy="1167927"/>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22" name="Egyenes összekötő nyíllal 21">
            <a:extLst>
              <a:ext uri="{FF2B5EF4-FFF2-40B4-BE49-F238E27FC236}">
                <a16:creationId xmlns:a16="http://schemas.microsoft.com/office/drawing/2014/main" id="{89A438FB-3786-496E-9A38-AA09F701287A}"/>
              </a:ext>
            </a:extLst>
          </p:cNvPr>
          <p:cNvCxnSpPr>
            <a:cxnSpLocks/>
          </p:cNvCxnSpPr>
          <p:nvPr/>
        </p:nvCxnSpPr>
        <p:spPr>
          <a:xfrm flipH="1">
            <a:off x="6674071" y="2998198"/>
            <a:ext cx="1755226" cy="1117479"/>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186225718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id="{D1A9FD44-2580-46D7-BCF6-ED31803F7415}"/>
              </a:ext>
            </a:extLst>
          </p:cNvPr>
          <p:cNvSpPr>
            <a:spLocks noGrp="1"/>
          </p:cNvSpPr>
          <p:nvPr>
            <p:ph type="title"/>
          </p:nvPr>
        </p:nvSpPr>
        <p:spPr>
          <a:xfrm>
            <a:off x="2592925" y="624110"/>
            <a:ext cx="8911687" cy="703437"/>
          </a:xfrm>
        </p:spPr>
        <p:txBody>
          <a:bodyPr>
            <a:normAutofit fontScale="90000"/>
          </a:bodyPr>
          <a:lstStyle/>
          <a:p>
            <a:br>
              <a:rPr lang="hu-HU" b="1" dirty="0"/>
            </a:br>
            <a:endParaRPr lang="hu-HU" b="1" dirty="0"/>
          </a:p>
        </p:txBody>
      </p:sp>
      <p:sp>
        <p:nvSpPr>
          <p:cNvPr id="6" name="Tartalom helye 5">
            <a:extLst>
              <a:ext uri="{FF2B5EF4-FFF2-40B4-BE49-F238E27FC236}">
                <a16:creationId xmlns:a16="http://schemas.microsoft.com/office/drawing/2014/main" id="{1C809049-3246-4998-A7B4-FDD59E1A25EA}"/>
              </a:ext>
            </a:extLst>
          </p:cNvPr>
          <p:cNvSpPr>
            <a:spLocks noGrp="1"/>
          </p:cNvSpPr>
          <p:nvPr>
            <p:ph idx="1"/>
          </p:nvPr>
        </p:nvSpPr>
        <p:spPr>
          <a:xfrm>
            <a:off x="2313432" y="1060704"/>
            <a:ext cx="9040711" cy="4876682"/>
          </a:xfrm>
        </p:spPr>
        <p:txBody>
          <a:bodyPr anchor="t">
            <a:normAutofit/>
          </a:bodyPr>
          <a:lstStyle/>
          <a:p>
            <a:r>
              <a:rPr lang="hu-HU" dirty="0"/>
              <a:t>Tehát a feladatunk matematikai modellje:</a:t>
            </a:r>
          </a:p>
          <a:p>
            <a:endParaRPr lang="hu-HU" dirty="0"/>
          </a:p>
          <a:p>
            <a:endParaRPr lang="hu-HU" b="0" dirty="0"/>
          </a:p>
          <a:p>
            <a:pPr marL="0" indent="0">
              <a:buNone/>
            </a:pPr>
            <a:endParaRPr lang="hu-HU" dirty="0"/>
          </a:p>
        </p:txBody>
      </p:sp>
      <p:pic>
        <p:nvPicPr>
          <p:cNvPr id="7" name="Tartalom helye 4" descr="A képen férfi látható&#10;&#10;Automatikusan generált leírás">
            <a:extLst>
              <a:ext uri="{FF2B5EF4-FFF2-40B4-BE49-F238E27FC236}">
                <a16:creationId xmlns:a16="http://schemas.microsoft.com/office/drawing/2014/main" id="{2AA0B0DF-ABC4-4A5A-9A08-8FC189C6C878}"/>
              </a:ext>
            </a:extLst>
          </p:cNvPr>
          <p:cNvPicPr>
            <a:picLocks noChangeAspect="1"/>
          </p:cNvPicPr>
          <p:nvPr/>
        </p:nvPicPr>
        <p:blipFill>
          <a:blip r:embed="rId2"/>
          <a:stretch>
            <a:fillRect/>
          </a:stretch>
        </p:blipFill>
        <p:spPr>
          <a:xfrm>
            <a:off x="109935" y="1327547"/>
            <a:ext cx="1154906" cy="1154906"/>
          </a:xfrm>
          <a:prstGeom prst="rect">
            <a:avLst/>
          </a:prstGeom>
        </p:spPr>
      </p:pic>
      <p:pic>
        <p:nvPicPr>
          <p:cNvPr id="8" name="Kép 7">
            <a:extLst>
              <a:ext uri="{FF2B5EF4-FFF2-40B4-BE49-F238E27FC236}">
                <a16:creationId xmlns:a16="http://schemas.microsoft.com/office/drawing/2014/main" id="{BB840403-E6B6-496F-A238-F0B03CBF58BF}"/>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r="71850"/>
          <a:stretch/>
        </p:blipFill>
        <p:spPr>
          <a:xfrm>
            <a:off x="11302837" y="6003188"/>
            <a:ext cx="631142" cy="637018"/>
          </a:xfrm>
          <a:prstGeom prst="rect">
            <a:avLst/>
          </a:prstGeom>
        </p:spPr>
      </p:pic>
      <p:cxnSp>
        <p:nvCxnSpPr>
          <p:cNvPr id="17" name="Egyenes összekötő 16">
            <a:extLst>
              <a:ext uri="{FF2B5EF4-FFF2-40B4-BE49-F238E27FC236}">
                <a16:creationId xmlns:a16="http://schemas.microsoft.com/office/drawing/2014/main" id="{895F029C-E105-4801-8D18-A972635F9C5D}"/>
              </a:ext>
            </a:extLst>
          </p:cNvPr>
          <p:cNvCxnSpPr/>
          <p:nvPr/>
        </p:nvCxnSpPr>
        <p:spPr>
          <a:xfrm>
            <a:off x="4840941" y="4455459"/>
            <a:ext cx="599981" cy="349323"/>
          </a:xfrm>
          <a:prstGeom prst="line">
            <a:avLst/>
          </a:prstGeom>
          <a:ln>
            <a:solidFill>
              <a:schemeClr val="bg1"/>
            </a:solidFill>
          </a:ln>
        </p:spPr>
        <p:style>
          <a:lnRef idx="1">
            <a:schemeClr val="dk1"/>
          </a:lnRef>
          <a:fillRef idx="0">
            <a:schemeClr val="dk1"/>
          </a:fillRef>
          <a:effectRef idx="0">
            <a:schemeClr val="dk1"/>
          </a:effectRef>
          <a:fontRef idx="minor">
            <a:schemeClr val="tx1"/>
          </a:fontRef>
        </p:style>
      </p:cxnSp>
      <mc:AlternateContent xmlns:mc="http://schemas.openxmlformats.org/markup-compatibility/2006" xmlns:a14="http://schemas.microsoft.com/office/drawing/2010/main">
        <mc:Choice Requires="a14">
          <p:sp>
            <p:nvSpPr>
              <p:cNvPr id="4" name="Szövegdoboz 3">
                <a:extLst>
                  <a:ext uri="{FF2B5EF4-FFF2-40B4-BE49-F238E27FC236}">
                    <a16:creationId xmlns:a16="http://schemas.microsoft.com/office/drawing/2014/main" id="{8D5985B1-5289-4E4B-A34E-C800286F6DF4}"/>
                  </a:ext>
                </a:extLst>
              </p:cNvPr>
              <p:cNvSpPr txBox="1"/>
              <p:nvPr/>
            </p:nvSpPr>
            <p:spPr>
              <a:xfrm>
                <a:off x="2702677" y="2070538"/>
                <a:ext cx="5476489" cy="2908938"/>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fontAlgn="ctr">
                  <a:lnSpc>
                    <a:spcPct val="107000"/>
                  </a:lnSpc>
                  <a:spcAft>
                    <a:spcPts val="800"/>
                  </a:spcAft>
                </a:pPr>
                <a14:m>
                  <m:oMath xmlns:m="http://schemas.openxmlformats.org/officeDocument/2006/math">
                    <m:sSub>
                      <m:sSubPr>
                        <m:ctrlPr>
                          <a:rPr kumimoji="0" lang="hu-HU" sz="1800" b="0" i="1" u="none" strike="noStrike" kern="1200" cap="none" spc="0" normalizeH="0" baseline="0" noProof="0" smtClean="0">
                            <a:ln>
                              <a:noFill/>
                            </a:ln>
                            <a:solidFill>
                              <a:prstClr val="black">
                                <a:lumMod val="75000"/>
                                <a:lumOff val="25000"/>
                              </a:prstClr>
                            </a:solidFill>
                            <a:effectLst/>
                            <a:uLnTx/>
                            <a:uFillTx/>
                            <a:latin typeface="Cambria Math" panose="02040503050406030204" pitchFamily="18" charset="0"/>
                            <a:ea typeface="+mn-ea"/>
                            <a:cs typeface="+mn-cs"/>
                          </a:rPr>
                        </m:ctrlPr>
                      </m:sSubPr>
                      <m:e>
                        <m:r>
                          <a:rPr kumimoji="0" lang="hu-HU" sz="1800" b="0" i="1" u="none" strike="noStrike" kern="1200" cap="none" spc="0" normalizeH="0" baseline="0" noProof="0">
                            <a:ln>
                              <a:noFill/>
                            </a:ln>
                            <a:solidFill>
                              <a:prstClr val="black">
                                <a:lumMod val="75000"/>
                                <a:lumOff val="25000"/>
                              </a:prstClr>
                            </a:solidFill>
                            <a:effectLst/>
                            <a:uLnTx/>
                            <a:uFillTx/>
                            <a:latin typeface="Cambria Math" panose="02040503050406030204" pitchFamily="18" charset="0"/>
                            <a:ea typeface="+mn-ea"/>
                            <a:cs typeface="+mn-cs"/>
                          </a:rPr>
                          <m:t>𝑥</m:t>
                        </m:r>
                      </m:e>
                      <m:sub>
                        <m:r>
                          <a:rPr kumimoji="0" lang="hu-HU" sz="1800" b="0" i="1" u="none" strike="noStrike" kern="1200" cap="none" spc="0" normalizeH="0" baseline="0" noProof="0">
                            <a:ln>
                              <a:noFill/>
                            </a:ln>
                            <a:solidFill>
                              <a:prstClr val="black">
                                <a:lumMod val="75000"/>
                                <a:lumOff val="25000"/>
                              </a:prstClr>
                            </a:solidFill>
                            <a:effectLst/>
                            <a:uLnTx/>
                            <a:uFillTx/>
                            <a:latin typeface="Cambria Math" panose="02040503050406030204" pitchFamily="18" charset="0"/>
                            <a:ea typeface="+mn-ea"/>
                            <a:cs typeface="+mn-cs"/>
                          </a:rPr>
                          <m:t>𝑖𝑗</m:t>
                        </m:r>
                      </m:sub>
                    </m:sSub>
                    <m:r>
                      <a:rPr kumimoji="0" lang="hu-HU" sz="1800" b="0" i="1" u="none" strike="noStrike" kern="1200" cap="none" spc="0" normalizeH="0" baseline="0" noProof="0" smtClean="0">
                        <a:ln>
                          <a:noFill/>
                        </a:ln>
                        <a:solidFill>
                          <a:prstClr val="black">
                            <a:lumMod val="75000"/>
                            <a:lumOff val="25000"/>
                          </a:prstClr>
                        </a:solidFill>
                        <a:effectLst/>
                        <a:uLnTx/>
                        <a:uFillTx/>
                        <a:latin typeface="Cambria Math" panose="02040503050406030204" pitchFamily="18" charset="0"/>
                        <a:ea typeface="Cambria Math" panose="02040503050406030204" pitchFamily="18" charset="0"/>
                        <a:cs typeface="+mn-cs"/>
                      </a:rPr>
                      <m:t>≥0</m:t>
                    </m:r>
                  </m:oMath>
                </a14:m>
                <a:r>
                  <a:rPr kumimoji="0" lang="hu-HU" sz="1800" b="0" i="0" u="none" strike="noStrike" kern="1200" cap="none" spc="0" normalizeH="0" baseline="0" noProof="0" dirty="0">
                    <a:ln>
                      <a:noFill/>
                    </a:ln>
                    <a:solidFill>
                      <a:prstClr val="black">
                        <a:lumMod val="75000"/>
                        <a:lumOff val="25000"/>
                      </a:prstClr>
                    </a:solidFill>
                    <a:effectLst/>
                    <a:uLnTx/>
                    <a:uFillTx/>
                    <a:latin typeface="Century Gothic" panose="020B0502020202020204"/>
                    <a:ea typeface="+mn-ea"/>
                    <a:cs typeface="+mn-cs"/>
                  </a:rPr>
                  <a:t>, </a:t>
                </a:r>
                <a:r>
                  <a:rPr lang="hu-HU" dirty="0"/>
                  <a:t>ahol </a:t>
                </a:r>
                <a14:m>
                  <m:oMath xmlns:m="http://schemas.openxmlformats.org/officeDocument/2006/math">
                    <m:r>
                      <a:rPr lang="hu-HU" i="1">
                        <a:latin typeface="Cambria Math" panose="02040503050406030204" pitchFamily="18" charset="0"/>
                      </a:rPr>
                      <m:t>𝑖</m:t>
                    </m:r>
                    <m:r>
                      <a:rPr lang="hu-HU" i="1">
                        <a:latin typeface="Cambria Math" panose="02040503050406030204" pitchFamily="18" charset="0"/>
                        <a:ea typeface="Cambria Math" panose="02040503050406030204" pitchFamily="18" charset="0"/>
                      </a:rPr>
                      <m:t>∈</m:t>
                    </m:r>
                    <m:d>
                      <m:dPr>
                        <m:begChr m:val="{"/>
                        <m:endChr m:val="}"/>
                        <m:ctrlPr>
                          <a:rPr lang="hu-HU" i="1">
                            <a:latin typeface="Cambria Math" panose="02040503050406030204" pitchFamily="18" charset="0"/>
                            <a:ea typeface="Cambria Math" panose="02040503050406030204" pitchFamily="18" charset="0"/>
                          </a:rPr>
                        </m:ctrlPr>
                      </m:dPr>
                      <m:e>
                        <m:r>
                          <a:rPr lang="hu-HU" i="1">
                            <a:latin typeface="Cambria Math" panose="02040503050406030204" pitchFamily="18" charset="0"/>
                            <a:ea typeface="Cambria Math" panose="02040503050406030204" pitchFamily="18" charset="0"/>
                          </a:rPr>
                          <m:t>1;2</m:t>
                        </m:r>
                      </m:e>
                    </m:d>
                  </m:oMath>
                </a14:m>
                <a:r>
                  <a:rPr lang="hu-HU" dirty="0"/>
                  <a:t>	 és j</a:t>
                </a:r>
                <a14:m>
                  <m:oMath xmlns:m="http://schemas.openxmlformats.org/officeDocument/2006/math">
                    <m:r>
                      <a:rPr lang="hu-HU" i="1">
                        <a:latin typeface="Cambria Math" panose="02040503050406030204" pitchFamily="18" charset="0"/>
                        <a:ea typeface="Cambria Math" panose="02040503050406030204" pitchFamily="18" charset="0"/>
                      </a:rPr>
                      <m:t>∈</m:t>
                    </m:r>
                    <m:d>
                      <m:dPr>
                        <m:begChr m:val="{"/>
                        <m:endChr m:val="}"/>
                        <m:ctrlPr>
                          <a:rPr lang="hu-HU" i="1">
                            <a:latin typeface="Cambria Math" panose="02040503050406030204" pitchFamily="18" charset="0"/>
                            <a:ea typeface="Cambria Math" panose="02040503050406030204" pitchFamily="18" charset="0"/>
                          </a:rPr>
                        </m:ctrlPr>
                      </m:dPr>
                      <m:e>
                        <m:r>
                          <a:rPr lang="hu-HU" i="1">
                            <a:latin typeface="Cambria Math" panose="02040503050406030204" pitchFamily="18" charset="0"/>
                            <a:ea typeface="Cambria Math" panose="02040503050406030204" pitchFamily="18" charset="0"/>
                          </a:rPr>
                          <m:t>1;2;3</m:t>
                        </m:r>
                      </m:e>
                    </m:d>
                  </m:oMath>
                </a14:m>
                <a:endParaRPr kumimoji="0" lang="hu-HU" sz="1800" b="0" i="1" u="none" strike="noStrike" kern="1200" cap="none" spc="0" normalizeH="0" baseline="0" noProof="0" dirty="0">
                  <a:ln>
                    <a:noFill/>
                  </a:ln>
                  <a:solidFill>
                    <a:prstClr val="black">
                      <a:lumMod val="75000"/>
                      <a:lumOff val="25000"/>
                    </a:prstClr>
                  </a:solidFill>
                  <a:effectLst/>
                  <a:uLnTx/>
                  <a:uFillTx/>
                  <a:latin typeface="Cambria Math" panose="02040503050406030204" pitchFamily="18" charset="0"/>
                  <a:ea typeface="+mn-ea"/>
                  <a:cs typeface="+mn-cs"/>
                </a:endParaRPr>
              </a:p>
              <a:p>
                <a:pPr fontAlgn="ctr">
                  <a:lnSpc>
                    <a:spcPct val="107000"/>
                  </a:lnSpc>
                  <a:spcAft>
                    <a:spcPts val="800"/>
                  </a:spcAft>
                </a:pPr>
                <a14:m>
                  <m:oMathPara xmlns:m="http://schemas.openxmlformats.org/officeDocument/2006/math">
                    <m:oMathParaPr>
                      <m:jc m:val="left"/>
                    </m:oMathParaPr>
                    <m:oMath xmlns:m="http://schemas.openxmlformats.org/officeDocument/2006/math">
                      <m:sSub>
                        <m:sSubPr>
                          <m:ctrlPr>
                            <a:rPr kumimoji="0" lang="hu-HU" sz="1800" b="0" i="1" u="none" strike="noStrike" kern="1200" cap="none" spc="0" normalizeH="0" baseline="0" noProof="0" smtClean="0">
                              <a:ln>
                                <a:noFill/>
                              </a:ln>
                              <a:solidFill>
                                <a:prstClr val="black">
                                  <a:lumMod val="75000"/>
                                  <a:lumOff val="25000"/>
                                </a:prstClr>
                              </a:solidFill>
                              <a:effectLst/>
                              <a:uLnTx/>
                              <a:uFillTx/>
                              <a:latin typeface="Cambria Math" panose="02040503050406030204" pitchFamily="18" charset="0"/>
                              <a:ea typeface="+mn-ea"/>
                              <a:cs typeface="+mn-cs"/>
                            </a:rPr>
                          </m:ctrlPr>
                        </m:sSubPr>
                        <m:e>
                          <m:r>
                            <a:rPr kumimoji="0" lang="hu-HU" sz="1800" b="0" i="1" u="none" strike="noStrike" kern="1200" cap="none" spc="0" normalizeH="0" baseline="0" noProof="0" smtClean="0">
                              <a:ln>
                                <a:noFill/>
                              </a:ln>
                              <a:solidFill>
                                <a:prstClr val="black">
                                  <a:lumMod val="75000"/>
                                  <a:lumOff val="25000"/>
                                </a:prstClr>
                              </a:solidFill>
                              <a:effectLst/>
                              <a:uLnTx/>
                              <a:uFillTx/>
                              <a:latin typeface="Cambria Math" panose="02040503050406030204" pitchFamily="18" charset="0"/>
                              <a:ea typeface="+mn-ea"/>
                              <a:cs typeface="+mn-cs"/>
                            </a:rPr>
                            <m:t>𝑥</m:t>
                          </m:r>
                        </m:e>
                        <m:sub>
                          <m:r>
                            <a:rPr kumimoji="0" lang="hu-HU" sz="1800" b="0" i="1" u="none" strike="noStrike" kern="1200" cap="none" spc="0" normalizeH="0" baseline="0" noProof="0" smtClean="0">
                              <a:ln>
                                <a:noFill/>
                              </a:ln>
                              <a:solidFill>
                                <a:prstClr val="black">
                                  <a:lumMod val="75000"/>
                                  <a:lumOff val="25000"/>
                                </a:prstClr>
                              </a:solidFill>
                              <a:effectLst/>
                              <a:uLnTx/>
                              <a:uFillTx/>
                              <a:latin typeface="Cambria Math" panose="02040503050406030204" pitchFamily="18" charset="0"/>
                              <a:ea typeface="+mn-ea"/>
                              <a:cs typeface="+mn-cs"/>
                            </a:rPr>
                            <m:t>11</m:t>
                          </m:r>
                        </m:sub>
                      </m:sSub>
                      <m:r>
                        <a:rPr kumimoji="0" lang="hu-HU" sz="1800" b="0" i="1" u="none" strike="noStrike" kern="1200" cap="none" spc="0" normalizeH="0" baseline="0" noProof="0" smtClean="0">
                          <a:ln>
                            <a:noFill/>
                          </a:ln>
                          <a:solidFill>
                            <a:prstClr val="black">
                              <a:lumMod val="75000"/>
                              <a:lumOff val="25000"/>
                            </a:prstClr>
                          </a:solidFill>
                          <a:effectLst/>
                          <a:uLnTx/>
                          <a:uFillTx/>
                          <a:latin typeface="Cambria Math" panose="02040503050406030204" pitchFamily="18" charset="0"/>
                          <a:ea typeface="+mn-ea"/>
                          <a:cs typeface="+mn-cs"/>
                        </a:rPr>
                        <m:t>+</m:t>
                      </m:r>
                      <m:sSub>
                        <m:sSubPr>
                          <m:ctrlPr>
                            <a:rPr lang="hu-HU" i="1">
                              <a:solidFill>
                                <a:prstClr val="black">
                                  <a:lumMod val="75000"/>
                                  <a:lumOff val="25000"/>
                                </a:prstClr>
                              </a:solidFill>
                              <a:latin typeface="Cambria Math" panose="02040503050406030204" pitchFamily="18" charset="0"/>
                            </a:rPr>
                          </m:ctrlPr>
                        </m:sSubPr>
                        <m:e>
                          <m:r>
                            <a:rPr lang="hu-HU" i="1">
                              <a:solidFill>
                                <a:prstClr val="black">
                                  <a:lumMod val="75000"/>
                                  <a:lumOff val="25000"/>
                                </a:prstClr>
                              </a:solidFill>
                              <a:latin typeface="Cambria Math" panose="02040503050406030204" pitchFamily="18" charset="0"/>
                            </a:rPr>
                            <m:t>𝑥</m:t>
                          </m:r>
                        </m:e>
                        <m:sub>
                          <m:r>
                            <a:rPr lang="hu-HU" i="1">
                              <a:solidFill>
                                <a:prstClr val="black">
                                  <a:lumMod val="75000"/>
                                  <a:lumOff val="25000"/>
                                </a:prstClr>
                              </a:solidFill>
                              <a:latin typeface="Cambria Math" panose="02040503050406030204" pitchFamily="18" charset="0"/>
                            </a:rPr>
                            <m:t>1</m:t>
                          </m:r>
                          <m:r>
                            <a:rPr lang="hu-HU" b="0" i="1" smtClean="0">
                              <a:solidFill>
                                <a:prstClr val="black">
                                  <a:lumMod val="75000"/>
                                  <a:lumOff val="25000"/>
                                </a:prstClr>
                              </a:solidFill>
                              <a:latin typeface="Cambria Math" panose="02040503050406030204" pitchFamily="18" charset="0"/>
                            </a:rPr>
                            <m:t>2</m:t>
                          </m:r>
                        </m:sub>
                      </m:sSub>
                      <m:r>
                        <a:rPr lang="hu-HU" b="0" i="1" smtClean="0">
                          <a:solidFill>
                            <a:prstClr val="black">
                              <a:lumMod val="75000"/>
                              <a:lumOff val="25000"/>
                            </a:prstClr>
                          </a:solidFill>
                          <a:latin typeface="Cambria Math" panose="02040503050406030204" pitchFamily="18" charset="0"/>
                        </a:rPr>
                        <m:t>+</m:t>
                      </m:r>
                      <m:sSub>
                        <m:sSubPr>
                          <m:ctrlPr>
                            <a:rPr lang="hu-HU" i="1">
                              <a:solidFill>
                                <a:prstClr val="black">
                                  <a:lumMod val="75000"/>
                                  <a:lumOff val="25000"/>
                                </a:prstClr>
                              </a:solidFill>
                              <a:latin typeface="Cambria Math" panose="02040503050406030204" pitchFamily="18" charset="0"/>
                            </a:rPr>
                          </m:ctrlPr>
                        </m:sSubPr>
                        <m:e>
                          <m:r>
                            <a:rPr lang="hu-HU" i="1">
                              <a:solidFill>
                                <a:prstClr val="black">
                                  <a:lumMod val="75000"/>
                                  <a:lumOff val="25000"/>
                                </a:prstClr>
                              </a:solidFill>
                              <a:latin typeface="Cambria Math" panose="02040503050406030204" pitchFamily="18" charset="0"/>
                            </a:rPr>
                            <m:t>𝑥</m:t>
                          </m:r>
                        </m:e>
                        <m:sub>
                          <m:r>
                            <a:rPr lang="hu-HU" i="1">
                              <a:solidFill>
                                <a:prstClr val="black">
                                  <a:lumMod val="75000"/>
                                  <a:lumOff val="25000"/>
                                </a:prstClr>
                              </a:solidFill>
                              <a:latin typeface="Cambria Math" panose="02040503050406030204" pitchFamily="18" charset="0"/>
                            </a:rPr>
                            <m:t>1</m:t>
                          </m:r>
                          <m:r>
                            <a:rPr lang="hu-HU" b="0" i="1" smtClean="0">
                              <a:solidFill>
                                <a:prstClr val="black">
                                  <a:lumMod val="75000"/>
                                  <a:lumOff val="25000"/>
                                </a:prstClr>
                              </a:solidFill>
                              <a:latin typeface="Cambria Math" panose="02040503050406030204" pitchFamily="18" charset="0"/>
                            </a:rPr>
                            <m:t>3</m:t>
                          </m:r>
                        </m:sub>
                      </m:sSub>
                      <m:r>
                        <a:rPr lang="hu-HU" b="0" i="0" smtClean="0">
                          <a:solidFill>
                            <a:prstClr val="black">
                              <a:lumMod val="75000"/>
                              <a:lumOff val="25000"/>
                            </a:prstClr>
                          </a:solidFill>
                          <a:latin typeface="Cambria Math" panose="02040503050406030204" pitchFamily="18" charset="0"/>
                        </a:rPr>
                        <m:t>=300</m:t>
                      </m:r>
                    </m:oMath>
                  </m:oMathPara>
                </a14:m>
                <a:endParaRPr lang="hu-HU" sz="1200" b="0" i="0" u="none" strike="noStrike" dirty="0">
                  <a:effectLst/>
                  <a:latin typeface="Arial" panose="020B0604020202020204" pitchFamily="34" charset="0"/>
                </a:endParaRPr>
              </a:p>
              <a:p>
                <a:pPr fontAlgn="ctr">
                  <a:lnSpc>
                    <a:spcPct val="107000"/>
                  </a:lnSpc>
                  <a:spcAft>
                    <a:spcPts val="800"/>
                  </a:spcAft>
                </a:pPr>
                <a14:m>
                  <m:oMathPara xmlns:m="http://schemas.openxmlformats.org/officeDocument/2006/math">
                    <m:oMathParaPr>
                      <m:jc m:val="left"/>
                    </m:oMathParaPr>
                    <m:oMath xmlns:m="http://schemas.openxmlformats.org/officeDocument/2006/math">
                      <m:sSub>
                        <m:sSubPr>
                          <m:ctrlPr>
                            <a:rPr kumimoji="0" lang="hu-HU" sz="1800" b="0" i="1" u="none" strike="noStrike" kern="1200" cap="none" spc="0" normalizeH="0" baseline="0" noProof="0" smtClean="0">
                              <a:ln>
                                <a:noFill/>
                              </a:ln>
                              <a:solidFill>
                                <a:prstClr val="black">
                                  <a:lumMod val="75000"/>
                                  <a:lumOff val="25000"/>
                                </a:prstClr>
                              </a:solidFill>
                              <a:effectLst/>
                              <a:uLnTx/>
                              <a:uFillTx/>
                              <a:latin typeface="Cambria Math" panose="02040503050406030204" pitchFamily="18" charset="0"/>
                              <a:ea typeface="+mn-ea"/>
                              <a:cs typeface="+mn-cs"/>
                            </a:rPr>
                          </m:ctrlPr>
                        </m:sSubPr>
                        <m:e>
                          <m:r>
                            <a:rPr kumimoji="0" lang="hu-HU" sz="1800" b="0" i="1" u="none" strike="noStrike" kern="1200" cap="none" spc="0" normalizeH="0" baseline="0" noProof="0" smtClean="0">
                              <a:ln>
                                <a:noFill/>
                              </a:ln>
                              <a:solidFill>
                                <a:prstClr val="black">
                                  <a:lumMod val="75000"/>
                                  <a:lumOff val="25000"/>
                                </a:prstClr>
                              </a:solidFill>
                              <a:effectLst/>
                              <a:uLnTx/>
                              <a:uFillTx/>
                              <a:latin typeface="Cambria Math" panose="02040503050406030204" pitchFamily="18" charset="0"/>
                              <a:ea typeface="+mn-ea"/>
                              <a:cs typeface="+mn-cs"/>
                            </a:rPr>
                            <m:t>𝑥</m:t>
                          </m:r>
                        </m:e>
                        <m:sub>
                          <m:r>
                            <a:rPr kumimoji="0" lang="hu-HU" sz="1800" b="0" i="1" u="none" strike="noStrike" kern="1200" cap="none" spc="0" normalizeH="0" baseline="0" noProof="0" smtClean="0">
                              <a:ln>
                                <a:noFill/>
                              </a:ln>
                              <a:solidFill>
                                <a:prstClr val="black">
                                  <a:lumMod val="75000"/>
                                  <a:lumOff val="25000"/>
                                </a:prstClr>
                              </a:solidFill>
                              <a:effectLst/>
                              <a:uLnTx/>
                              <a:uFillTx/>
                              <a:latin typeface="Cambria Math" panose="02040503050406030204" pitchFamily="18" charset="0"/>
                              <a:ea typeface="+mn-ea"/>
                              <a:cs typeface="+mn-cs"/>
                            </a:rPr>
                            <m:t>21</m:t>
                          </m:r>
                        </m:sub>
                      </m:sSub>
                      <m:r>
                        <a:rPr kumimoji="0" lang="hu-HU" sz="1800" b="0" i="1" u="none" strike="noStrike" kern="1200" cap="none" spc="0" normalizeH="0" baseline="0" noProof="0" smtClean="0">
                          <a:ln>
                            <a:noFill/>
                          </a:ln>
                          <a:solidFill>
                            <a:prstClr val="black">
                              <a:lumMod val="75000"/>
                              <a:lumOff val="25000"/>
                            </a:prstClr>
                          </a:solidFill>
                          <a:effectLst/>
                          <a:uLnTx/>
                          <a:uFillTx/>
                          <a:latin typeface="Cambria Math" panose="02040503050406030204" pitchFamily="18" charset="0"/>
                          <a:ea typeface="+mn-ea"/>
                          <a:cs typeface="+mn-cs"/>
                        </a:rPr>
                        <m:t>+</m:t>
                      </m:r>
                      <m:sSub>
                        <m:sSubPr>
                          <m:ctrlPr>
                            <a:rPr kumimoji="0" lang="hu-HU" sz="1800" b="0" i="1" u="none" strike="noStrike" kern="1200" cap="none" spc="0" normalizeH="0" baseline="0" noProof="0">
                              <a:ln>
                                <a:noFill/>
                              </a:ln>
                              <a:solidFill>
                                <a:prstClr val="black">
                                  <a:lumMod val="75000"/>
                                  <a:lumOff val="25000"/>
                                </a:prstClr>
                              </a:solidFill>
                              <a:effectLst/>
                              <a:uLnTx/>
                              <a:uFillTx/>
                              <a:latin typeface="Cambria Math" panose="02040503050406030204" pitchFamily="18" charset="0"/>
                              <a:ea typeface="+mn-ea"/>
                              <a:cs typeface="+mn-cs"/>
                            </a:rPr>
                          </m:ctrlPr>
                        </m:sSubPr>
                        <m:e>
                          <m:r>
                            <a:rPr kumimoji="0" lang="hu-HU" sz="1800" b="0" i="1" u="none" strike="noStrike" kern="1200" cap="none" spc="0" normalizeH="0" baseline="0" noProof="0">
                              <a:ln>
                                <a:noFill/>
                              </a:ln>
                              <a:solidFill>
                                <a:prstClr val="black">
                                  <a:lumMod val="75000"/>
                                  <a:lumOff val="25000"/>
                                </a:prstClr>
                              </a:solidFill>
                              <a:effectLst/>
                              <a:uLnTx/>
                              <a:uFillTx/>
                              <a:latin typeface="Cambria Math" panose="02040503050406030204" pitchFamily="18" charset="0"/>
                              <a:ea typeface="+mn-ea"/>
                              <a:cs typeface="+mn-cs"/>
                            </a:rPr>
                            <m:t>𝑥</m:t>
                          </m:r>
                        </m:e>
                        <m:sub>
                          <m:r>
                            <a:rPr kumimoji="0" lang="hu-HU" sz="1800" b="0" i="1" u="none" strike="noStrike" kern="1200" cap="none" spc="0" normalizeH="0" baseline="0" noProof="0" smtClean="0">
                              <a:ln>
                                <a:noFill/>
                              </a:ln>
                              <a:solidFill>
                                <a:prstClr val="black">
                                  <a:lumMod val="75000"/>
                                  <a:lumOff val="25000"/>
                                </a:prstClr>
                              </a:solidFill>
                              <a:effectLst/>
                              <a:uLnTx/>
                              <a:uFillTx/>
                              <a:latin typeface="Cambria Math" panose="02040503050406030204" pitchFamily="18" charset="0"/>
                              <a:ea typeface="+mn-ea"/>
                              <a:cs typeface="+mn-cs"/>
                            </a:rPr>
                            <m:t>22</m:t>
                          </m:r>
                        </m:sub>
                      </m:sSub>
                      <m:r>
                        <a:rPr kumimoji="0" lang="hu-HU" sz="1800" b="0" i="1" u="none" strike="noStrike" kern="1200" cap="none" spc="0" normalizeH="0" baseline="0" noProof="0" smtClean="0">
                          <a:ln>
                            <a:noFill/>
                          </a:ln>
                          <a:solidFill>
                            <a:prstClr val="black">
                              <a:lumMod val="75000"/>
                              <a:lumOff val="25000"/>
                            </a:prstClr>
                          </a:solidFill>
                          <a:effectLst/>
                          <a:uLnTx/>
                          <a:uFillTx/>
                          <a:latin typeface="Cambria Math" panose="02040503050406030204" pitchFamily="18" charset="0"/>
                          <a:ea typeface="+mn-ea"/>
                          <a:cs typeface="+mn-cs"/>
                        </a:rPr>
                        <m:t>+</m:t>
                      </m:r>
                      <m:sSub>
                        <m:sSubPr>
                          <m:ctrlPr>
                            <a:rPr kumimoji="0" lang="hu-HU" sz="1800" b="0" i="1" u="none" strike="noStrike" kern="1200" cap="none" spc="0" normalizeH="0" baseline="0" noProof="0">
                              <a:ln>
                                <a:noFill/>
                              </a:ln>
                              <a:solidFill>
                                <a:prstClr val="black">
                                  <a:lumMod val="75000"/>
                                  <a:lumOff val="25000"/>
                                </a:prstClr>
                              </a:solidFill>
                              <a:effectLst/>
                              <a:uLnTx/>
                              <a:uFillTx/>
                              <a:latin typeface="Cambria Math" panose="02040503050406030204" pitchFamily="18" charset="0"/>
                              <a:ea typeface="+mn-ea"/>
                              <a:cs typeface="+mn-cs"/>
                            </a:rPr>
                          </m:ctrlPr>
                        </m:sSubPr>
                        <m:e>
                          <m:r>
                            <a:rPr kumimoji="0" lang="hu-HU" sz="1800" b="0" i="1" u="none" strike="noStrike" kern="1200" cap="none" spc="0" normalizeH="0" baseline="0" noProof="0">
                              <a:ln>
                                <a:noFill/>
                              </a:ln>
                              <a:solidFill>
                                <a:prstClr val="black">
                                  <a:lumMod val="75000"/>
                                  <a:lumOff val="25000"/>
                                </a:prstClr>
                              </a:solidFill>
                              <a:effectLst/>
                              <a:uLnTx/>
                              <a:uFillTx/>
                              <a:latin typeface="Cambria Math" panose="02040503050406030204" pitchFamily="18" charset="0"/>
                              <a:ea typeface="+mn-ea"/>
                              <a:cs typeface="+mn-cs"/>
                            </a:rPr>
                            <m:t>𝑥</m:t>
                          </m:r>
                        </m:e>
                        <m:sub>
                          <m:r>
                            <a:rPr kumimoji="0" lang="hu-HU" sz="1800" b="0" i="1" u="none" strike="noStrike" kern="1200" cap="none" spc="0" normalizeH="0" baseline="0" noProof="0" smtClean="0">
                              <a:ln>
                                <a:noFill/>
                              </a:ln>
                              <a:solidFill>
                                <a:prstClr val="black">
                                  <a:lumMod val="75000"/>
                                  <a:lumOff val="25000"/>
                                </a:prstClr>
                              </a:solidFill>
                              <a:effectLst/>
                              <a:uLnTx/>
                              <a:uFillTx/>
                              <a:latin typeface="Cambria Math" panose="02040503050406030204" pitchFamily="18" charset="0"/>
                              <a:ea typeface="+mn-ea"/>
                              <a:cs typeface="+mn-cs"/>
                            </a:rPr>
                            <m:t>23</m:t>
                          </m:r>
                        </m:sub>
                      </m:sSub>
                      <m:r>
                        <a:rPr kumimoji="0" lang="hu-HU" sz="1800" b="0" i="0" u="none" strike="noStrike" kern="1200" cap="none" spc="0" normalizeH="0" baseline="0" noProof="0" smtClean="0">
                          <a:ln>
                            <a:noFill/>
                          </a:ln>
                          <a:solidFill>
                            <a:prstClr val="black">
                              <a:lumMod val="75000"/>
                              <a:lumOff val="25000"/>
                            </a:prstClr>
                          </a:solidFill>
                          <a:effectLst/>
                          <a:uLnTx/>
                          <a:uFillTx/>
                          <a:latin typeface="Cambria Math" panose="02040503050406030204" pitchFamily="18" charset="0"/>
                          <a:ea typeface="+mn-ea"/>
                          <a:cs typeface="+mn-cs"/>
                        </a:rPr>
                        <m:t>=200</m:t>
                      </m:r>
                    </m:oMath>
                  </m:oMathPara>
                </a14:m>
                <a:endParaRPr kumimoji="0" lang="hu-HU" sz="1800" b="0" i="0" u="none" strike="noStrike" kern="1200" cap="none" spc="0" normalizeH="0" baseline="0" noProof="0" dirty="0">
                  <a:ln>
                    <a:noFill/>
                  </a:ln>
                  <a:solidFill>
                    <a:prstClr val="black">
                      <a:lumMod val="75000"/>
                      <a:lumOff val="25000"/>
                    </a:prstClr>
                  </a:solidFill>
                  <a:effectLst/>
                  <a:uLnTx/>
                  <a:uFillTx/>
                  <a:latin typeface="Cambria Math" panose="02040503050406030204" pitchFamily="18" charset="0"/>
                  <a:ea typeface="+mn-ea"/>
                  <a:cs typeface="+mn-cs"/>
                </a:endParaRPr>
              </a:p>
              <a:p>
                <a:pPr fontAlgn="ctr">
                  <a:lnSpc>
                    <a:spcPct val="107000"/>
                  </a:lnSpc>
                  <a:spcAft>
                    <a:spcPts val="800"/>
                  </a:spcAft>
                </a:pPr>
                <a14:m>
                  <m:oMathPara xmlns:m="http://schemas.openxmlformats.org/officeDocument/2006/math">
                    <m:oMathParaPr>
                      <m:jc m:val="left"/>
                    </m:oMathParaPr>
                    <m:oMath xmlns:m="http://schemas.openxmlformats.org/officeDocument/2006/math">
                      <m:sSub>
                        <m:sSubPr>
                          <m:ctrlPr>
                            <a:rPr kumimoji="0" lang="hu-HU" sz="1800" b="0" i="1" u="none" strike="noStrike" kern="1200" cap="none" spc="0" normalizeH="0" baseline="0" noProof="0" smtClean="0">
                              <a:ln>
                                <a:noFill/>
                              </a:ln>
                              <a:solidFill>
                                <a:prstClr val="black">
                                  <a:lumMod val="75000"/>
                                  <a:lumOff val="25000"/>
                                </a:prstClr>
                              </a:solidFill>
                              <a:effectLst/>
                              <a:uLnTx/>
                              <a:uFillTx/>
                              <a:latin typeface="Cambria Math" panose="02040503050406030204" pitchFamily="18" charset="0"/>
                              <a:ea typeface="+mn-ea"/>
                              <a:cs typeface="+mn-cs"/>
                            </a:rPr>
                          </m:ctrlPr>
                        </m:sSubPr>
                        <m:e>
                          <m:r>
                            <a:rPr kumimoji="0" lang="hu-HU" sz="1800" b="0" i="1" u="none" strike="noStrike" kern="1200" cap="none" spc="0" normalizeH="0" baseline="0" noProof="0" smtClean="0">
                              <a:ln>
                                <a:noFill/>
                              </a:ln>
                              <a:solidFill>
                                <a:prstClr val="black">
                                  <a:lumMod val="75000"/>
                                  <a:lumOff val="25000"/>
                                </a:prstClr>
                              </a:solidFill>
                              <a:effectLst/>
                              <a:uLnTx/>
                              <a:uFillTx/>
                              <a:latin typeface="Cambria Math" panose="02040503050406030204" pitchFamily="18" charset="0"/>
                              <a:ea typeface="+mn-ea"/>
                              <a:cs typeface="+mn-cs"/>
                            </a:rPr>
                            <m:t>𝑥</m:t>
                          </m:r>
                        </m:e>
                        <m:sub>
                          <m:r>
                            <a:rPr kumimoji="0" lang="hu-HU" sz="1800" b="0" i="1" u="none" strike="noStrike" kern="1200" cap="none" spc="0" normalizeH="0" baseline="0" noProof="0" smtClean="0">
                              <a:ln>
                                <a:noFill/>
                              </a:ln>
                              <a:solidFill>
                                <a:prstClr val="black">
                                  <a:lumMod val="75000"/>
                                  <a:lumOff val="25000"/>
                                </a:prstClr>
                              </a:solidFill>
                              <a:effectLst/>
                              <a:uLnTx/>
                              <a:uFillTx/>
                              <a:latin typeface="Cambria Math" panose="02040503050406030204" pitchFamily="18" charset="0"/>
                              <a:ea typeface="+mn-ea"/>
                              <a:cs typeface="+mn-cs"/>
                            </a:rPr>
                            <m:t>11</m:t>
                          </m:r>
                        </m:sub>
                      </m:sSub>
                      <m:r>
                        <a:rPr kumimoji="0" lang="hu-HU" sz="1800" b="0" i="1" u="none" strike="noStrike" kern="1200" cap="none" spc="0" normalizeH="0" baseline="0" noProof="0" smtClean="0">
                          <a:ln>
                            <a:noFill/>
                          </a:ln>
                          <a:solidFill>
                            <a:prstClr val="black">
                              <a:lumMod val="75000"/>
                              <a:lumOff val="25000"/>
                            </a:prstClr>
                          </a:solidFill>
                          <a:effectLst/>
                          <a:uLnTx/>
                          <a:uFillTx/>
                          <a:latin typeface="Cambria Math" panose="02040503050406030204" pitchFamily="18" charset="0"/>
                          <a:ea typeface="+mn-ea"/>
                          <a:cs typeface="+mn-cs"/>
                        </a:rPr>
                        <m:t>+</m:t>
                      </m:r>
                      <m:sSub>
                        <m:sSubPr>
                          <m:ctrlPr>
                            <a:rPr kumimoji="0" lang="hu-HU" sz="1800" b="0" i="1" u="none" strike="noStrike" kern="1200" cap="none" spc="0" normalizeH="0" baseline="0" noProof="0">
                              <a:ln>
                                <a:noFill/>
                              </a:ln>
                              <a:solidFill>
                                <a:prstClr val="black">
                                  <a:lumMod val="75000"/>
                                  <a:lumOff val="25000"/>
                                </a:prstClr>
                              </a:solidFill>
                              <a:effectLst/>
                              <a:uLnTx/>
                              <a:uFillTx/>
                              <a:latin typeface="Cambria Math" panose="02040503050406030204" pitchFamily="18" charset="0"/>
                              <a:ea typeface="+mn-ea"/>
                              <a:cs typeface="+mn-cs"/>
                            </a:rPr>
                          </m:ctrlPr>
                        </m:sSubPr>
                        <m:e>
                          <m:r>
                            <a:rPr kumimoji="0" lang="hu-HU" sz="1800" b="0" i="1" u="none" strike="noStrike" kern="1200" cap="none" spc="0" normalizeH="0" baseline="0" noProof="0">
                              <a:ln>
                                <a:noFill/>
                              </a:ln>
                              <a:solidFill>
                                <a:prstClr val="black">
                                  <a:lumMod val="75000"/>
                                  <a:lumOff val="25000"/>
                                </a:prstClr>
                              </a:solidFill>
                              <a:effectLst/>
                              <a:uLnTx/>
                              <a:uFillTx/>
                              <a:latin typeface="Cambria Math" panose="02040503050406030204" pitchFamily="18" charset="0"/>
                              <a:ea typeface="+mn-ea"/>
                              <a:cs typeface="+mn-cs"/>
                            </a:rPr>
                            <m:t>𝑥</m:t>
                          </m:r>
                        </m:e>
                        <m:sub>
                          <m:r>
                            <a:rPr kumimoji="0" lang="hu-HU" sz="1800" b="0" i="1" u="none" strike="noStrike" kern="1200" cap="none" spc="0" normalizeH="0" baseline="0" noProof="0" smtClean="0">
                              <a:ln>
                                <a:noFill/>
                              </a:ln>
                              <a:solidFill>
                                <a:prstClr val="black">
                                  <a:lumMod val="75000"/>
                                  <a:lumOff val="25000"/>
                                </a:prstClr>
                              </a:solidFill>
                              <a:effectLst/>
                              <a:uLnTx/>
                              <a:uFillTx/>
                              <a:latin typeface="Cambria Math" panose="02040503050406030204" pitchFamily="18" charset="0"/>
                              <a:ea typeface="+mn-ea"/>
                              <a:cs typeface="+mn-cs"/>
                            </a:rPr>
                            <m:t>21</m:t>
                          </m:r>
                        </m:sub>
                      </m:sSub>
                      <m:r>
                        <a:rPr kumimoji="0" lang="hu-HU" sz="1800" b="0" i="0" u="none" strike="noStrike" kern="1200" cap="none" spc="0" normalizeH="0" baseline="0" noProof="0" smtClean="0">
                          <a:ln>
                            <a:noFill/>
                          </a:ln>
                          <a:solidFill>
                            <a:prstClr val="black">
                              <a:lumMod val="75000"/>
                              <a:lumOff val="25000"/>
                            </a:prstClr>
                          </a:solidFill>
                          <a:effectLst/>
                          <a:uLnTx/>
                          <a:uFillTx/>
                          <a:latin typeface="Cambria Math" panose="02040503050406030204" pitchFamily="18" charset="0"/>
                          <a:ea typeface="+mn-ea"/>
                          <a:cs typeface="+mn-cs"/>
                        </a:rPr>
                        <m:t>=150</m:t>
                      </m:r>
                    </m:oMath>
                  </m:oMathPara>
                </a14:m>
                <a:endParaRPr lang="hu-HU" sz="1200" b="0" i="0" u="none" strike="noStrike" dirty="0">
                  <a:effectLst/>
                  <a:latin typeface="Arial" panose="020B0604020202020204" pitchFamily="34" charset="0"/>
                </a:endParaRPr>
              </a:p>
              <a:p>
                <a:pPr fontAlgn="ctr">
                  <a:lnSpc>
                    <a:spcPct val="107000"/>
                  </a:lnSpc>
                  <a:spcAft>
                    <a:spcPts val="800"/>
                  </a:spcAft>
                </a:pPr>
                <a14:m>
                  <m:oMathPara xmlns:m="http://schemas.openxmlformats.org/officeDocument/2006/math">
                    <m:oMathParaPr>
                      <m:jc m:val="left"/>
                    </m:oMathParaPr>
                    <m:oMath xmlns:m="http://schemas.openxmlformats.org/officeDocument/2006/math">
                      <m:sSub>
                        <m:sSubPr>
                          <m:ctrlPr>
                            <a:rPr kumimoji="0" lang="hu-HU" sz="1800" b="0" i="1" u="none" strike="noStrike" kern="1200" cap="none" spc="0" normalizeH="0" baseline="0" noProof="0" smtClean="0">
                              <a:ln>
                                <a:noFill/>
                              </a:ln>
                              <a:solidFill>
                                <a:prstClr val="black">
                                  <a:lumMod val="75000"/>
                                  <a:lumOff val="25000"/>
                                </a:prstClr>
                              </a:solidFill>
                              <a:effectLst/>
                              <a:uLnTx/>
                              <a:uFillTx/>
                              <a:latin typeface="Cambria Math" panose="02040503050406030204" pitchFamily="18" charset="0"/>
                              <a:ea typeface="+mn-ea"/>
                              <a:cs typeface="+mn-cs"/>
                            </a:rPr>
                          </m:ctrlPr>
                        </m:sSubPr>
                        <m:e>
                          <m:r>
                            <a:rPr kumimoji="0" lang="hu-HU" sz="1800" b="0" i="1" u="none" strike="noStrike" kern="1200" cap="none" spc="0" normalizeH="0" baseline="0" noProof="0" smtClean="0">
                              <a:ln>
                                <a:noFill/>
                              </a:ln>
                              <a:solidFill>
                                <a:prstClr val="black">
                                  <a:lumMod val="75000"/>
                                  <a:lumOff val="25000"/>
                                </a:prstClr>
                              </a:solidFill>
                              <a:effectLst/>
                              <a:uLnTx/>
                              <a:uFillTx/>
                              <a:latin typeface="Cambria Math" panose="02040503050406030204" pitchFamily="18" charset="0"/>
                              <a:ea typeface="+mn-ea"/>
                              <a:cs typeface="+mn-cs"/>
                            </a:rPr>
                            <m:t>𝑥</m:t>
                          </m:r>
                        </m:e>
                        <m:sub>
                          <m:r>
                            <a:rPr kumimoji="0" lang="hu-HU" sz="1800" b="0" i="1" u="none" strike="noStrike" kern="1200" cap="none" spc="0" normalizeH="0" baseline="0" noProof="0" smtClean="0">
                              <a:ln>
                                <a:noFill/>
                              </a:ln>
                              <a:solidFill>
                                <a:prstClr val="black">
                                  <a:lumMod val="75000"/>
                                  <a:lumOff val="25000"/>
                                </a:prstClr>
                              </a:solidFill>
                              <a:effectLst/>
                              <a:uLnTx/>
                              <a:uFillTx/>
                              <a:latin typeface="Cambria Math" panose="02040503050406030204" pitchFamily="18" charset="0"/>
                              <a:ea typeface="+mn-ea"/>
                              <a:cs typeface="+mn-cs"/>
                            </a:rPr>
                            <m:t>12</m:t>
                          </m:r>
                        </m:sub>
                      </m:sSub>
                      <m:r>
                        <a:rPr kumimoji="0" lang="hu-HU" sz="1800" b="0" i="1" u="none" strike="noStrike" kern="1200" cap="none" spc="0" normalizeH="0" baseline="0" noProof="0" smtClean="0">
                          <a:ln>
                            <a:noFill/>
                          </a:ln>
                          <a:solidFill>
                            <a:prstClr val="black">
                              <a:lumMod val="75000"/>
                              <a:lumOff val="25000"/>
                            </a:prstClr>
                          </a:solidFill>
                          <a:effectLst/>
                          <a:uLnTx/>
                          <a:uFillTx/>
                          <a:latin typeface="Cambria Math" panose="02040503050406030204" pitchFamily="18" charset="0"/>
                          <a:ea typeface="+mn-ea"/>
                          <a:cs typeface="+mn-cs"/>
                        </a:rPr>
                        <m:t>+</m:t>
                      </m:r>
                      <m:sSub>
                        <m:sSubPr>
                          <m:ctrlPr>
                            <a:rPr kumimoji="0" lang="hu-HU" sz="1800" b="0" i="1" u="none" strike="noStrike" kern="1200" cap="none" spc="0" normalizeH="0" baseline="0" noProof="0">
                              <a:ln>
                                <a:noFill/>
                              </a:ln>
                              <a:solidFill>
                                <a:prstClr val="black">
                                  <a:lumMod val="75000"/>
                                  <a:lumOff val="25000"/>
                                </a:prstClr>
                              </a:solidFill>
                              <a:effectLst/>
                              <a:uLnTx/>
                              <a:uFillTx/>
                              <a:latin typeface="Cambria Math" panose="02040503050406030204" pitchFamily="18" charset="0"/>
                              <a:ea typeface="+mn-ea"/>
                              <a:cs typeface="+mn-cs"/>
                            </a:rPr>
                          </m:ctrlPr>
                        </m:sSubPr>
                        <m:e>
                          <m:r>
                            <a:rPr kumimoji="0" lang="hu-HU" sz="1800" b="0" i="1" u="none" strike="noStrike" kern="1200" cap="none" spc="0" normalizeH="0" baseline="0" noProof="0">
                              <a:ln>
                                <a:noFill/>
                              </a:ln>
                              <a:solidFill>
                                <a:prstClr val="black">
                                  <a:lumMod val="75000"/>
                                  <a:lumOff val="25000"/>
                                </a:prstClr>
                              </a:solidFill>
                              <a:effectLst/>
                              <a:uLnTx/>
                              <a:uFillTx/>
                              <a:latin typeface="Cambria Math" panose="02040503050406030204" pitchFamily="18" charset="0"/>
                              <a:ea typeface="+mn-ea"/>
                              <a:cs typeface="+mn-cs"/>
                            </a:rPr>
                            <m:t>𝑥</m:t>
                          </m:r>
                        </m:e>
                        <m:sub>
                          <m:r>
                            <a:rPr kumimoji="0" lang="hu-HU" sz="1800" b="0" i="1" u="none" strike="noStrike" kern="1200" cap="none" spc="0" normalizeH="0" baseline="0" noProof="0" smtClean="0">
                              <a:ln>
                                <a:noFill/>
                              </a:ln>
                              <a:solidFill>
                                <a:prstClr val="black">
                                  <a:lumMod val="75000"/>
                                  <a:lumOff val="25000"/>
                                </a:prstClr>
                              </a:solidFill>
                              <a:effectLst/>
                              <a:uLnTx/>
                              <a:uFillTx/>
                              <a:latin typeface="Cambria Math" panose="02040503050406030204" pitchFamily="18" charset="0"/>
                              <a:ea typeface="+mn-ea"/>
                              <a:cs typeface="+mn-cs"/>
                            </a:rPr>
                            <m:t>22</m:t>
                          </m:r>
                        </m:sub>
                      </m:sSub>
                      <m:r>
                        <a:rPr kumimoji="0" lang="hu-HU" sz="1800" b="0" i="0" u="none" strike="noStrike" kern="1200" cap="none" spc="0" normalizeH="0" baseline="0" noProof="0" smtClean="0">
                          <a:ln>
                            <a:noFill/>
                          </a:ln>
                          <a:solidFill>
                            <a:prstClr val="black">
                              <a:lumMod val="75000"/>
                              <a:lumOff val="25000"/>
                            </a:prstClr>
                          </a:solidFill>
                          <a:effectLst/>
                          <a:uLnTx/>
                          <a:uFillTx/>
                          <a:latin typeface="Cambria Math" panose="02040503050406030204" pitchFamily="18" charset="0"/>
                          <a:ea typeface="+mn-ea"/>
                          <a:cs typeface="+mn-cs"/>
                        </a:rPr>
                        <m:t>=250</m:t>
                      </m:r>
                    </m:oMath>
                  </m:oMathPara>
                </a14:m>
                <a:endParaRPr lang="hu-HU" sz="1200" b="0" i="0" u="none" strike="noStrike" dirty="0">
                  <a:effectLst/>
                  <a:latin typeface="Arial" panose="020B0604020202020204" pitchFamily="34" charset="0"/>
                </a:endParaRPr>
              </a:p>
              <a:p>
                <a:pPr fontAlgn="ctr">
                  <a:lnSpc>
                    <a:spcPct val="107000"/>
                  </a:lnSpc>
                  <a:spcAft>
                    <a:spcPts val="800"/>
                  </a:spcAft>
                </a:pPr>
                <a14:m>
                  <m:oMathPara xmlns:m="http://schemas.openxmlformats.org/officeDocument/2006/math">
                    <m:oMathParaPr>
                      <m:jc m:val="left"/>
                    </m:oMathParaPr>
                    <m:oMath xmlns:m="http://schemas.openxmlformats.org/officeDocument/2006/math">
                      <m:sSub>
                        <m:sSubPr>
                          <m:ctrlPr>
                            <a:rPr kumimoji="0" lang="hu-HU" sz="1800" b="0" i="1" u="none" strike="noStrike" kern="1200" cap="none" spc="0" normalizeH="0" baseline="0" noProof="0" smtClean="0">
                              <a:ln>
                                <a:noFill/>
                              </a:ln>
                              <a:solidFill>
                                <a:prstClr val="black">
                                  <a:lumMod val="75000"/>
                                  <a:lumOff val="25000"/>
                                </a:prstClr>
                              </a:solidFill>
                              <a:effectLst/>
                              <a:uLnTx/>
                              <a:uFillTx/>
                              <a:latin typeface="Cambria Math" panose="02040503050406030204" pitchFamily="18" charset="0"/>
                              <a:ea typeface="+mn-ea"/>
                              <a:cs typeface="+mn-cs"/>
                            </a:rPr>
                          </m:ctrlPr>
                        </m:sSubPr>
                        <m:e>
                          <m:r>
                            <a:rPr kumimoji="0" lang="hu-HU" sz="1800" b="0" i="1" u="none" strike="noStrike" kern="1200" cap="none" spc="0" normalizeH="0" baseline="0" noProof="0" smtClean="0">
                              <a:ln>
                                <a:noFill/>
                              </a:ln>
                              <a:solidFill>
                                <a:prstClr val="black">
                                  <a:lumMod val="75000"/>
                                  <a:lumOff val="25000"/>
                                </a:prstClr>
                              </a:solidFill>
                              <a:effectLst/>
                              <a:uLnTx/>
                              <a:uFillTx/>
                              <a:latin typeface="Cambria Math" panose="02040503050406030204" pitchFamily="18" charset="0"/>
                              <a:ea typeface="+mn-ea"/>
                              <a:cs typeface="+mn-cs"/>
                            </a:rPr>
                            <m:t>𝑥</m:t>
                          </m:r>
                        </m:e>
                        <m:sub>
                          <m:r>
                            <a:rPr kumimoji="0" lang="hu-HU" sz="1800" b="0" i="1" u="none" strike="noStrike" kern="1200" cap="none" spc="0" normalizeH="0" baseline="0" noProof="0" smtClean="0">
                              <a:ln>
                                <a:noFill/>
                              </a:ln>
                              <a:solidFill>
                                <a:prstClr val="black">
                                  <a:lumMod val="75000"/>
                                  <a:lumOff val="25000"/>
                                </a:prstClr>
                              </a:solidFill>
                              <a:effectLst/>
                              <a:uLnTx/>
                              <a:uFillTx/>
                              <a:latin typeface="Cambria Math" panose="02040503050406030204" pitchFamily="18" charset="0"/>
                              <a:ea typeface="+mn-ea"/>
                              <a:cs typeface="+mn-cs"/>
                            </a:rPr>
                            <m:t>13</m:t>
                          </m:r>
                        </m:sub>
                      </m:sSub>
                      <m:r>
                        <a:rPr kumimoji="0" lang="hu-HU" sz="1800" b="0" i="1" u="none" strike="noStrike" kern="1200" cap="none" spc="0" normalizeH="0" baseline="0" noProof="0" smtClean="0">
                          <a:ln>
                            <a:noFill/>
                          </a:ln>
                          <a:solidFill>
                            <a:prstClr val="black">
                              <a:lumMod val="75000"/>
                              <a:lumOff val="25000"/>
                            </a:prstClr>
                          </a:solidFill>
                          <a:effectLst/>
                          <a:uLnTx/>
                          <a:uFillTx/>
                          <a:latin typeface="Cambria Math" panose="02040503050406030204" pitchFamily="18" charset="0"/>
                          <a:ea typeface="+mn-ea"/>
                          <a:cs typeface="+mn-cs"/>
                        </a:rPr>
                        <m:t>+</m:t>
                      </m:r>
                      <m:sSub>
                        <m:sSubPr>
                          <m:ctrlPr>
                            <a:rPr kumimoji="0" lang="hu-HU" sz="1800" b="0" i="1" u="none" strike="noStrike" kern="1200" cap="none" spc="0" normalizeH="0" baseline="0" noProof="0">
                              <a:ln>
                                <a:noFill/>
                              </a:ln>
                              <a:solidFill>
                                <a:prstClr val="black">
                                  <a:lumMod val="75000"/>
                                  <a:lumOff val="25000"/>
                                </a:prstClr>
                              </a:solidFill>
                              <a:effectLst/>
                              <a:uLnTx/>
                              <a:uFillTx/>
                              <a:latin typeface="Cambria Math" panose="02040503050406030204" pitchFamily="18" charset="0"/>
                              <a:ea typeface="+mn-ea"/>
                              <a:cs typeface="+mn-cs"/>
                            </a:rPr>
                          </m:ctrlPr>
                        </m:sSubPr>
                        <m:e>
                          <m:r>
                            <a:rPr kumimoji="0" lang="hu-HU" sz="1800" b="0" i="1" u="none" strike="noStrike" kern="1200" cap="none" spc="0" normalizeH="0" baseline="0" noProof="0">
                              <a:ln>
                                <a:noFill/>
                              </a:ln>
                              <a:solidFill>
                                <a:prstClr val="black">
                                  <a:lumMod val="75000"/>
                                  <a:lumOff val="25000"/>
                                </a:prstClr>
                              </a:solidFill>
                              <a:effectLst/>
                              <a:uLnTx/>
                              <a:uFillTx/>
                              <a:latin typeface="Cambria Math" panose="02040503050406030204" pitchFamily="18" charset="0"/>
                              <a:ea typeface="+mn-ea"/>
                              <a:cs typeface="+mn-cs"/>
                            </a:rPr>
                            <m:t>𝑥</m:t>
                          </m:r>
                        </m:e>
                        <m:sub>
                          <m:r>
                            <a:rPr kumimoji="0" lang="hu-HU" sz="1800" b="0" i="1" u="none" strike="noStrike" kern="1200" cap="none" spc="0" normalizeH="0" baseline="0" noProof="0" smtClean="0">
                              <a:ln>
                                <a:noFill/>
                              </a:ln>
                              <a:solidFill>
                                <a:prstClr val="black">
                                  <a:lumMod val="75000"/>
                                  <a:lumOff val="25000"/>
                                </a:prstClr>
                              </a:solidFill>
                              <a:effectLst/>
                              <a:uLnTx/>
                              <a:uFillTx/>
                              <a:latin typeface="Cambria Math" panose="02040503050406030204" pitchFamily="18" charset="0"/>
                              <a:ea typeface="+mn-ea"/>
                              <a:cs typeface="+mn-cs"/>
                            </a:rPr>
                            <m:t>23</m:t>
                          </m:r>
                        </m:sub>
                      </m:sSub>
                      <m:r>
                        <a:rPr kumimoji="0" lang="hu-HU" sz="1800" b="0" i="0" u="none" strike="noStrike" kern="1200" cap="none" spc="0" normalizeH="0" baseline="0" noProof="0" smtClean="0">
                          <a:ln>
                            <a:noFill/>
                          </a:ln>
                          <a:solidFill>
                            <a:prstClr val="black">
                              <a:lumMod val="75000"/>
                              <a:lumOff val="25000"/>
                            </a:prstClr>
                          </a:solidFill>
                          <a:effectLst/>
                          <a:uLnTx/>
                          <a:uFillTx/>
                          <a:latin typeface="Cambria Math" panose="02040503050406030204" pitchFamily="18" charset="0"/>
                          <a:ea typeface="+mn-ea"/>
                          <a:cs typeface="+mn-cs"/>
                        </a:rPr>
                        <m:t>=100</m:t>
                      </m:r>
                    </m:oMath>
                  </m:oMathPara>
                </a14:m>
                <a:endParaRPr kumimoji="0" lang="hu-HU" sz="1800" b="0" i="1" u="none" strike="noStrike" kern="1200" cap="none" spc="0" normalizeH="0" baseline="0" noProof="0" dirty="0">
                  <a:ln>
                    <a:noFill/>
                  </a:ln>
                  <a:solidFill>
                    <a:prstClr val="black">
                      <a:lumMod val="75000"/>
                      <a:lumOff val="25000"/>
                    </a:prstClr>
                  </a:solidFill>
                  <a:effectLst/>
                  <a:uLnTx/>
                  <a:uFillTx/>
                  <a:latin typeface="Cambria Math" panose="02040503050406030204" pitchFamily="18" charset="0"/>
                  <a:ea typeface="+mn-ea"/>
                  <a:cs typeface="+mn-cs"/>
                </a:endParaRPr>
              </a:p>
              <a:p>
                <a:pPr fontAlgn="ctr">
                  <a:lnSpc>
                    <a:spcPct val="107000"/>
                  </a:lnSpc>
                  <a:spcAft>
                    <a:spcPts val="800"/>
                  </a:spcAft>
                </a:pPr>
                <a14:m>
                  <m:oMathPara xmlns:m="http://schemas.openxmlformats.org/officeDocument/2006/math">
                    <m:oMathParaPr>
                      <m:jc m:val="left"/>
                    </m:oMathParaPr>
                    <m:oMath xmlns:m="http://schemas.openxmlformats.org/officeDocument/2006/math">
                      <m:sSub>
                        <m:sSubPr>
                          <m:ctrlPr>
                            <a:rPr kumimoji="0" lang="hu-HU" sz="1800" b="0" i="1" u="none" strike="noStrike" kern="1200" cap="none" spc="0" normalizeH="0" baseline="0" noProof="0" smtClean="0">
                              <a:ln>
                                <a:noFill/>
                              </a:ln>
                              <a:solidFill>
                                <a:prstClr val="black">
                                  <a:lumMod val="75000"/>
                                  <a:lumOff val="25000"/>
                                </a:prstClr>
                              </a:solidFill>
                              <a:effectLst/>
                              <a:uLnTx/>
                              <a:uFillTx/>
                              <a:latin typeface="Cambria Math" panose="02040503050406030204" pitchFamily="18" charset="0"/>
                              <a:ea typeface="+mn-ea"/>
                              <a:cs typeface="+mn-cs"/>
                            </a:rPr>
                          </m:ctrlPr>
                        </m:sSubPr>
                        <m:e>
                          <m:r>
                            <a:rPr kumimoji="0" lang="hu-HU" sz="1800" b="0" i="1" u="none" strike="noStrike" kern="1200" cap="none" spc="0" normalizeH="0" baseline="0" noProof="0" smtClean="0">
                              <a:ln>
                                <a:noFill/>
                              </a:ln>
                              <a:solidFill>
                                <a:prstClr val="black">
                                  <a:lumMod val="75000"/>
                                  <a:lumOff val="25000"/>
                                </a:prstClr>
                              </a:solidFill>
                              <a:effectLst/>
                              <a:uLnTx/>
                              <a:uFillTx/>
                              <a:latin typeface="Cambria Math" panose="02040503050406030204" pitchFamily="18" charset="0"/>
                              <a:ea typeface="+mn-ea"/>
                              <a:cs typeface="+mn-cs"/>
                            </a:rPr>
                            <m:t>𝑧</m:t>
                          </m:r>
                          <m:r>
                            <a:rPr kumimoji="0" lang="hu-HU" sz="1800" b="0" i="1" u="none" strike="noStrike" kern="1200" cap="none" spc="0" normalizeH="0" baseline="0" noProof="0" smtClean="0">
                              <a:ln>
                                <a:noFill/>
                              </a:ln>
                              <a:solidFill>
                                <a:prstClr val="black">
                                  <a:lumMod val="75000"/>
                                  <a:lumOff val="25000"/>
                                </a:prstClr>
                              </a:solidFill>
                              <a:effectLst/>
                              <a:uLnTx/>
                              <a:uFillTx/>
                              <a:latin typeface="Cambria Math" panose="02040503050406030204" pitchFamily="18" charset="0"/>
                              <a:ea typeface="+mn-ea"/>
                              <a:cs typeface="+mn-cs"/>
                            </a:rPr>
                            <m:t>=5</m:t>
                          </m:r>
                          <m:r>
                            <a:rPr kumimoji="0" lang="hu-HU" sz="1800" b="0" i="1" u="none" strike="noStrike" kern="1200" cap="none" spc="0" normalizeH="0" baseline="0" noProof="0" smtClean="0">
                              <a:ln>
                                <a:noFill/>
                              </a:ln>
                              <a:solidFill>
                                <a:prstClr val="black">
                                  <a:lumMod val="75000"/>
                                  <a:lumOff val="25000"/>
                                </a:prstClr>
                              </a:solidFill>
                              <a:effectLst/>
                              <a:uLnTx/>
                              <a:uFillTx/>
                              <a:latin typeface="Cambria Math" panose="02040503050406030204" pitchFamily="18" charset="0"/>
                              <a:ea typeface="+mn-ea"/>
                              <a:cs typeface="+mn-cs"/>
                            </a:rPr>
                            <m:t>𝑥</m:t>
                          </m:r>
                        </m:e>
                        <m:sub>
                          <m:r>
                            <a:rPr kumimoji="0" lang="hu-HU" sz="1800" b="0" i="1" u="none" strike="noStrike" kern="1200" cap="none" spc="0" normalizeH="0" baseline="0" noProof="0" smtClean="0">
                              <a:ln>
                                <a:noFill/>
                              </a:ln>
                              <a:solidFill>
                                <a:prstClr val="black">
                                  <a:lumMod val="75000"/>
                                  <a:lumOff val="25000"/>
                                </a:prstClr>
                              </a:solidFill>
                              <a:effectLst/>
                              <a:uLnTx/>
                              <a:uFillTx/>
                              <a:latin typeface="Cambria Math" panose="02040503050406030204" pitchFamily="18" charset="0"/>
                              <a:ea typeface="+mn-ea"/>
                              <a:cs typeface="+mn-cs"/>
                            </a:rPr>
                            <m:t>11</m:t>
                          </m:r>
                        </m:sub>
                      </m:sSub>
                      <m:r>
                        <a:rPr kumimoji="0" lang="hu-HU" sz="1800" b="0" i="1" u="none" strike="noStrike" kern="1200" cap="none" spc="0" normalizeH="0" baseline="0" noProof="0" smtClean="0">
                          <a:ln>
                            <a:noFill/>
                          </a:ln>
                          <a:solidFill>
                            <a:prstClr val="black">
                              <a:lumMod val="75000"/>
                              <a:lumOff val="25000"/>
                            </a:prstClr>
                          </a:solidFill>
                          <a:effectLst/>
                          <a:uLnTx/>
                          <a:uFillTx/>
                          <a:latin typeface="Cambria Math" panose="02040503050406030204" pitchFamily="18" charset="0"/>
                          <a:ea typeface="+mn-ea"/>
                          <a:cs typeface="+mn-cs"/>
                        </a:rPr>
                        <m:t>+</m:t>
                      </m:r>
                      <m:sSub>
                        <m:sSubPr>
                          <m:ctrlPr>
                            <a:rPr lang="hu-HU" i="1">
                              <a:solidFill>
                                <a:prstClr val="black">
                                  <a:lumMod val="75000"/>
                                  <a:lumOff val="25000"/>
                                </a:prstClr>
                              </a:solidFill>
                              <a:latin typeface="Cambria Math" panose="02040503050406030204" pitchFamily="18" charset="0"/>
                            </a:rPr>
                          </m:ctrlPr>
                        </m:sSubPr>
                        <m:e>
                          <m:r>
                            <a:rPr lang="hu-HU" b="0" i="1" smtClean="0">
                              <a:solidFill>
                                <a:prstClr val="black">
                                  <a:lumMod val="75000"/>
                                  <a:lumOff val="25000"/>
                                </a:prstClr>
                              </a:solidFill>
                              <a:latin typeface="Cambria Math" panose="02040503050406030204" pitchFamily="18" charset="0"/>
                            </a:rPr>
                            <m:t>4</m:t>
                          </m:r>
                          <m:r>
                            <a:rPr lang="hu-HU" i="1">
                              <a:solidFill>
                                <a:prstClr val="black">
                                  <a:lumMod val="75000"/>
                                  <a:lumOff val="25000"/>
                                </a:prstClr>
                              </a:solidFill>
                              <a:latin typeface="Cambria Math" panose="02040503050406030204" pitchFamily="18" charset="0"/>
                            </a:rPr>
                            <m:t>𝑥</m:t>
                          </m:r>
                        </m:e>
                        <m:sub>
                          <m:r>
                            <a:rPr lang="hu-HU" i="1">
                              <a:solidFill>
                                <a:prstClr val="black">
                                  <a:lumMod val="75000"/>
                                  <a:lumOff val="25000"/>
                                </a:prstClr>
                              </a:solidFill>
                              <a:latin typeface="Cambria Math" panose="02040503050406030204" pitchFamily="18" charset="0"/>
                            </a:rPr>
                            <m:t>1</m:t>
                          </m:r>
                          <m:r>
                            <a:rPr lang="hu-HU" b="0" i="1" smtClean="0">
                              <a:solidFill>
                                <a:prstClr val="black">
                                  <a:lumMod val="75000"/>
                                  <a:lumOff val="25000"/>
                                </a:prstClr>
                              </a:solidFill>
                              <a:latin typeface="Cambria Math" panose="02040503050406030204" pitchFamily="18" charset="0"/>
                            </a:rPr>
                            <m:t>2</m:t>
                          </m:r>
                        </m:sub>
                      </m:sSub>
                      <m:r>
                        <a:rPr lang="hu-HU" b="0" i="1" smtClean="0">
                          <a:solidFill>
                            <a:prstClr val="black">
                              <a:lumMod val="75000"/>
                              <a:lumOff val="25000"/>
                            </a:prstClr>
                          </a:solidFill>
                          <a:latin typeface="Cambria Math" panose="02040503050406030204" pitchFamily="18" charset="0"/>
                        </a:rPr>
                        <m:t>+0</m:t>
                      </m:r>
                      <m:sSub>
                        <m:sSubPr>
                          <m:ctrlPr>
                            <a:rPr lang="hu-HU" i="1">
                              <a:solidFill>
                                <a:prstClr val="black">
                                  <a:lumMod val="75000"/>
                                  <a:lumOff val="25000"/>
                                </a:prstClr>
                              </a:solidFill>
                              <a:latin typeface="Cambria Math" panose="02040503050406030204" pitchFamily="18" charset="0"/>
                            </a:rPr>
                          </m:ctrlPr>
                        </m:sSubPr>
                        <m:e>
                          <m:r>
                            <a:rPr lang="hu-HU" i="1">
                              <a:solidFill>
                                <a:prstClr val="black">
                                  <a:lumMod val="75000"/>
                                  <a:lumOff val="25000"/>
                                </a:prstClr>
                              </a:solidFill>
                              <a:latin typeface="Cambria Math" panose="02040503050406030204" pitchFamily="18" charset="0"/>
                            </a:rPr>
                            <m:t>𝑥</m:t>
                          </m:r>
                        </m:e>
                        <m:sub>
                          <m:r>
                            <a:rPr lang="hu-HU" i="1">
                              <a:solidFill>
                                <a:prstClr val="black">
                                  <a:lumMod val="75000"/>
                                  <a:lumOff val="25000"/>
                                </a:prstClr>
                              </a:solidFill>
                              <a:latin typeface="Cambria Math" panose="02040503050406030204" pitchFamily="18" charset="0"/>
                            </a:rPr>
                            <m:t>1</m:t>
                          </m:r>
                          <m:r>
                            <a:rPr lang="hu-HU" b="0" i="1" smtClean="0">
                              <a:solidFill>
                                <a:prstClr val="black">
                                  <a:lumMod val="75000"/>
                                  <a:lumOff val="25000"/>
                                </a:prstClr>
                              </a:solidFill>
                              <a:latin typeface="Cambria Math" panose="02040503050406030204" pitchFamily="18" charset="0"/>
                            </a:rPr>
                            <m:t>3</m:t>
                          </m:r>
                        </m:sub>
                      </m:sSub>
                      <m:r>
                        <a:rPr lang="hu-HU" b="0" i="0" smtClean="0">
                          <a:solidFill>
                            <a:prstClr val="black">
                              <a:lumMod val="75000"/>
                              <a:lumOff val="25000"/>
                            </a:prstClr>
                          </a:solidFill>
                          <a:latin typeface="Cambria Math" panose="02040503050406030204" pitchFamily="18" charset="0"/>
                        </a:rPr>
                        <m:t>+</m:t>
                      </m:r>
                      <m:sSub>
                        <m:sSubPr>
                          <m:ctrlPr>
                            <a:rPr lang="hu-HU" i="1">
                              <a:solidFill>
                                <a:prstClr val="black">
                                  <a:lumMod val="75000"/>
                                  <a:lumOff val="25000"/>
                                </a:prstClr>
                              </a:solidFill>
                              <a:latin typeface="Cambria Math" panose="02040503050406030204" pitchFamily="18" charset="0"/>
                            </a:rPr>
                          </m:ctrlPr>
                        </m:sSubPr>
                        <m:e>
                          <m:r>
                            <a:rPr lang="hu-HU" b="0" i="1" smtClean="0">
                              <a:solidFill>
                                <a:prstClr val="black">
                                  <a:lumMod val="75000"/>
                                  <a:lumOff val="25000"/>
                                </a:prstClr>
                              </a:solidFill>
                              <a:latin typeface="Cambria Math" panose="02040503050406030204" pitchFamily="18" charset="0"/>
                            </a:rPr>
                            <m:t>2</m:t>
                          </m:r>
                          <m:r>
                            <a:rPr lang="hu-HU" i="1">
                              <a:solidFill>
                                <a:prstClr val="black">
                                  <a:lumMod val="75000"/>
                                  <a:lumOff val="25000"/>
                                </a:prstClr>
                              </a:solidFill>
                              <a:latin typeface="Cambria Math" panose="02040503050406030204" pitchFamily="18" charset="0"/>
                            </a:rPr>
                            <m:t>𝑥</m:t>
                          </m:r>
                        </m:e>
                        <m:sub>
                          <m:r>
                            <a:rPr lang="hu-HU" i="1">
                              <a:solidFill>
                                <a:prstClr val="black">
                                  <a:lumMod val="75000"/>
                                  <a:lumOff val="25000"/>
                                </a:prstClr>
                              </a:solidFill>
                              <a:latin typeface="Cambria Math" panose="02040503050406030204" pitchFamily="18" charset="0"/>
                            </a:rPr>
                            <m:t>21</m:t>
                          </m:r>
                        </m:sub>
                      </m:sSub>
                      <m:r>
                        <a:rPr lang="hu-HU" i="1">
                          <a:solidFill>
                            <a:prstClr val="black">
                              <a:lumMod val="75000"/>
                              <a:lumOff val="25000"/>
                            </a:prstClr>
                          </a:solidFill>
                          <a:latin typeface="Cambria Math" panose="02040503050406030204" pitchFamily="18" charset="0"/>
                        </a:rPr>
                        <m:t>+</m:t>
                      </m:r>
                      <m:sSub>
                        <m:sSubPr>
                          <m:ctrlPr>
                            <a:rPr lang="hu-HU" i="1">
                              <a:solidFill>
                                <a:prstClr val="black">
                                  <a:lumMod val="75000"/>
                                  <a:lumOff val="25000"/>
                                </a:prstClr>
                              </a:solidFill>
                              <a:latin typeface="Cambria Math" panose="02040503050406030204" pitchFamily="18" charset="0"/>
                            </a:rPr>
                          </m:ctrlPr>
                        </m:sSubPr>
                        <m:e>
                          <m:r>
                            <a:rPr lang="hu-HU" b="0" i="1" smtClean="0">
                              <a:solidFill>
                                <a:prstClr val="black">
                                  <a:lumMod val="75000"/>
                                  <a:lumOff val="25000"/>
                                </a:prstClr>
                              </a:solidFill>
                              <a:latin typeface="Cambria Math" panose="02040503050406030204" pitchFamily="18" charset="0"/>
                            </a:rPr>
                            <m:t>7</m:t>
                          </m:r>
                          <m:r>
                            <a:rPr lang="hu-HU" i="1">
                              <a:solidFill>
                                <a:prstClr val="black">
                                  <a:lumMod val="75000"/>
                                  <a:lumOff val="25000"/>
                                </a:prstClr>
                              </a:solidFill>
                              <a:latin typeface="Cambria Math" panose="02040503050406030204" pitchFamily="18" charset="0"/>
                            </a:rPr>
                            <m:t>𝑥</m:t>
                          </m:r>
                        </m:e>
                        <m:sub>
                          <m:r>
                            <a:rPr lang="hu-HU" i="1">
                              <a:solidFill>
                                <a:prstClr val="black">
                                  <a:lumMod val="75000"/>
                                  <a:lumOff val="25000"/>
                                </a:prstClr>
                              </a:solidFill>
                              <a:latin typeface="Cambria Math" panose="02040503050406030204" pitchFamily="18" charset="0"/>
                            </a:rPr>
                            <m:t>22</m:t>
                          </m:r>
                        </m:sub>
                      </m:sSub>
                      <m:r>
                        <a:rPr lang="hu-HU" i="1">
                          <a:solidFill>
                            <a:prstClr val="black">
                              <a:lumMod val="75000"/>
                              <a:lumOff val="25000"/>
                            </a:prstClr>
                          </a:solidFill>
                          <a:latin typeface="Cambria Math" panose="02040503050406030204" pitchFamily="18" charset="0"/>
                        </a:rPr>
                        <m:t>+</m:t>
                      </m:r>
                      <m:r>
                        <a:rPr lang="hu-HU" b="0" i="1" smtClean="0">
                          <a:solidFill>
                            <a:prstClr val="black">
                              <a:lumMod val="75000"/>
                              <a:lumOff val="25000"/>
                            </a:prstClr>
                          </a:solidFill>
                          <a:latin typeface="Cambria Math" panose="02040503050406030204" pitchFamily="18" charset="0"/>
                        </a:rPr>
                        <m:t>0</m:t>
                      </m:r>
                      <m:sSub>
                        <m:sSubPr>
                          <m:ctrlPr>
                            <a:rPr lang="hu-HU" i="1">
                              <a:solidFill>
                                <a:prstClr val="black">
                                  <a:lumMod val="75000"/>
                                  <a:lumOff val="25000"/>
                                </a:prstClr>
                              </a:solidFill>
                              <a:latin typeface="Cambria Math" panose="02040503050406030204" pitchFamily="18" charset="0"/>
                            </a:rPr>
                          </m:ctrlPr>
                        </m:sSubPr>
                        <m:e>
                          <m:r>
                            <a:rPr lang="hu-HU" i="1">
                              <a:solidFill>
                                <a:prstClr val="black">
                                  <a:lumMod val="75000"/>
                                  <a:lumOff val="25000"/>
                                </a:prstClr>
                              </a:solidFill>
                              <a:latin typeface="Cambria Math" panose="02040503050406030204" pitchFamily="18" charset="0"/>
                            </a:rPr>
                            <m:t>𝑥</m:t>
                          </m:r>
                        </m:e>
                        <m:sub>
                          <m:r>
                            <a:rPr lang="hu-HU" i="1">
                              <a:solidFill>
                                <a:prstClr val="black">
                                  <a:lumMod val="75000"/>
                                  <a:lumOff val="25000"/>
                                </a:prstClr>
                              </a:solidFill>
                              <a:latin typeface="Cambria Math" panose="02040503050406030204" pitchFamily="18" charset="0"/>
                            </a:rPr>
                            <m:t>23</m:t>
                          </m:r>
                        </m:sub>
                      </m:sSub>
                      <m:r>
                        <a:rPr lang="hu-HU">
                          <a:solidFill>
                            <a:prstClr val="black">
                              <a:lumMod val="75000"/>
                              <a:lumOff val="25000"/>
                            </a:prstClr>
                          </a:solidFill>
                          <a:latin typeface="Cambria Math" panose="02040503050406030204" pitchFamily="18" charset="0"/>
                          <a:ea typeface="Cambria Math" panose="02040503050406030204" pitchFamily="18" charset="0"/>
                        </a:rPr>
                        <m:t>→</m:t>
                      </m:r>
                      <m:r>
                        <m:rPr>
                          <m:sty m:val="p"/>
                        </m:rPr>
                        <a:rPr lang="hu-HU" b="0" i="0" smtClean="0">
                          <a:solidFill>
                            <a:prstClr val="black">
                              <a:lumMod val="75000"/>
                              <a:lumOff val="25000"/>
                            </a:prstClr>
                          </a:solidFill>
                          <a:latin typeface="Cambria Math" panose="02040503050406030204" pitchFamily="18" charset="0"/>
                          <a:ea typeface="Cambria Math" panose="02040503050406030204" pitchFamily="18" charset="0"/>
                        </a:rPr>
                        <m:t>min</m:t>
                      </m:r>
                    </m:oMath>
                  </m:oMathPara>
                </a14:m>
                <a:endParaRPr lang="hu-HU" sz="1200" b="0" i="0" u="none" strike="noStrike" dirty="0">
                  <a:effectLst/>
                  <a:latin typeface="Arial" panose="020B0604020202020204" pitchFamily="34" charset="0"/>
                </a:endParaRPr>
              </a:p>
            </p:txBody>
          </p:sp>
        </mc:Choice>
        <mc:Fallback xmlns="">
          <p:sp>
            <p:nvSpPr>
              <p:cNvPr id="4" name="Szövegdoboz 3">
                <a:extLst>
                  <a:ext uri="{FF2B5EF4-FFF2-40B4-BE49-F238E27FC236}">
                    <a16:creationId xmlns:a16="http://schemas.microsoft.com/office/drawing/2014/main" id="{8D5985B1-5289-4E4B-A34E-C800286F6DF4}"/>
                  </a:ext>
                </a:extLst>
              </p:cNvPr>
              <p:cNvSpPr txBox="1">
                <a:spLocks noRot="1" noChangeAspect="1" noMove="1" noResize="1" noEditPoints="1" noAdjustHandles="1" noChangeArrowheads="1" noChangeShapeType="1" noTextEdit="1"/>
              </p:cNvSpPr>
              <p:nvPr/>
            </p:nvSpPr>
            <p:spPr>
              <a:xfrm>
                <a:off x="2702677" y="2070538"/>
                <a:ext cx="5476489" cy="2908938"/>
              </a:xfrm>
              <a:prstGeom prst="rect">
                <a:avLst/>
              </a:prstGeom>
              <a:blipFill>
                <a:blip r:embed="rId4"/>
                <a:stretch>
                  <a:fillRect/>
                </a:stretch>
              </a:blipFill>
            </p:spPr>
            <p:txBody>
              <a:bodyPr/>
              <a:lstStyle/>
              <a:p>
                <a:r>
                  <a:rPr lang="hu-HU">
                    <a:noFill/>
                  </a:rPr>
                  <a:t> </a:t>
                </a:r>
              </a:p>
            </p:txBody>
          </p:sp>
        </mc:Fallback>
      </mc:AlternateContent>
      <p:cxnSp>
        <p:nvCxnSpPr>
          <p:cNvPr id="19" name="Egyenes összekötő 18">
            <a:extLst>
              <a:ext uri="{FF2B5EF4-FFF2-40B4-BE49-F238E27FC236}">
                <a16:creationId xmlns:a16="http://schemas.microsoft.com/office/drawing/2014/main" id="{D1EA04E4-934B-4417-8BE7-B0ED26485D48}"/>
              </a:ext>
            </a:extLst>
          </p:cNvPr>
          <p:cNvCxnSpPr>
            <a:cxnSpLocks/>
          </p:cNvCxnSpPr>
          <p:nvPr/>
        </p:nvCxnSpPr>
        <p:spPr>
          <a:xfrm>
            <a:off x="2806514" y="4524494"/>
            <a:ext cx="5268813" cy="0"/>
          </a:xfrm>
          <a:prstGeom prst="line">
            <a:avLst/>
          </a:prstGeom>
        </p:spPr>
        <p:style>
          <a:lnRef idx="1">
            <a:schemeClr val="dk1"/>
          </a:lnRef>
          <a:fillRef idx="0">
            <a:schemeClr val="dk1"/>
          </a:fillRef>
          <a:effectRef idx="0">
            <a:schemeClr val="dk1"/>
          </a:effectRef>
          <a:fontRef idx="minor">
            <a:schemeClr val="tx1"/>
          </a:fontRef>
        </p:style>
      </p:cxnSp>
      <p:cxnSp>
        <p:nvCxnSpPr>
          <p:cNvPr id="10" name="Egyenes összekötő 9">
            <a:extLst>
              <a:ext uri="{FF2B5EF4-FFF2-40B4-BE49-F238E27FC236}">
                <a16:creationId xmlns:a16="http://schemas.microsoft.com/office/drawing/2014/main" id="{E11D9BF7-1022-4925-9E25-07CC758A453E}"/>
              </a:ext>
            </a:extLst>
          </p:cNvPr>
          <p:cNvCxnSpPr>
            <a:cxnSpLocks/>
          </p:cNvCxnSpPr>
          <p:nvPr/>
        </p:nvCxnSpPr>
        <p:spPr>
          <a:xfrm>
            <a:off x="2702677" y="2495907"/>
            <a:ext cx="5268813" cy="0"/>
          </a:xfrm>
          <a:prstGeom prst="line">
            <a:avLst/>
          </a:prstGeom>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2066039312"/>
      </p:ext>
    </p:extLst>
  </p:cSld>
  <p:clrMapOvr>
    <a:masterClrMapping/>
  </p:clrMapOvr>
</p:sld>
</file>

<file path=ppt/theme/theme1.xml><?xml version="1.0" encoding="utf-8"?>
<a:theme xmlns:a="http://schemas.openxmlformats.org/drawingml/2006/main" name="Szálak">
  <a:themeElements>
    <a:clrScheme name="Wisp">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kumentum" ma:contentTypeID="0x0101006EB6529532E12541A66AA8D5596F9D6F" ma:contentTypeVersion="13" ma:contentTypeDescription="Új dokumentum létrehozása." ma:contentTypeScope="" ma:versionID="c23bfd4ab80462c9dfd759921dcf26e6">
  <xsd:schema xmlns:xsd="http://www.w3.org/2001/XMLSchema" xmlns:xs="http://www.w3.org/2001/XMLSchema" xmlns:p="http://schemas.microsoft.com/office/2006/metadata/properties" xmlns:ns3="e497d766-9098-4312-9063-c7203b20471a" xmlns:ns4="6ad025bc-9453-4e28-b64e-60578e9b89e7" targetNamespace="http://schemas.microsoft.com/office/2006/metadata/properties" ma:root="true" ma:fieldsID="01a4622fc9b5fc2aea83d744953b9b87" ns3:_="" ns4:_="">
    <xsd:import namespace="e497d766-9098-4312-9063-c7203b20471a"/>
    <xsd:import namespace="6ad025bc-9453-4e28-b64e-60578e9b89e7"/>
    <xsd:element name="properties">
      <xsd:complexType>
        <xsd:sequence>
          <xsd:element name="documentManagement">
            <xsd:complexType>
              <xsd:all>
                <xsd:element ref="ns3:MediaServiceMetadata" minOccurs="0"/>
                <xsd:element ref="ns3:MediaServiceFastMetadata" minOccurs="0"/>
                <xsd:element ref="ns3:MediaServiceDateTaken" minOccurs="0"/>
                <xsd:element ref="ns3:MediaServiceAutoTags" minOccurs="0"/>
                <xsd:element ref="ns3:MediaServiceOCR" minOccurs="0"/>
                <xsd:element ref="ns3:MediaServiceLocation" minOccurs="0"/>
                <xsd:element ref="ns4:SharedWithUsers" minOccurs="0"/>
                <xsd:element ref="ns4:SharedWithDetails" minOccurs="0"/>
                <xsd:element ref="ns4:SharingHintHash" minOccurs="0"/>
                <xsd:element ref="ns3:MediaServiceGenerationTime" minOccurs="0"/>
                <xsd:element ref="ns3:MediaServiceEventHashCode" minOccurs="0"/>
                <xsd:element ref="ns3:MediaServiceAutoKeyPoints" minOccurs="0"/>
                <xsd:element ref="ns3: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497d766-9098-4312-9063-c7203b20471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MediaServiceAutoTags" ma:internalName="MediaServiceAutoTags" ma:readOnly="true">
      <xsd:simpleType>
        <xsd:restriction base="dms:Text"/>
      </xsd:simpleType>
    </xsd:element>
    <xsd:element name="MediaServiceOCR" ma:index="12" nillable="true" ma:displayName="MediaServiceOCR" ma:internalName="MediaServiceOCR" ma:readOnly="true">
      <xsd:simpleType>
        <xsd:restriction base="dms:Note">
          <xsd:maxLength value="255"/>
        </xsd:restriction>
      </xsd:simpleType>
    </xsd:element>
    <xsd:element name="MediaServiceLocation" ma:index="13" nillable="true" ma:displayName="MediaServiceLocation" ma:internalName="MediaServiceLocation" ma:readOnly="true">
      <xsd:simpleType>
        <xsd:restriction base="dms:Text"/>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AutoKeyPoints" ma:index="19" nillable="true" ma:displayName="MediaServiceAutoKeyPoints" ma:hidden="true" ma:internalName="MediaServiceAutoKeyPoints" ma:readOnly="true">
      <xsd:simpleType>
        <xsd:restriction base="dms:Note"/>
      </xsd:simpleType>
    </xsd:element>
    <xsd:element name="MediaServiceKeyPoints" ma:index="20"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6ad025bc-9453-4e28-b64e-60578e9b89e7" elementFormDefault="qualified">
    <xsd:import namespace="http://schemas.microsoft.com/office/2006/documentManagement/types"/>
    <xsd:import namespace="http://schemas.microsoft.com/office/infopath/2007/PartnerControls"/>
    <xsd:element name="SharedWithUsers" ma:index="14" nillable="true" ma:displayName="Résztvevők"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Megosztva részletekkel" ma:internalName="SharedWithDetails" ma:readOnly="true">
      <xsd:simpleType>
        <xsd:restriction base="dms:Note">
          <xsd:maxLength value="255"/>
        </xsd:restriction>
      </xsd:simpleType>
    </xsd:element>
    <xsd:element name="SharingHintHash" ma:index="16" nillable="true" ma:displayName="Megosztási tipp kivonata"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artalomtípus"/>
        <xsd:element ref="dc:title" minOccurs="0" maxOccurs="1" ma:index="4" ma:displayName="Cím"/>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BE6E7AEE-B652-418A-ADEE-6204A5C0BB5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e497d766-9098-4312-9063-c7203b20471a"/>
    <ds:schemaRef ds:uri="6ad025bc-9453-4e28-b64e-60578e9b89e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940523E4-0ABF-43E1-ACD6-DBAB753051F1}">
  <ds:schemaRefs>
    <ds:schemaRef ds:uri="http://schemas.microsoft.com/sharepoint/v3/contenttype/forms"/>
  </ds:schemaRefs>
</ds:datastoreItem>
</file>

<file path=customXml/itemProps3.xml><?xml version="1.0" encoding="utf-8"?>
<ds:datastoreItem xmlns:ds="http://schemas.openxmlformats.org/officeDocument/2006/customXml" ds:itemID="{33E4FD83-4004-4AFF-88FB-10679F918E52}">
  <ds:schemaRefs>
    <ds:schemaRef ds:uri="http://schemas.microsoft.com/office/2006/documentManagement/types"/>
    <ds:schemaRef ds:uri="http://purl.org/dc/elements/1.1/"/>
    <ds:schemaRef ds:uri="http://www.w3.org/XML/1998/namespace"/>
    <ds:schemaRef ds:uri="http://purl.org/dc/dcmitype/"/>
    <ds:schemaRef ds:uri="http://purl.org/dc/terms/"/>
    <ds:schemaRef ds:uri="http://schemas.microsoft.com/office/2006/metadata/properties"/>
    <ds:schemaRef ds:uri="http://schemas.microsoft.com/office/infopath/2007/PartnerControls"/>
    <ds:schemaRef ds:uri="http://schemas.openxmlformats.org/package/2006/metadata/core-properties"/>
    <ds:schemaRef ds:uri="6ad025bc-9453-4e28-b64e-60578e9b89e7"/>
    <ds:schemaRef ds:uri="e497d766-9098-4312-9063-c7203b20471a"/>
  </ds:schemaRefs>
</ds:datastoreItem>
</file>

<file path=docProps/app.xml><?xml version="1.0" encoding="utf-8"?>
<Properties xmlns="http://schemas.openxmlformats.org/officeDocument/2006/extended-properties" xmlns:vt="http://schemas.openxmlformats.org/officeDocument/2006/docPropsVTypes">
  <TotalTime>2551</TotalTime>
  <Words>1722</Words>
  <Application>Microsoft Office PowerPoint</Application>
  <PresentationFormat>Szélesvásznú</PresentationFormat>
  <Paragraphs>357</Paragraphs>
  <Slides>26</Slides>
  <Notes>0</Notes>
  <HiddenSlides>0</HiddenSlides>
  <MMClips>0</MMClips>
  <ScaleCrop>false</ScaleCrop>
  <HeadingPairs>
    <vt:vector size="6" baseType="variant">
      <vt:variant>
        <vt:lpstr>Használt betűtípusok</vt:lpstr>
      </vt:variant>
      <vt:variant>
        <vt:i4>6</vt:i4>
      </vt:variant>
      <vt:variant>
        <vt:lpstr>Téma</vt:lpstr>
      </vt:variant>
      <vt:variant>
        <vt:i4>1</vt:i4>
      </vt:variant>
      <vt:variant>
        <vt:lpstr>Diacímek</vt:lpstr>
      </vt:variant>
      <vt:variant>
        <vt:i4>26</vt:i4>
      </vt:variant>
    </vt:vector>
  </HeadingPairs>
  <TitlesOfParts>
    <vt:vector size="33" baseType="lpstr">
      <vt:lpstr>Arial</vt:lpstr>
      <vt:lpstr>Calibri</vt:lpstr>
      <vt:lpstr>Cambria Math</vt:lpstr>
      <vt:lpstr>Century Gothic</vt:lpstr>
      <vt:lpstr>Times New Roman</vt:lpstr>
      <vt:lpstr>Wingdings 3</vt:lpstr>
      <vt:lpstr>Szálak</vt:lpstr>
      <vt:lpstr>Szállítási, hozzárendelési és allokációs feladatok. </vt:lpstr>
      <vt:lpstr>A szállítási feladat </vt:lpstr>
      <vt:lpstr>Példa </vt:lpstr>
      <vt:lpstr> </vt:lpstr>
      <vt:lpstr> </vt:lpstr>
      <vt:lpstr> </vt:lpstr>
      <vt:lpstr> </vt:lpstr>
      <vt:lpstr> </vt:lpstr>
      <vt:lpstr> </vt:lpstr>
      <vt:lpstr> </vt:lpstr>
      <vt:lpstr> </vt:lpstr>
      <vt:lpstr>A szállítási feladat általános alakja</vt:lpstr>
      <vt:lpstr>A hozzárendelési feladat </vt:lpstr>
      <vt:lpstr>Példa </vt:lpstr>
      <vt:lpstr> </vt:lpstr>
      <vt:lpstr> </vt:lpstr>
      <vt:lpstr> </vt:lpstr>
      <vt:lpstr> </vt:lpstr>
      <vt:lpstr>A hozzárendelési feladat általános alakja</vt:lpstr>
      <vt:lpstr>Az szétosztási feladat </vt:lpstr>
      <vt:lpstr>Példa </vt:lpstr>
      <vt:lpstr>PowerPoint-bemutató</vt:lpstr>
      <vt:lpstr> </vt:lpstr>
      <vt:lpstr> </vt:lpstr>
      <vt:lpstr> </vt:lpstr>
      <vt:lpstr>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PowerPoint-bemutató</dc:title>
  <dc:creator>Sebestyén Lilla Anna</dc:creator>
  <cp:lastModifiedBy>Gaál László</cp:lastModifiedBy>
  <cp:revision>62</cp:revision>
  <dcterms:created xsi:type="dcterms:W3CDTF">2020-05-29T07:53:14Z</dcterms:created>
  <dcterms:modified xsi:type="dcterms:W3CDTF">2020-09-08T04:54:31Z</dcterms:modified>
</cp:coreProperties>
</file>